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300" r:id="rId3"/>
    <p:sldId id="301" r:id="rId4"/>
    <p:sldId id="288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083" autoAdjust="0"/>
  </p:normalViewPr>
  <p:slideViewPr>
    <p:cSldViewPr snapToGrid="0">
      <p:cViewPr varScale="1">
        <p:scale>
          <a:sx n="52" d="100"/>
          <a:sy n="52" d="100"/>
        </p:scale>
        <p:origin x="11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51D5-CDC1-4DAF-9338-5D6A04E330CD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7A365-FFD8-4BE1-A6CA-5A6B6EC5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8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AF13-8D1F-4582-894F-7567C487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C5A12-713A-4F12-8FF4-28348C85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21B6-8A55-4BAE-BF10-B2DD7FB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CEF-ED61-4196-8B99-43A2518EEEBD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AB231-875D-413F-AEF4-1E92395C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A314-BE44-475D-98F3-07DB500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B4A6-7BDA-4880-8411-FF715121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63C9-CEF0-4F82-A229-96CAE388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305C3-2370-444B-874E-0A2264C6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627A-D0A0-4F9E-8070-479AA3692127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37D4-4FF4-469E-B63F-41B1D6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BF7CB-2170-490E-9379-769B097F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6CA20-F638-4A14-B262-3F522C67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7388D-B8C8-4D22-8C5F-37717489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566FB-8731-4091-A815-D0FCBDB0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110-48BB-4BBA-8E4D-6CBB7504344A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A3B7-16E9-4DB1-8062-29A6D68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F606-992A-4641-9946-B0ADFBA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0280-7AA4-4A18-824F-066AB626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E7C6-8A3F-46B4-930C-68BFCAFE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608CA-5600-4309-82F2-FF634F8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08FE-A3D7-4544-9F50-11600FDAF08C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71FC-CFB7-4FF7-A899-70D172A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D0B65-13DA-4310-876B-FB817DA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9684-070B-4C95-8461-89D5327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02531-C3E1-4231-9CC3-E1D73198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EBEF-283C-438A-A728-85CB2658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0C8-BA6E-418D-B139-22D58DEA1C98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3AC93-8D1F-4EAC-A22A-8F15855E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B921-D395-46BA-B23F-642B9456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DFFB-21C1-4574-A11A-17320079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58CEC-65DB-4E8A-A690-79870CF3B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27348-3664-450B-8A35-CAB64E6F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4D2E-76EA-4595-A819-02DF689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BD94-F428-4833-A162-1293F2BB27D2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7D818-3431-4E2A-AAC8-D5E67C9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7C990-8F74-438A-B3E1-E24C68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29AA-EDA6-46AB-9973-4496BDC0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9ED72-1114-4FE5-89C4-2F25291E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88655-242F-4F63-A417-EADFC3EA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153CD-3A22-4B70-B7F3-4BF88AA3C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74A24-725E-4981-B60C-9617B8BEF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35A79-7F03-4095-8D91-F11DAC20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9848-935C-43D7-A003-664D79272D73}" type="datetime1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A2C6B-8377-461A-8014-1B1CC29D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BF0E6-A37F-46D3-93F1-4A8C3DE0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94B3-F946-4851-B208-2B0E0C60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0BF98-24A0-4B32-BE2D-7D4A2A28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586-8B1A-4DEA-B115-C882BB6CE4E7}" type="datetime1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AAAE8-848A-49F6-9779-4D5C31F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21C16-74D0-48A0-B8C3-469D64E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0B69F-48B6-4A40-B106-0973F0B7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B1D8-1823-4312-8CB1-EC614C7527EA}" type="datetime1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5A767-E09D-4C09-BA01-D28879A2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0CAE0-CD1C-4407-924F-763B68C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2835-8882-40D7-AEF4-4079C670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6A90-A249-4ED7-9672-0F630768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6B69-888D-4460-8A94-D6AB7CAB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2CB06-D0DB-4A80-AC7B-EAF9EF3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9D8-A857-4C63-9539-36BE0B1B47D3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B7D96-9BEB-4AA4-BCFB-B3FD65B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9CB8-46F3-4DA9-A950-278E83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673F-6AC1-495F-959F-2A124FD7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AE6AE-3EBC-40AD-8193-2B7F084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DCE2D-622E-4C4B-945D-DF7DDE993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8AA67-8B6A-45FB-B6E2-FDBCC8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1793-50D8-434E-82C1-1D55ADA589FA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6FA1-21BF-4B59-BA8E-18B71B1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4EDA3-E6A0-4CAC-9047-76527AE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ACF89-57E1-46E9-A396-EDE9E4AF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B9636-B067-41E1-908E-A3960FEC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D40D-305C-4FEE-876A-8D7E5B08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E06-671B-4A0B-B8E2-4EDFF254A187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1E95-7C54-4FDD-BAA1-75668B0D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5203-445A-4B8C-A74D-EB74047D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EA302F-AF63-4BA7-A4CE-87F880265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68315"/>
            <a:ext cx="10444114" cy="19606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altLang="nl-N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По-добро прилагане на европейското наказателно право</a:t>
            </a:r>
            <a:br>
              <a:rPr lang="bg-BG" altLang="nl-N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nl-N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Академията по европейско право за представители на съдебната система</a:t>
            </a:r>
            <a:endParaRPr lang="en-US" altLang="nl-N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13A1E3-8EBC-434F-AA2A-18F67A71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14" y="4397226"/>
            <a:ext cx="8458200" cy="1056326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nl-N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nl-NL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 заповед за арест</a:t>
            </a:r>
            <a:endParaRPr lang="en-US" altLang="nl-NL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6EF6B-5BA5-42C8-895C-B2C2D05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ED6EF250-DA41-47BF-A9F6-84638B81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2" y="632401"/>
            <a:ext cx="10476345" cy="984250"/>
          </a:xfrm>
        </p:spPr>
        <p:txBody>
          <a:bodyPr>
            <a:normAutofit fontScale="90000"/>
          </a:bodyPr>
          <a:lstStyle/>
          <a:p>
            <a:r>
              <a:rPr lang="nl-NL" sz="2700" b="1" dirty="0">
                <a:latin typeface="Times New Roman" pitchFamily="18" charset="0"/>
                <a:cs typeface="Times New Roman" pitchFamily="18" charset="0"/>
              </a:rPr>
              <a:t>Рамково </a:t>
            </a:r>
            <a:r>
              <a:rPr lang="nl-NL" sz="27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bg-BG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7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nl-NL" sz="2700" b="1" dirty="0">
                <a:latin typeface="Times New Roman" pitchFamily="18" charset="0"/>
                <a:cs typeface="Times New Roman" pitchFamily="18" charset="0"/>
              </a:rPr>
              <a:t>Съвета </a:t>
            </a:r>
            <a:r>
              <a:rPr lang="nl-NL" sz="2700" b="1" dirty="0" smtClean="0">
                <a:latin typeface="Times New Roman" pitchFamily="18" charset="0"/>
                <a:cs typeface="Times New Roman" pitchFamily="18" charset="0"/>
              </a:rPr>
              <a:t>относно </a:t>
            </a:r>
            <a:r>
              <a:rPr lang="nl-NL" sz="2700" b="1" dirty="0">
                <a:latin typeface="Times New Roman" pitchFamily="18" charset="0"/>
                <a:cs typeface="Times New Roman" pitchFamily="18" charset="0"/>
              </a:rPr>
              <a:t>европейската заповед за арест и процедурите за предаване между </a:t>
            </a:r>
            <a:r>
              <a:rPr lang="nl-NL" sz="2700" b="1" dirty="0" smtClean="0">
                <a:latin typeface="Times New Roman" pitchFamily="18" charset="0"/>
                <a:cs typeface="Times New Roman" pitchFamily="18" charset="0"/>
              </a:rPr>
              <a:t>държавите</a:t>
            </a:r>
            <a:r>
              <a:rPr lang="bg-BG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700" b="1" dirty="0" smtClean="0">
                <a:latin typeface="Times New Roman" pitchFamily="18" charset="0"/>
                <a:cs typeface="Times New Roman" pitchFamily="18" charset="0"/>
              </a:rPr>
              <a:t>членки </a:t>
            </a:r>
            <a:r>
              <a:rPr lang="nl-NL" sz="27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l-NL" sz="2700" b="1" dirty="0" smtClean="0">
                <a:latin typeface="Times New Roman" pitchFamily="18" charset="0"/>
                <a:cs typeface="Times New Roman" pitchFamily="18" charset="0"/>
              </a:rPr>
              <a:t>2002/584/ПВР)</a:t>
            </a: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Казус</a:t>
            </a:r>
            <a:r>
              <a:rPr lang="nl-NL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първи вариант</a:t>
            </a:r>
            <a:r>
              <a:rPr lang="nl-NL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53E0D2F5-AC80-44C6-9E4E-0EABF12A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91" y="1724025"/>
            <a:ext cx="10476345" cy="4351338"/>
          </a:xfrm>
        </p:spPr>
        <p:txBody>
          <a:bodyPr>
            <a:normAutofit/>
          </a:bodyPr>
          <a:lstStyle/>
          <a:p>
            <a:pPr algn="just">
              <a:lnSpc>
                <a:spcPct val="125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Началникът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полицията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в Ираклио издава Европейска заповед за арест от името на Прокуратурата към Апелативния съд на източен Крит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адресирана до Нидерландия по отношение на д-р Дриом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– лекар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с нидерландско гражданство с местожителство в Маастрихт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за когото се твърди, че е извършил убийство и саботаж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Обвинението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убийство се касае до негови действия, които са довели до смъртта на гръцкия гражданин Кералис в Солун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По изрична молба на Кералис, д-р Дриом го е инжектирал със смъртоносно вещество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което е придизвикало непосредствената му смърт. Обвиненията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саботаж се отнасят до увреждането на имущество на „Егейски Авиолинии“ на летището в Атина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нанесено в състояние на афект, след като д-р Дриом е установил, че е изпуснал полета си до Маастрихт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</a:pPr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9194B-840C-493D-8433-5ACD07F9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695EC9D6-4C34-4BD0-9B7D-433B9E0E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46" y="518746"/>
            <a:ext cx="10324435" cy="1129946"/>
          </a:xfrm>
        </p:spPr>
        <p:txBody>
          <a:bodyPr>
            <a:noAutofit/>
          </a:bodyPr>
          <a:lstStyle/>
          <a:p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Рамково решение</a:t>
            </a:r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на Съвета относно европейската заповед за арест и процедурите за предаване между </a:t>
            </a:r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държавите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членки </a:t>
            </a:r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(2002/584/ПВР)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Казус</a:t>
            </a:r>
            <a:r>
              <a:rPr lang="nl-NL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първи 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</a:t>
            </a:r>
            <a:b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Въпроси</a:t>
            </a:r>
            <a:r>
              <a:rPr lang="nl-NL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0C5D3-82FC-4A7F-830A-92C9EBDE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8" y="1727055"/>
            <a:ext cx="10563406" cy="4401895"/>
          </a:xfrm>
        </p:spPr>
        <p:txBody>
          <a:bodyPr>
            <a:noAutofit/>
          </a:bodyPr>
          <a:lstStyle/>
          <a:p>
            <a:pPr lvl="0" algn="just">
              <a:defRPr/>
            </a:pP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Съществува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ли задължение за Нидерландия да предаде д-р Дриом? Ако отговорът е положителен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– при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какви условия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Щеше ли да има разлика, ако действията бяха извършени не в Гърция, а в Нидерландия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3. Може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ли нидерландската страна да разгледа престъпленията и да ги квалифицира съгласно разпоредбите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нидерландското наказателно право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4. Има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ли значение националността на издирваното лице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5. Издирваното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лице ще бъде ли задържано до приключване на процедурата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6. Кои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органи на двете страни ще бъдат ангажирани с изпълнението на тази ЕЗА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7. Каква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е процедурата в Нидерландия и колко време ще отнеме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8. Каква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е ролята на гръцките органи при процедурата по предаване на лицето</a:t>
            </a:r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9. Кога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и как ще се осъществи предаването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10. Да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приемем, че предаването е извършено успешно. При какви условия може гръцката прокуратура да повдигне ново обвинение срещу д-р </a:t>
            </a:r>
            <a:r>
              <a:rPr lang="bg-BG" sz="1800">
                <a:latin typeface="Times New Roman" pitchFamily="18" charset="0"/>
                <a:cs typeface="Times New Roman" pitchFamily="18" charset="0"/>
              </a:rPr>
              <a:t>Дриом </a:t>
            </a:r>
            <a:r>
              <a:rPr lang="bg-BG" sz="1800" smtClean="0">
                <a:latin typeface="Times New Roman" pitchFamily="18" charset="0"/>
                <a:cs typeface="Times New Roman" pitchFamily="18" charset="0"/>
              </a:rPr>
              <a:t>за кражба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от магазин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358B8-3167-4DB4-9351-654C9317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7F4F52C7-872E-47B0-B942-59FB63CD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bg-BG" alt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доверие и европейската заповед за арест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:a16="http://schemas.microsoft.com/office/drawing/2014/main" id="{F59A5236-2CE5-4013-A151-51459532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99516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принцип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ЕЗА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Освен при наличието на основания за отказ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Meloni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Обаче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съображения, свързани с правата на човека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l-NL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Aranyosi/ Calderaru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 членки трябва да изискат уверения за спазване на основните права</a:t>
            </a:r>
            <a:endParaRPr lang="nl-NL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ACAF33-3C6D-48D9-90D9-C0C30B2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/>
          </a:bodyPr>
          <a:lstStyle/>
          <a:p>
            <a:r>
              <a:rPr lang="bg-BG" alt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Взаимното доверие само до момента на предаване ли се отнася</a:t>
            </a:r>
            <a:r>
              <a:rPr lang="en-US" alt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8458200" cy="4606925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Второто дело </a:t>
            </a:r>
            <a:r>
              <a:rPr lang="en-US" altLang="nl-N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Aranyosi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гаранции само за първото място за задържане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 може да доведе до взаимен мониторинг от страна на държавите членки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ML,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C‑220/18 PPU)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доверие при случаи, когато в едната държава има съмнение по отношение на върховенството на закона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Случаят с Полша и Унгария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Препоръка на Съвета на министрите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2018/103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C-354/20 PPU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DCAmsterdam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ref.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Полша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доверие, когато едната страна е бивша държава членка –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Обединеното кралство 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доверие, когато едната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не е държава членка –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Норвегия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bg-BG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Исландия</a:t>
            </a:r>
            <a:endParaRPr lang="nl-NL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521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По-добро прилагане на европейското наказателно право Обучение на Академията по европейско право за представители на съдебната система</vt:lpstr>
      <vt:lpstr>Рамково решение на Съвета относно европейската заповед за арест и процедурите за предаване между държавите членки (2002/584/ПВР) - Казус - първи вариант </vt:lpstr>
      <vt:lpstr>Рамково решение на Съвета относно европейската заповед за арест и процедурите за предаване между държавите членки (2002/584/ПВР) – Казус - първи вариант Въпроси </vt:lpstr>
      <vt:lpstr>Взаимно доверие и европейската заповед за арест</vt:lpstr>
      <vt:lpstr>Взаимното доверие само до момента на предаване ли се отнася?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Desislava Dragieva</cp:lastModifiedBy>
  <cp:revision>28</cp:revision>
  <dcterms:created xsi:type="dcterms:W3CDTF">2020-12-02T15:00:47Z</dcterms:created>
  <dcterms:modified xsi:type="dcterms:W3CDTF">2021-07-07T09:40:02Z</dcterms:modified>
</cp:coreProperties>
</file>