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8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083" autoAdjust="0"/>
  </p:normalViewPr>
  <p:slideViewPr>
    <p:cSldViewPr snapToGrid="0">
      <p:cViewPr>
        <p:scale>
          <a:sx n="64" d="100"/>
          <a:sy n="64" d="100"/>
        </p:scale>
        <p:origin x="680" y="-2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09/07/2021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libdocumentproperties/EN/2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jn-crimjust.europa.eu/ejn/libdocumentproperties/EN/3152" TargetMode="External"/><Relationship Id="rId4" Type="http://schemas.openxmlformats.org/officeDocument/2006/relationships/hyperlink" Target="https://www.ejn-crimjust.europa.eu/ejn/libdocumentproperties/EN/31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664" y="1496993"/>
            <a:ext cx="9976443" cy="1765189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По-добро прилагане на </a:t>
            </a:r>
            <a:b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европейското наказателно право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за </a:t>
            </a:r>
            <a:r>
              <a:rPr lang="bg-BG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на съдебната систима</a:t>
            </a:r>
            <a:br>
              <a:rPr lang="bg-BG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Академия </a:t>
            </a:r>
            <a:r>
              <a:rPr lang="bg-BG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европейско право</a:t>
            </a:r>
            <a:endParaRPr lang="es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848D1-47D9-40A0-A949-14DE88AA3AD9}"/>
              </a:ext>
            </a:extLst>
          </p:cNvPr>
          <p:cNvSpPr txBox="1"/>
          <p:nvPr/>
        </p:nvSpPr>
        <p:spPr>
          <a:xfrm>
            <a:off x="279665" y="4553146"/>
            <a:ext cx="7212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 заповед за разследване</a:t>
            </a:r>
            <a:endParaRPr lang="en-US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86860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</a:rPr>
              <a:t>Основания за непризнаване и неизпълнение. </a:t>
            </a:r>
            <a:r>
              <a:rPr lang="ru-RU" sz="3600" b="1" dirty="0" smtClean="0">
                <a:latin typeface="Times New Roman" panose="02020603050405020304" pitchFamily="18" charset="0"/>
              </a:rPr>
              <a:t>Отлагане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540338"/>
            <a:ext cx="10275501" cy="4550362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Основанията за непризнаване и неизпълнение на ЕЗР са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ограничени и изрично предвидени</a:t>
            </a:r>
            <a:b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bg-BG" sz="1800" dirty="0" smtClean="0">
                <a:latin typeface="Times New Roman" panose="02020603050405020304" pitchFamily="18" charset="0"/>
              </a:rPr>
              <a:t>(чл. 11, т. a) - з) от Директивата)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Признаването или изпълнението на ЕЗР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може да бъде отложено </a:t>
            </a:r>
            <a:r>
              <a:rPr lang="bg-BG" sz="1800" dirty="0" smtClean="0">
                <a:latin typeface="Times New Roman" panose="02020603050405020304" pitchFamily="18" charset="0"/>
              </a:rPr>
              <a:t>в изпълняващата държава, когато: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800" i="1" dirty="0" smtClean="0">
                <a:latin typeface="Times New Roman" panose="02020603050405020304" pitchFamily="18" charset="0"/>
              </a:rPr>
              <a:t>нейното изпълнение може да попречи на висящо наказателно разследване или преследване, докато изпълняващата държава счита това за разумно;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800" i="1" dirty="0" smtClean="0">
                <a:latin typeface="Times New Roman" panose="02020603050405020304" pitchFamily="18" charset="0"/>
              </a:rPr>
              <a:t>съответните предмети, документи или данни вече се използват в друго производство, докато престанат да бъдат необходими за тази цел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bg-BG" sz="1800" i="1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Веднага след като </a:t>
            </a:r>
            <a:r>
              <a:rPr lang="bg-BG" sz="1800" b="1" dirty="0" smtClean="0">
                <a:latin typeface="Times New Roman" panose="02020603050405020304" pitchFamily="18" charset="0"/>
              </a:rPr>
              <a:t>отпадне</a:t>
            </a:r>
            <a:r>
              <a:rPr lang="bg-BG" sz="1800" dirty="0" smtClean="0">
                <a:latin typeface="Times New Roman" panose="02020603050405020304" pitchFamily="18" charset="0"/>
              </a:rPr>
              <a:t> основанието за отлагане, изпълняващият орган предприема незабавно необходимите мерки за изпълнение на ЕЗР и уведомява за това издаващия орган по начин, даващ възможност за писмено документиране (чл. 15 от Директивата).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  <a:br>
              <a:rPr lang="bg-BG" sz="1800" dirty="0" smtClean="0">
                <a:latin typeface="Times New Roman" panose="02020603050405020304" pitchFamily="18" charset="0"/>
              </a:rPr>
            </a:b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1" y="843977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</a:rPr>
              <a:t>Срокове за признаване и изпълнение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1" y="1244792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Решението за признаване или изпълнение се взема и процесуално-следственото действие се извършва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със същата бързина и степен на приоритет, както в сходни национални случаи</a:t>
            </a: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  <a:br>
              <a:rPr lang="bg-BG" sz="1800" dirty="0" smtClean="0">
                <a:latin typeface="Times New Roman" panose="02020603050405020304" pitchFamily="18" charset="0"/>
              </a:rPr>
            </a:br>
            <a:r>
              <a:rPr lang="bg-BG" sz="1800" dirty="0" smtClean="0">
                <a:latin typeface="Times New Roman" panose="02020603050405020304" pitchFamily="18" charset="0"/>
              </a:rPr>
              <a:t>(чл. 12, ал. 1 от Директивата)</a:t>
            </a:r>
            <a:endParaRPr lang="bg-BG" sz="18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Изпълняващият орган взема решение за признаване и изпълнение на ЕЗР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възможно най-скоро</a:t>
            </a:r>
            <a:r>
              <a:rPr lang="bg-BG" sz="1800" dirty="0" smtClean="0">
                <a:latin typeface="Times New Roman" panose="02020603050405020304" pitchFamily="18" charset="0"/>
              </a:rPr>
              <a:t>, но не по-късно от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30 дни </a:t>
            </a:r>
            <a:r>
              <a:rPr lang="bg-BG" sz="1800" dirty="0" smtClean="0">
                <a:latin typeface="Times New Roman" panose="02020603050405020304" pitchFamily="18" charset="0"/>
              </a:rPr>
              <a:t>след получаване на ЕЗР от компетентния изпълняващ орган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 спешни случаи</a:t>
            </a:r>
            <a:r>
              <a:rPr lang="bg-BG" sz="1800" dirty="0" smtClean="0">
                <a:latin typeface="Times New Roman" panose="02020603050405020304" pitchFamily="18" charset="0"/>
              </a:rPr>
              <a:t>, ако </a:t>
            </a:r>
            <a:r>
              <a:rPr lang="bg-BG" sz="1800" u="sng" dirty="0" smtClean="0">
                <a:latin typeface="Times New Roman" panose="02020603050405020304" pitchFamily="18" charset="0"/>
              </a:rPr>
              <a:t>е необходим по-кратък срок</a:t>
            </a:r>
            <a:r>
              <a:rPr lang="bg-BG" sz="1800" dirty="0" smtClean="0">
                <a:latin typeface="Times New Roman" panose="02020603050405020304" pitchFamily="18" charset="0"/>
              </a:rPr>
              <a:t> или ако </a:t>
            </a:r>
            <a:r>
              <a:rPr lang="bg-BG" sz="1800" u="sng" dirty="0" smtClean="0">
                <a:latin typeface="Times New Roman" panose="02020603050405020304" pitchFamily="18" charset="0"/>
              </a:rPr>
              <a:t>издаващият орган е посочил в ЕЗР, че процесуално-следственото действие трябва да бъде извършено на конкретна дата</a:t>
            </a:r>
            <a:r>
              <a:rPr lang="bg-BG" sz="1800" dirty="0" smtClean="0">
                <a:latin typeface="Times New Roman" panose="02020603050405020304" pitchFamily="18" charset="0"/>
              </a:rPr>
              <a:t>, изпълняващият орган се съобразява с това изискване във възможно най-голяма степен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Изпълняващият орган извършва процесуално-следственото действие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без забавяне </a:t>
            </a:r>
            <a:r>
              <a:rPr lang="bg-BG" sz="1800" dirty="0" smtClean="0">
                <a:latin typeface="Times New Roman" panose="02020603050405020304" pitchFamily="18" charset="0"/>
              </a:rPr>
              <a:t>и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не по-късно от 90 дни</a:t>
            </a:r>
            <a:r>
              <a:rPr lang="bg-BG" sz="1800" dirty="0" smtClean="0">
                <a:latin typeface="Times New Roman" panose="02020603050405020304" pitchFamily="18" charset="0"/>
              </a:rPr>
              <a:t>, след като е взето решението за признаване. Когато в определен случай не е практически възможно компетентният изпълняващ орган да спази срока, той </a:t>
            </a:r>
            <a:r>
              <a:rPr lang="bg-BG" sz="1800" u="sng" dirty="0" smtClean="0">
                <a:latin typeface="Times New Roman" panose="02020603050405020304" pitchFamily="18" charset="0"/>
              </a:rPr>
              <a:t>уведомява</a:t>
            </a:r>
            <a:r>
              <a:rPr lang="bg-BG" sz="1800" dirty="0" smtClean="0">
                <a:latin typeface="Times New Roman" panose="02020603050405020304" pitchFamily="18" charset="0"/>
              </a:rPr>
              <a:t> без забавяне компетентния орган на издаващата държава по какъвто и да е наличен начин, като посочва причините за забавянето и провежда консултации с издаващия орган за необходимото време за изпълнение на процесуално-следственото действие. </a:t>
            </a:r>
            <a:endParaRPr lang="bg-BG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680211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</a:rPr>
              <a:t>Правни средства за защита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491150"/>
            <a:ext cx="10275501" cy="504776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Държавите членки гарантират, че за процесуално-следствените действия, посочени в ЕЗР, се прилагат правни средства за защита,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равностойни на предвидените при сходен национален случай</a:t>
            </a: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Материалноправните основания за издаване на ЕЗР </a:t>
            </a:r>
            <a:r>
              <a:rPr lang="bg-BG" sz="1800" dirty="0" smtClean="0">
                <a:latin typeface="Times New Roman" panose="02020603050405020304" pitchFamily="18" charset="0"/>
              </a:rPr>
              <a:t>могат да се оспорват </a:t>
            </a:r>
            <a:r>
              <a:rPr lang="bg-BG" sz="1800" u="sng" dirty="0" smtClean="0">
                <a:latin typeface="Times New Roman" panose="02020603050405020304" pitchFamily="18" charset="0"/>
              </a:rPr>
              <a:t>само</a:t>
            </a:r>
            <a:r>
              <a:rPr lang="bg-BG" sz="1800" dirty="0" smtClean="0">
                <a:latin typeface="Times New Roman" panose="02020603050405020304" pitchFamily="18" charset="0"/>
              </a:rPr>
              <a:t> чрез иск, предявен </a:t>
            </a:r>
            <a:r>
              <a:rPr lang="bg-BG" sz="1800" u="sng" dirty="0" smtClean="0">
                <a:latin typeface="Times New Roman" panose="02020603050405020304" pitchFamily="18" charset="0"/>
              </a:rPr>
              <a:t>в издаващата държава</a:t>
            </a:r>
            <a:r>
              <a:rPr lang="bg-BG" sz="1800" dirty="0" smtClean="0">
                <a:latin typeface="Times New Roman" panose="02020603050405020304" pitchFamily="18" charset="0"/>
              </a:rPr>
              <a:t>, без да се засягат гаранциите за основните права в изпълняващата държава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Издаващият орган и изпълняващият орган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се информират взаимно </a:t>
            </a:r>
            <a:r>
              <a:rPr lang="bg-BG" sz="1800" dirty="0" smtClean="0">
                <a:latin typeface="Times New Roman" panose="02020603050405020304" pitchFamily="18" charset="0"/>
              </a:rPr>
              <a:t>за правните средства за защита, предявени срещу издаването, признаването или изпълнението на ЕЗР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Оспорването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не спира изпълнението на процесуално-следственото действие</a:t>
            </a:r>
            <a:r>
              <a:rPr lang="bg-BG" sz="1800" dirty="0" smtClean="0">
                <a:latin typeface="Times New Roman" panose="02020603050405020304" pitchFamily="18" charset="0"/>
              </a:rPr>
              <a:t>, </a:t>
            </a:r>
            <a:r>
              <a:rPr lang="bg-BG" sz="1800" u="sng" dirty="0" smtClean="0">
                <a:latin typeface="Times New Roman" panose="02020603050405020304" pitchFamily="18" charset="0"/>
              </a:rPr>
              <a:t>освен ако </a:t>
            </a:r>
            <a:r>
              <a:rPr lang="bg-BG" sz="1800" dirty="0" smtClean="0">
                <a:latin typeface="Times New Roman" panose="02020603050405020304" pitchFamily="18" charset="0"/>
              </a:rPr>
              <a:t>това не е предвидено в сходни национални случаи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800" dirty="0" smtClean="0">
                <a:latin typeface="Times New Roman" panose="02020603050405020304" pitchFamily="18" charset="0"/>
              </a:rPr>
              <a:t/>
            </a:r>
            <a:br>
              <a:rPr lang="bg-BG" sz="1800" dirty="0" smtClean="0">
                <a:latin typeface="Times New Roman" panose="02020603050405020304" pitchFamily="18" charset="0"/>
              </a:rPr>
            </a:b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49" y="764795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</a:rPr>
              <a:t>Задължение за информиране</a:t>
            </a: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49" y="1545096"/>
            <a:ext cx="10275501" cy="53176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Получилият ЕЗР компетентен орган в изпълняващата държава, без забавяне и при всички случаи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 рамките на една седмица </a:t>
            </a:r>
            <a:r>
              <a:rPr lang="bg-BG" sz="1700" dirty="0" smtClean="0">
                <a:latin typeface="Times New Roman" panose="02020603050405020304" pitchFamily="18" charset="0"/>
              </a:rPr>
              <a:t>от получаването на ЕЗР,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потвърждава получаването на ЕЗР</a:t>
            </a:r>
            <a:r>
              <a:rPr lang="bg-BG" sz="1700" dirty="0" smtClean="0">
                <a:latin typeface="Times New Roman" panose="02020603050405020304" pitchFamily="18" charset="0"/>
              </a:rPr>
              <a:t>, като попълни и изпрати формуляра, предвиден в Приложение Б.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7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Изпълняващият орган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уведомява</a:t>
            </a:r>
            <a:r>
              <a:rPr lang="bg-BG" sz="1700" dirty="0" smtClean="0">
                <a:latin typeface="Times New Roman" panose="02020603050405020304" pitchFamily="18" charset="0"/>
              </a:rPr>
              <a:t> издаващия орган незабавно чрез всички налични средства, когато: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700" dirty="0" smtClean="0">
                <a:latin typeface="Times New Roman" panose="02020603050405020304" pitchFamily="18" charset="0"/>
              </a:rPr>
              <a:t>формулярът, предвиден в приложение А, е непълен или явно неправилен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700" dirty="0" smtClean="0">
                <a:latin typeface="Times New Roman" panose="02020603050405020304" pitchFamily="18" charset="0"/>
              </a:rPr>
              <a:t>счете без по-нататъшни проверки, че може да е уместно да извърши процесуално-следствени действия, които не са били първоначално предвидени или не е можело да бъдат уточнени при издаването на ЕЗР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700" dirty="0" smtClean="0">
                <a:latin typeface="Times New Roman" panose="02020603050405020304" pitchFamily="18" charset="0"/>
              </a:rPr>
              <a:t>установи, че в конкретния случай не може да спази формалностите и процедурите, изрично посочени от издаващия орган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bg-BG" sz="17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Изпълняващият орган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информира</a:t>
            </a:r>
            <a:r>
              <a:rPr lang="bg-BG" sz="1700" dirty="0" smtClean="0">
                <a:latin typeface="Times New Roman" panose="02020603050405020304" pitchFamily="18" charset="0"/>
              </a:rPr>
              <a:t> издаващия орган без забавяне и по начин, даващ възможност за писмено документиране, за :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700" dirty="0" smtClean="0">
                <a:latin typeface="Times New Roman" panose="02020603050405020304" pitchFamily="18" charset="0"/>
              </a:rPr>
              <a:t>всяко решение, прието съгласно член 10 или член 11;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r>
              <a:rPr lang="bg-BG" sz="1700" dirty="0" smtClean="0">
                <a:latin typeface="Times New Roman" panose="02020603050405020304" pitchFamily="18" charset="0"/>
              </a:rPr>
              <a:t> всяко решение за отлагането на изпълнението или признаването на ЕЗР, основанията за отлагането, и ако е възможно – очакваната продължителност на отлагането.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800" dirty="0" smtClean="0">
                <a:latin typeface="Times New Roman" panose="02020603050405020304" pitchFamily="18" charset="0"/>
              </a:rPr>
              <a:t/>
            </a:r>
            <a:br>
              <a:rPr lang="bg-BG" sz="1800" dirty="0" smtClean="0">
                <a:latin typeface="Times New Roman" panose="02020603050405020304" pitchFamily="18" charset="0"/>
              </a:rPr>
            </a:b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22" y="698808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</a:rPr>
              <a:t>Допълнителни ресурси на уебсайта на ЕСН</a:t>
            </a:r>
            <a:r>
              <a:rPr lang="en-US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i="1" dirty="0">
                <a:latin typeface="Times New Roman" panose="02020603050405020304" pitchFamily="18" charset="0"/>
              </a:rPr>
              <a:t/>
            </a:r>
            <a:br>
              <a:rPr lang="en-GB" sz="3600" i="1" dirty="0">
                <a:latin typeface="Times New Roman" panose="02020603050405020304" pitchFamily="18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22" y="1635260"/>
            <a:ext cx="10275501" cy="47210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приемани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езици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спешни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въпроси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обхват на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Директивата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относно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ЕЗР 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актуализиран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7 август 2019 г.</a:t>
            </a:r>
            <a:r>
              <a:rPr lang="en-US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https://www.ejn-crimjust.europa.eu/ejn/libdocumentproperties/EN/2120</a:t>
            </a:r>
            <a:r>
              <a:rPr lang="en-GB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за попълване на формуляра на ЕЗР</a:t>
            </a:r>
            <a:endParaRPr lang="en-GB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https://www.ejn-crimjust.europa.eu/ejn/libdocumentproperties/EN/3155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Редактируем</a:t>
            </a:r>
            <a:r>
              <a:rPr lang="bg-BG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формуляр във формат </a:t>
            </a:r>
            <a:r>
              <a:rPr lang="en-GB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 </a:t>
            </a:r>
            <a:r>
              <a:rPr lang="bg-BG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ЕЗР (Приложение </a:t>
            </a:r>
            <a:r>
              <a:rPr lang="en-US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https://www.ejn-crimjust.europa.eu/ejn/libdocumentproperties/EN/3152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buFontTx/>
              <a:buChar char="-"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AutoNum type="alphaLcParenBoth"/>
            </a:pPr>
            <a:endParaRPr lang="en-GB" sz="1800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1800" dirty="0">
                <a:latin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506632"/>
            <a:ext cx="10905066" cy="1135737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42369"/>
            <a:ext cx="10275501" cy="4534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Обща информация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Връзка с други правни инструменти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Обхват на приложение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Определения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Канали за предаване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Признаване и изпълнение. Алтернативни мерки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Основания за непризнаване и неизпълнение. Отлагане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latin typeface="Times New Roman" panose="02020603050405020304" pitchFamily="18" charset="0"/>
              </a:rPr>
              <a:t>Срокове за признаване и изпълнение</a:t>
            </a:r>
            <a:endParaRPr lang="en-GB" sz="1800" i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Правни средства за защита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Задължение за информиране</a:t>
            </a:r>
            <a:endParaRPr lang="en-GB" sz="18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i="1" dirty="0" smtClean="0">
                <a:latin typeface="Times New Roman" panose="02020603050405020304" pitchFamily="18" charset="0"/>
              </a:rPr>
              <a:t>Допълнителни ресурси</a:t>
            </a:r>
            <a:endParaRPr lang="en-US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25429"/>
            <a:ext cx="10905066" cy="1135737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информация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362075"/>
            <a:ext cx="10275501" cy="4814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22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май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2017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г.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</a:rPr>
              <a:t>– </a:t>
            </a:r>
            <a:r>
              <a:rPr lang="bg-BG" sz="1800" dirty="0" smtClean="0">
                <a:latin typeface="Times New Roman" panose="02020603050405020304" pitchFamily="18" charset="0"/>
              </a:rPr>
              <a:t>срок за транспониране на Директива </a:t>
            </a:r>
            <a:r>
              <a:rPr lang="en-US" sz="1800" dirty="0" smtClean="0">
                <a:latin typeface="Times New Roman" panose="02020603050405020304" pitchFamily="18" charset="0"/>
              </a:rPr>
              <a:t>2014/41/</a:t>
            </a:r>
            <a:r>
              <a:rPr lang="bg-BG" sz="1800" dirty="0" smtClean="0">
                <a:latin typeface="Times New Roman" panose="02020603050405020304" pitchFamily="18" charset="0"/>
              </a:rPr>
              <a:t>ЕС</a:t>
            </a:r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26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държави членки </a:t>
            </a:r>
            <a:r>
              <a:rPr lang="bg-BG" sz="1800" dirty="0" smtClean="0">
                <a:latin typeface="Times New Roman" panose="02020603050405020304" pitchFamily="18" charset="0"/>
              </a:rPr>
              <a:t>са я транспонирали, </a:t>
            </a:r>
            <a:r>
              <a:rPr lang="bg-BG" sz="1800" b="1" dirty="0" smtClean="0">
                <a:latin typeface="Times New Roman" panose="02020603050405020304" pitchFamily="18" charset="0"/>
              </a:rPr>
              <a:t>Дания </a:t>
            </a:r>
            <a:r>
              <a:rPr lang="bg-BG" sz="1800" dirty="0" smtClean="0">
                <a:latin typeface="Times New Roman" panose="02020603050405020304" pitchFamily="18" charset="0"/>
              </a:rPr>
              <a:t>и </a:t>
            </a:r>
            <a:r>
              <a:rPr lang="bg-BG" sz="1800" b="1" dirty="0" smtClean="0">
                <a:latin typeface="Times New Roman" panose="02020603050405020304" pitchFamily="18" charset="0"/>
              </a:rPr>
              <a:t>Ирландия не са обвързани </a:t>
            </a:r>
            <a:r>
              <a:rPr lang="bg-BG" sz="1800" dirty="0" smtClean="0">
                <a:latin typeface="Times New Roman" panose="02020603050405020304" pitchFamily="18" charset="0"/>
              </a:rPr>
              <a:t>от Директивата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200" dirty="0"/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</a:rPr>
              <a:t>Предвидени са </a:t>
            </a:r>
            <a:r>
              <a:rPr lang="bg-BG" sz="1800" b="1" dirty="0" smtClean="0">
                <a:latin typeface="Times New Roman" panose="02020603050405020304" pitchFamily="18" charset="0"/>
              </a:rPr>
              <a:t>срокове </a:t>
            </a:r>
            <a:r>
              <a:rPr lang="bg-BG" sz="1800" dirty="0" smtClean="0">
                <a:latin typeface="Times New Roman" panose="02020603050405020304" pitchFamily="18" charset="0"/>
              </a:rPr>
              <a:t>за събиране на необходимите доказателства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bg-BG" sz="1800" b="1" dirty="0" smtClean="0">
                <a:latin typeface="Times New Roman" panose="02020603050405020304" pitchFamily="18" charset="0"/>
              </a:rPr>
              <a:t>Ограничени основания </a:t>
            </a:r>
            <a:r>
              <a:rPr lang="bg-BG" sz="1800" dirty="0" smtClean="0">
                <a:latin typeface="Times New Roman" panose="02020603050405020304" pitchFamily="18" charset="0"/>
              </a:rPr>
              <a:t>за отказ за признаване или изпълнение на ЕЗР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</a:rPr>
              <a:t>Използва се </a:t>
            </a:r>
            <a:r>
              <a:rPr lang="bg-BG" sz="1800" b="1" dirty="0" smtClean="0">
                <a:latin typeface="Times New Roman" panose="02020603050405020304" pitchFamily="18" charset="0"/>
              </a:rPr>
              <a:t>един стандартен формуляр </a:t>
            </a:r>
            <a:r>
              <a:rPr lang="en-GB" sz="1800" dirty="0" smtClean="0">
                <a:latin typeface="Times New Roman" panose="02020603050405020304" pitchFamily="18" charset="0"/>
              </a:rPr>
              <a:t>– </a:t>
            </a:r>
            <a:r>
              <a:rPr lang="bg-BG" sz="1800" dirty="0" smtClean="0">
                <a:latin typeface="Times New Roman" panose="02020603050405020304" pitchFamily="18" charset="0"/>
              </a:rPr>
              <a:t>удостоверение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</a:rPr>
              <a:t>Държавите членки изпълняват ЕЗР въз основа на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принципа на взаимното признаване </a:t>
            </a:r>
            <a:r>
              <a:rPr lang="bg-BG" sz="1800" dirty="0" smtClean="0">
                <a:latin typeface="Times New Roman" panose="02020603050405020304" pitchFamily="18" charset="0"/>
              </a:rPr>
              <a:t>и съгласно Директивата</a:t>
            </a:r>
            <a:endParaRPr lang="en-GB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 с други правни инструменти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2"/>
            <a:ext cx="10275501" cy="4719492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dirty="0" smtClean="0">
                <a:latin typeface="Times New Roman" panose="02020603050405020304" pitchFamily="18" charset="0"/>
              </a:rPr>
              <a:t>Считано от 22 май 2017 г. Директивата </a:t>
            </a:r>
            <a:r>
              <a:rPr lang="bg-BG" sz="1800" b="1" dirty="0" smtClean="0">
                <a:latin typeface="Times New Roman" panose="02020603050405020304" pitchFamily="18" charset="0"/>
              </a:rPr>
              <a:t>заменя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съответните разпоредби </a:t>
            </a:r>
            <a:r>
              <a:rPr lang="bg-BG" sz="1800" dirty="0" smtClean="0">
                <a:latin typeface="Times New Roman" panose="02020603050405020304" pitchFamily="18" charset="0"/>
              </a:rPr>
              <a:t>на следните конвенции </a:t>
            </a:r>
            <a:r>
              <a:rPr lang="bg-BG" sz="1800" u="sng" dirty="0" smtClean="0">
                <a:latin typeface="Times New Roman" panose="02020603050405020304" pitchFamily="18" charset="0"/>
              </a:rPr>
              <a:t>между държавите членки, обвързани от Директивата</a:t>
            </a:r>
            <a:r>
              <a:rPr lang="en-US" sz="1800" dirty="0" smtClean="0">
                <a:latin typeface="Times New Roman" panose="02020603050405020304" pitchFamily="18" charset="0"/>
              </a:rPr>
              <a:t> (</a:t>
            </a:r>
            <a:r>
              <a:rPr lang="bg-BG" sz="1800" dirty="0" smtClean="0">
                <a:latin typeface="Times New Roman" panose="02020603050405020304" pitchFamily="18" charset="0"/>
              </a:rPr>
              <a:t>не се отнася за Дания и Ирландия</a:t>
            </a:r>
            <a:r>
              <a:rPr lang="en-US" sz="1800" dirty="0" smtClean="0">
                <a:latin typeface="Times New Roman" panose="02020603050405020304" pitchFamily="18" charset="0"/>
              </a:rPr>
              <a:t>): 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</a:rPr>
              <a:t>(a)  </a:t>
            </a:r>
            <a:r>
              <a:rPr lang="bg-BG" sz="1800" dirty="0" smtClean="0">
                <a:latin typeface="Times New Roman" panose="02020603050405020304" pitchFamily="18" charset="0"/>
              </a:rPr>
              <a:t>Конвенцията от </a:t>
            </a:r>
            <a:r>
              <a:rPr lang="en-US" sz="1800" dirty="0" smtClean="0">
                <a:latin typeface="Times New Roman" panose="02020603050405020304" pitchFamily="18" charset="0"/>
              </a:rPr>
              <a:t>1959</a:t>
            </a:r>
            <a:r>
              <a:rPr lang="bg-BG" sz="1800" dirty="0" smtClean="0">
                <a:latin typeface="Times New Roman" panose="02020603050405020304" pitchFamily="18" charset="0"/>
              </a:rPr>
              <a:t> г. и нейните два протокола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anose="02020603050405020304" pitchFamily="18" charset="0"/>
              </a:rPr>
              <a:t>(b)  </a:t>
            </a:r>
            <a:r>
              <a:rPr lang="bg-BG" sz="1800" dirty="0" smtClean="0">
                <a:latin typeface="Times New Roman" panose="02020603050405020304" pitchFamily="18" charset="0"/>
              </a:rPr>
              <a:t>Конвенцията за прилагане на Споразумението от Шенген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r>
              <a:rPr lang="bg-BG" sz="1800" dirty="0" smtClean="0">
                <a:latin typeface="Times New Roman" panose="02020603050405020304" pitchFamily="18" charset="0"/>
              </a:rPr>
              <a:t>Конвенцията от </a:t>
            </a:r>
            <a:r>
              <a:rPr lang="en-US" sz="1800" dirty="0" smtClean="0">
                <a:latin typeface="Times New Roman" panose="02020603050405020304" pitchFamily="18" charset="0"/>
              </a:rPr>
              <a:t>2000 </a:t>
            </a:r>
            <a:r>
              <a:rPr lang="bg-BG" sz="1800" dirty="0" smtClean="0">
                <a:latin typeface="Times New Roman" panose="02020603050405020304" pitchFamily="18" charset="0"/>
              </a:rPr>
              <a:t>г. и нейния протокол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Both" startAt="3"/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dirty="0" smtClean="0">
                <a:latin typeface="Times New Roman" panose="02020603050405020304" pitchFamily="18" charset="0"/>
              </a:rPr>
              <a:t>Доказателства се събират съгласно разпоредбите на тази Директива между държавите членки, които </a:t>
            </a:r>
            <a:r>
              <a:rPr lang="bg-BG" sz="1800" u="sng" dirty="0" smtClean="0">
                <a:latin typeface="Times New Roman" panose="02020603050405020304" pitchFamily="18" charset="0"/>
              </a:rPr>
              <a:t>са обвързани</a:t>
            </a:r>
            <a:r>
              <a:rPr lang="bg-BG" sz="1800" dirty="0" smtClean="0">
                <a:latin typeface="Times New Roman" panose="02020603050405020304" pitchFamily="18" charset="0"/>
              </a:rPr>
              <a:t> от Директивата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dirty="0" smtClean="0">
                <a:latin typeface="Times New Roman" panose="02020603050405020304" pitchFamily="18" charset="0"/>
              </a:rPr>
              <a:t>Във връзка с </a:t>
            </a:r>
            <a:r>
              <a:rPr lang="bg-BG" sz="1800" b="1" dirty="0" smtClean="0">
                <a:latin typeface="Times New Roman" panose="02020603050405020304" pitchFamily="18" charset="0"/>
              </a:rPr>
              <a:t>Дания </a:t>
            </a:r>
            <a:r>
              <a:rPr lang="bg-BG" sz="1800" dirty="0" smtClean="0">
                <a:latin typeface="Times New Roman" panose="02020603050405020304" pitchFamily="18" charset="0"/>
              </a:rPr>
              <a:t>и </a:t>
            </a:r>
            <a:r>
              <a:rPr lang="bg-BG" sz="1800" b="1" dirty="0" smtClean="0">
                <a:latin typeface="Times New Roman" panose="02020603050405020304" pitchFamily="18" charset="0"/>
              </a:rPr>
              <a:t>Ирландия </a:t>
            </a:r>
            <a:r>
              <a:rPr lang="bg-BG" sz="1800" dirty="0" smtClean="0">
                <a:latin typeface="Times New Roman" panose="02020603050405020304" pitchFamily="18" charset="0"/>
              </a:rPr>
              <a:t>се прилагат разпоредби от правните инструменти за взаимопомощ (инструмент за правна взаимопомощ, който </a:t>
            </a:r>
            <a:r>
              <a:rPr lang="bg-BG" sz="1800" b="1" dirty="0" smtClean="0">
                <a:latin typeface="Times New Roman" panose="02020603050405020304" pitchFamily="18" charset="0"/>
              </a:rPr>
              <a:t>е в сила </a:t>
            </a:r>
            <a:r>
              <a:rPr lang="bg-BG" sz="1800" dirty="0" smtClean="0">
                <a:latin typeface="Times New Roman" panose="02020603050405020304" pitchFamily="18" charset="0"/>
              </a:rPr>
              <a:t>в държавата членка, участваща в съдебно сътрудничество</a:t>
            </a:r>
            <a:r>
              <a:rPr lang="en-US" sz="1800" dirty="0" smtClean="0">
                <a:latin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5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Обхват на приложение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36139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1000"/>
              </a:lnSpc>
              <a:spcBef>
                <a:spcPts val="10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ЕЗР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обхваща </a:t>
            </a:r>
            <a:r>
              <a:rPr lang="bg-BG" sz="1800" b="1" dirty="0" smtClean="0">
                <a:latin typeface="Times New Roman" panose="02020603050405020304" pitchFamily="18" charset="0"/>
              </a:rPr>
              <a:t>всички процесуално-следствени действия </a:t>
            </a:r>
            <a:r>
              <a:rPr lang="bg-BG" sz="1800" u="sng" dirty="0" smtClean="0">
                <a:latin typeface="Times New Roman" panose="02020603050405020304" pitchFamily="18" charset="0"/>
              </a:rPr>
              <a:t>за получаване на доказателства</a:t>
            </a:r>
            <a:r>
              <a:rPr lang="bg-BG" sz="1800" dirty="0" smtClean="0">
                <a:latin typeface="Times New Roman" panose="02020603050405020304" pitchFamily="18" charset="0"/>
              </a:rPr>
              <a:t> съгласно Директивата (чл. 1, ал. 1 от Директивата)</a:t>
            </a:r>
          </a:p>
          <a:p>
            <a:pPr algn="just">
              <a:lnSpc>
                <a:spcPct val="101000"/>
              </a:lnSpc>
              <a:spcBef>
                <a:spcPts val="100"/>
              </a:spcBef>
            </a:pPr>
            <a:r>
              <a:rPr lang="bg-BG" sz="1800" dirty="0" smtClean="0">
                <a:latin typeface="Times New Roman" panose="02020603050405020304" pitchFamily="18" charset="0"/>
              </a:rPr>
              <a:t>ЕЗР следва да се издава за </a:t>
            </a:r>
            <a:r>
              <a:rPr lang="bg-BG" sz="1800" b="1" dirty="0" smtClean="0">
                <a:latin typeface="Times New Roman" panose="02020603050405020304" pitchFamily="18" charset="0"/>
              </a:rPr>
              <a:t>получаване на доказателства, които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вече са на разположение </a:t>
            </a:r>
            <a:r>
              <a:rPr lang="bg-BG" sz="1800" dirty="0" smtClean="0">
                <a:latin typeface="Times New Roman" panose="02020603050405020304" pitchFamily="18" charset="0"/>
              </a:rPr>
              <a:t>на компетентните органи на изпълняващата държава (чл. 1, ал. 2 от Директивата)</a:t>
            </a:r>
          </a:p>
          <a:p>
            <a:pPr algn="just">
              <a:lnSpc>
                <a:spcPct val="101000"/>
              </a:lnSpc>
              <a:spcBef>
                <a:spcPts val="100"/>
              </a:spcBef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Директивата относно ЕЗР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се прилага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за:</a:t>
            </a:r>
          </a:p>
          <a:p>
            <a:pPr marL="342900" marR="0" lvl="0" indent="-342900" algn="just">
              <a:lnSpc>
                <a:spcPct val="101000"/>
              </a:lnSpc>
              <a:spcBef>
                <a:spcPts val="100"/>
              </a:spcBef>
              <a:buFont typeface="Times New Roman" panose="02020603050405020304" pitchFamily="18" charset="0"/>
              <a:buChar char="-"/>
            </a:pPr>
            <a:r>
              <a:rPr lang="bg-BG" sz="1800" i="1" dirty="0" smtClean="0">
                <a:latin typeface="Times New Roman" panose="02020603050405020304" pitchFamily="18" charset="0"/>
              </a:rPr>
              <a:t>Създаване на съвместен екип за разследване и събиране на доказателства в рамките на такъв екип  (чл. 3 от Директивата)</a:t>
            </a:r>
          </a:p>
          <a:p>
            <a:pPr marL="342900" marR="0" lvl="0" indent="-342900" algn="just">
              <a:lnSpc>
                <a:spcPct val="101000"/>
              </a:lnSpc>
              <a:spcBef>
                <a:spcPts val="100"/>
              </a:spcBef>
              <a:buFont typeface="Times New Roman" panose="02020603050405020304" pitchFamily="18" charset="0"/>
              <a:buChar char="-"/>
            </a:pPr>
            <a:r>
              <a:rPr lang="bg-BG" sz="1800" i="1" dirty="0" smtClean="0">
                <a:latin typeface="Times New Roman" panose="02020603050405020304" pitchFamily="18" charset="0"/>
              </a:rPr>
              <a:t>Доброволен обмен на информация (чл. 7 от Конвенцията от 2000 г.)</a:t>
            </a:r>
          </a:p>
          <a:p>
            <a:pPr marL="342900" marR="0" lvl="0" indent="-342900" algn="just">
              <a:lnSpc>
                <a:spcPct val="101000"/>
              </a:lnSpc>
              <a:spcBef>
                <a:spcPts val="100"/>
              </a:spcBef>
              <a:buFont typeface="Times New Roman" panose="02020603050405020304" pitchFamily="18" charset="0"/>
              <a:buChar char="-"/>
            </a:pPr>
            <a:r>
              <a:rPr lang="bg-BG" sz="1800" i="1" dirty="0" smtClean="0">
                <a:latin typeface="Times New Roman" panose="02020603050405020304" pitchFamily="18" charset="0"/>
              </a:rPr>
              <a:t>Обезпечаване на имущество с цел последваща конфискация (Рамково решение 2003/577/ПВР за изпълнение в Европейския съюз на решения за обезпечаване на имущество или доказателства; и от 19.12.2020 г. Регламент 2018/1805 относно взаимното признаване на актове за обезпечаване и конфискация)</a:t>
            </a:r>
          </a:p>
          <a:p>
            <a:pPr marL="342900" marR="0" lvl="0" indent="-342900" algn="just">
              <a:lnSpc>
                <a:spcPct val="101000"/>
              </a:lnSpc>
              <a:spcBef>
                <a:spcPts val="100"/>
              </a:spcBef>
              <a:buFont typeface="Times New Roman" panose="02020603050405020304" pitchFamily="18" charset="0"/>
              <a:buChar char="-"/>
            </a:pPr>
            <a:r>
              <a:rPr lang="bg-BG" sz="1800" i="1" dirty="0" smtClean="0">
                <a:latin typeface="Times New Roman" panose="02020603050405020304" pitchFamily="18" charset="0"/>
              </a:rPr>
              <a:t>Възстановяване: връщане на вещ на жертва (чл. 8 от Конвенцията от 2000 г.)</a:t>
            </a:r>
          </a:p>
          <a:p>
            <a:pPr marL="342900" marR="0" lvl="0" indent="-342900" algn="just">
              <a:lnSpc>
                <a:spcPct val="101000"/>
              </a:lnSpc>
              <a:spcBef>
                <a:spcPts val="100"/>
              </a:spcBef>
              <a:buFont typeface="Times New Roman" panose="02020603050405020304" pitchFamily="18" charset="0"/>
              <a:buChar char="-"/>
            </a:pPr>
            <a:r>
              <a:rPr lang="bg-BG" sz="1800" i="1" dirty="0" smtClean="0">
                <a:latin typeface="Times New Roman" panose="02020603050405020304" pitchFamily="18" charset="0"/>
              </a:rPr>
              <a:t>Събиране на извадки от регистъра за съдимост/ECRIS</a:t>
            </a:r>
          </a:p>
          <a:p>
            <a:pPr marL="342900" marR="0" lvl="0" indent="-342900" algn="just">
              <a:lnSpc>
                <a:spcPct val="101000"/>
              </a:lnSpc>
              <a:spcBef>
                <a:spcPts val="100"/>
              </a:spcBef>
              <a:buFont typeface="Times New Roman" panose="02020603050405020304" pitchFamily="18" charset="0"/>
              <a:buChar char="-"/>
            </a:pP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Призоваване на свидетели, подсъдими и др. за процеси (чл. 5 от Конвенцията от 2000 г. или чл. 7 от Конвенцията от 1959 г.</a:t>
            </a:r>
            <a:r>
              <a:rPr lang="bg-BG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bg-BG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4283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80020"/>
            <a:ext cx="10275501" cy="4719492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Издаваща държава</a:t>
            </a:r>
            <a:r>
              <a:rPr lang="bg-BG" sz="1800" dirty="0" smtClean="0">
                <a:latin typeface="Times New Roman" panose="02020603050405020304" pitchFamily="18" charset="0"/>
              </a:rPr>
              <a:t> – държава членка, в която се издава ЕЗР;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Изпълняваща държава </a:t>
            </a:r>
            <a:r>
              <a:rPr lang="bg-BG" sz="1800" dirty="0" smtClean="0">
                <a:latin typeface="Times New Roman" panose="02020603050405020304" pitchFamily="18" charset="0"/>
              </a:rPr>
              <a:t>– държава членка, която изпълнява ЕЗР и в която се изпълнява процесуално-следствено действие;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Издаващ орган</a:t>
            </a: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800" dirty="0" smtClean="0">
                <a:latin typeface="Times New Roman" panose="02020603050405020304" pitchFamily="18" charset="0"/>
              </a:rPr>
              <a:t>	</a:t>
            </a:r>
            <a:r>
              <a:rPr lang="bg-BG" sz="1800" i="1" dirty="0" smtClean="0">
                <a:latin typeface="Times New Roman" panose="02020603050405020304" pitchFamily="18" charset="0"/>
              </a:rPr>
              <a:t>(i) съдия, съд, съдия-следовател или прокурор, компетентен по разглеждания случай; 	(ii) друг компетентен орган, определен от издаващата държава, който в съответния случай действа в качеството си на разследващ орган в наказателното производство и е компетентен да разпорежда събирането на доказателства в съответствие с националното право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bg-BG" sz="1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Изпълняващ орган </a:t>
            </a:r>
            <a:r>
              <a:rPr lang="bg-BG" sz="1800" dirty="0" smtClean="0">
                <a:latin typeface="Times New Roman" panose="02020603050405020304" pitchFamily="18" charset="0"/>
              </a:rPr>
              <a:t>– орган, който е компетентен да признае ЕЗР и да осигури нейното изпълнение в съответствие с настоящата Директива и с процедурите, приложими при сходен национален случай. </a:t>
            </a:r>
            <a:endParaRPr lang="bg-BG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4856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Канали за предаване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570593"/>
            <a:ext cx="10275501" cy="4719492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Попълнената и подписана ЕЗР се предава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пряко </a:t>
            </a:r>
            <a:r>
              <a:rPr lang="bg-BG" sz="1700" dirty="0" smtClean="0">
                <a:latin typeface="Times New Roman" panose="02020603050405020304" pitchFamily="18" charset="0"/>
              </a:rPr>
              <a:t>от издаващия орган на изпълняващия орган по начин, даващ възможност за писмено документиране – използваме </a:t>
            </a:r>
            <a:r>
              <a:rPr lang="bg-BG" sz="17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АТЛАС</a:t>
            </a:r>
            <a:r>
              <a:rPr lang="bg-BG" sz="1700" dirty="0" smtClean="0">
                <a:latin typeface="Times New Roman" panose="02020603050405020304" pitchFamily="18" charset="0"/>
              </a:rPr>
              <a:t> на уебсайта на ЕСН, за да определим компетентните изпълняващи органи от държавите членки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bg-BG" sz="17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Всяка държава членка може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да определи централен орган </a:t>
            </a:r>
            <a:r>
              <a:rPr lang="bg-BG" sz="1700" dirty="0" smtClean="0">
                <a:latin typeface="Times New Roman" panose="02020603050405020304" pitchFamily="18" charset="0"/>
              </a:rPr>
              <a:t>или </a:t>
            </a:r>
            <a:r>
              <a:rPr lang="bg-BG" sz="1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повече от един централен орган</a:t>
            </a:r>
            <a:r>
              <a:rPr lang="bg-BG" sz="1700" dirty="0" smtClean="0">
                <a:latin typeface="Times New Roman" panose="02020603050405020304" pitchFamily="18" charset="0"/>
              </a:rPr>
              <a:t>, ако правната система го позволява, който </a:t>
            </a:r>
            <a:r>
              <a:rPr lang="bg-BG" sz="1700" b="1" u="sng" dirty="0" smtClean="0">
                <a:latin typeface="Times New Roman" panose="02020603050405020304" pitchFamily="18" charset="0"/>
              </a:rPr>
              <a:t>да подпомага</a:t>
            </a:r>
            <a:r>
              <a:rPr lang="bg-BG" sz="1700" b="1" dirty="0" smtClean="0">
                <a:latin typeface="Times New Roman" panose="02020603050405020304" pitchFamily="18" charset="0"/>
              </a:rPr>
              <a:t> </a:t>
            </a:r>
            <a:r>
              <a:rPr lang="bg-BG" sz="1700" dirty="0" smtClean="0">
                <a:latin typeface="Times New Roman" panose="02020603050405020304" pitchFamily="18" charset="0"/>
              </a:rPr>
              <a:t>компетентните органи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700" dirty="0" smtClean="0">
                <a:latin typeface="Times New Roman" panose="02020603050405020304" pitchFamily="18" charset="0"/>
              </a:rPr>
              <a:t>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Издаващият орган може да предаде ЕЗП чрез телекомуникационната система на </a:t>
            </a:r>
            <a:r>
              <a:rPr lang="bg-BG" sz="1700" b="1" dirty="0" smtClean="0">
                <a:latin typeface="Times New Roman" panose="02020603050405020304" pitchFamily="18" charset="0"/>
              </a:rPr>
              <a:t>Европейската съдебна мрежа (ЕСН)</a:t>
            </a:r>
            <a:endParaRPr lang="bg-BG" sz="17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bg-BG" sz="17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Ако изпълняващият орган е неизвестен, издаващият орган </a:t>
            </a:r>
            <a:r>
              <a:rPr lang="bg-BG" sz="1700" b="1" dirty="0" smtClean="0">
                <a:latin typeface="Times New Roman" panose="02020603050405020304" pitchFamily="18" charset="0"/>
              </a:rPr>
              <a:t>прави всички необходими проучвания, включително чрез звената за контакт на ЕСН</a:t>
            </a:r>
            <a:r>
              <a:rPr lang="bg-BG" sz="1700" dirty="0" smtClean="0">
                <a:latin typeface="Times New Roman" panose="02020603050405020304" pitchFamily="18" charset="0"/>
              </a:rPr>
              <a:t>, за да получи тази информация от изпълняващата държава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bg-BG" sz="1700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bg-BG" sz="1700" dirty="0" smtClean="0">
                <a:latin typeface="Times New Roman" panose="02020603050405020304" pitchFamily="18" charset="0"/>
              </a:rPr>
              <a:t>Когато </a:t>
            </a:r>
            <a:r>
              <a:rPr lang="bg-BG" sz="1700" b="1" dirty="0" smtClean="0">
                <a:latin typeface="Times New Roman" panose="02020603050405020304" pitchFamily="18" charset="0"/>
              </a:rPr>
              <a:t>получилият ЕЗР орган в изпълняващата държава не е компетентен </a:t>
            </a:r>
            <a:r>
              <a:rPr lang="bg-BG" sz="1700" dirty="0" smtClean="0">
                <a:latin typeface="Times New Roman" panose="02020603050405020304" pitchFamily="18" charset="0"/>
              </a:rPr>
              <a:t>да я признае или да предприеме необходимите действия за нейното изпълнение, той </a:t>
            </a:r>
            <a:r>
              <a:rPr lang="bg-BG" sz="1700" b="1" dirty="0" smtClean="0">
                <a:latin typeface="Times New Roman" panose="02020603050405020304" pitchFamily="18" charset="0"/>
              </a:rPr>
              <a:t>изпраща ЕЗР </a:t>
            </a:r>
            <a:r>
              <a:rPr lang="bg-BG" sz="1700" i="1" u="sng" dirty="0" smtClean="0">
                <a:latin typeface="Times New Roman" panose="02020603050405020304" pitchFamily="18" charset="0"/>
              </a:rPr>
              <a:t>по служебен път</a:t>
            </a:r>
            <a:r>
              <a:rPr lang="bg-BG" sz="1700" i="1" dirty="0" smtClean="0">
                <a:latin typeface="Times New Roman" panose="02020603050405020304" pitchFamily="18" charset="0"/>
              </a:rPr>
              <a:t> </a:t>
            </a:r>
            <a:r>
              <a:rPr lang="bg-BG" sz="1700" b="1" dirty="0" smtClean="0">
                <a:latin typeface="Times New Roman" panose="02020603050405020304" pitchFamily="18" charset="0"/>
              </a:rPr>
              <a:t>до изпълняващия орган и уведомява издаващия орган за това</a:t>
            </a:r>
            <a:endParaRPr lang="bg-BG" sz="17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" y="460830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Атлас </a:t>
            </a:r>
            <a:r>
              <a:rPr lang="en-GB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bg-BG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уебсайт на ЕСН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EFC71DD-0FB5-4C73-9F8B-E066C25D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030" y="1611983"/>
            <a:ext cx="4754389" cy="42906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977F4F-3E92-4AD6-938E-5FED15D10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02" y="1609453"/>
            <a:ext cx="4555056" cy="421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29" y="645737"/>
            <a:ext cx="10905066" cy="716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Признаване и изпълнение. Алтернативни мерки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29" y="1530688"/>
            <a:ext cx="10349170" cy="4570261"/>
          </a:xfrm>
        </p:spPr>
        <p:txBody>
          <a:bodyPr>
            <a:noAutofit/>
          </a:bodyPr>
          <a:lstStyle/>
          <a:p>
            <a:pPr marL="0" algn="just">
              <a:lnSpc>
                <a:spcPts val="2000"/>
              </a:lnSpc>
              <a:spcBef>
                <a:spcPts val="0"/>
              </a:spcBef>
              <a:spcAft>
                <a:spcPts val="200"/>
              </a:spcAft>
            </a:pPr>
            <a:r>
              <a:rPr lang="bg-BG" sz="1800" dirty="0" smtClean="0">
                <a:latin typeface="Times New Roman" panose="02020603050405020304" pitchFamily="18" charset="0"/>
              </a:rPr>
              <a:t>Изпълняващият орган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признава </a:t>
            </a:r>
            <a:r>
              <a:rPr lang="bg-BG" sz="1800" dirty="0" smtClean="0">
                <a:latin typeface="Times New Roman" panose="02020603050405020304" pitchFamily="18" charset="0"/>
              </a:rPr>
              <a:t>ЕЗР </a:t>
            </a:r>
            <a:r>
              <a:rPr lang="bg-BG" sz="1800" b="1" dirty="0" smtClean="0">
                <a:latin typeface="Times New Roman" panose="02020603050405020304" pitchFamily="18" charset="0"/>
              </a:rPr>
              <a:t>без да изисква допълнителни формалности </a:t>
            </a:r>
            <a:r>
              <a:rPr lang="bg-BG" sz="1800" dirty="0" smtClean="0">
                <a:latin typeface="Times New Roman" panose="02020603050405020304" pitchFamily="18" charset="0"/>
              </a:rPr>
              <a:t>и</a:t>
            </a:r>
            <a:r>
              <a:rPr lang="bg-BG" sz="1800" b="1" dirty="0" smtClean="0">
                <a:latin typeface="Times New Roman" panose="02020603050405020304" pitchFamily="18" charset="0"/>
              </a:rPr>
              <a:t> прави необходимото за нейното изпълнение по същия начин и при същите условия и ред, </a:t>
            </a:r>
            <a:r>
              <a:rPr lang="bg-BG" sz="1800" dirty="0" smtClean="0">
                <a:latin typeface="Times New Roman" panose="02020603050405020304" pitchFamily="18" charset="0"/>
              </a:rPr>
              <a:t>както ако въпросното процесуално-следствено действие е било разпоредено от орган на изпълняващата държава (чл. 9, ал. 1 от Директивата)</a:t>
            </a:r>
          </a:p>
          <a:p>
            <a:pPr marL="0" algn="just">
              <a:lnSpc>
                <a:spcPts val="2000"/>
              </a:lnSpc>
              <a:spcBef>
                <a:spcPts val="0"/>
              </a:spcBef>
              <a:spcAft>
                <a:spcPts val="200"/>
              </a:spcAft>
            </a:pPr>
            <a:r>
              <a:rPr lang="bg-BG" sz="1800" dirty="0" smtClean="0">
                <a:latin typeface="Times New Roman" panose="02020603050405020304" pitchFamily="18" charset="0"/>
              </a:rPr>
              <a:t>Изпълняващият орган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спазва</a:t>
            </a: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sz="1800" b="1" dirty="0" smtClean="0">
                <a:latin typeface="Times New Roman" panose="02020603050405020304" pitchFamily="18" charset="0"/>
              </a:rPr>
              <a:t>формалностите и процедурите, изрично посочени от издаващия орган</a:t>
            </a:r>
            <a:r>
              <a:rPr lang="bg-BG" sz="1800" dirty="0" smtClean="0">
                <a:latin typeface="Times New Roman" panose="02020603050405020304" pitchFamily="18" charset="0"/>
              </a:rPr>
              <a:t>, </a:t>
            </a:r>
            <a:r>
              <a:rPr lang="bg-BG" sz="1800" u="sng" dirty="0" smtClean="0">
                <a:latin typeface="Times New Roman" panose="02020603050405020304" pitchFamily="18" charset="0"/>
              </a:rPr>
              <a:t>освен ако</a:t>
            </a: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sz="1800" i="1" dirty="0" smtClean="0">
                <a:latin typeface="Times New Roman" panose="02020603050405020304" pitchFamily="18" charset="0"/>
              </a:rPr>
              <a:t>в настоящата Директива не е предвидено друго и ако тези формалности и процедури не противоречат на основните принципи на правото на изпълняващата държава </a:t>
            </a:r>
            <a:r>
              <a:rPr lang="bg-BG" sz="1800" dirty="0" smtClean="0">
                <a:latin typeface="Times New Roman" panose="02020603050405020304" pitchFamily="18" charset="0"/>
              </a:rPr>
              <a:t>(чл. 9, ал. 2 от Директивата)</a:t>
            </a:r>
            <a:endParaRPr lang="bg-BG" sz="1800" i="1" dirty="0" smtClean="0">
              <a:latin typeface="Times New Roman" panose="02020603050405020304" pitchFamily="18" charset="0"/>
            </a:endParaRPr>
          </a:p>
          <a:p>
            <a:pPr marL="0" algn="just">
              <a:lnSpc>
                <a:spcPts val="2000"/>
              </a:lnSpc>
              <a:spcBef>
                <a:spcPts val="0"/>
              </a:spcBef>
              <a:spcAft>
                <a:spcPts val="200"/>
              </a:spcAft>
            </a:pP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Различни процесуално-следствени действия </a:t>
            </a:r>
            <a:r>
              <a:rPr lang="bg-BG" sz="1800" dirty="0" smtClean="0">
                <a:latin typeface="Times New Roman" panose="02020603050405020304" pitchFamily="18" charset="0"/>
              </a:rPr>
              <a:t>(чл. 10, ал. 1 от Директивата) </a:t>
            </a:r>
            <a:r>
              <a:rPr lang="bg-BG" sz="1200" dirty="0" smtClean="0"/>
              <a:t>– </a:t>
            </a:r>
            <a:r>
              <a:rPr lang="bg-BG" sz="1800" dirty="0" smtClean="0">
                <a:latin typeface="Times New Roman" panose="02020603050405020304" pitchFamily="18" charset="0"/>
              </a:rPr>
              <a:t>Изпълняващият орган при възможност прибягва до процесуално-следствено действие, различно от предвиденото в ЕЗР, когато посоченото в ЕЗР процесуално-следствено действие </a:t>
            </a:r>
            <a:r>
              <a:rPr lang="bg-BG" sz="1800" b="1" dirty="0" smtClean="0">
                <a:latin typeface="Times New Roman" panose="02020603050405020304" pitchFamily="18" charset="0"/>
              </a:rPr>
              <a:t>не съществува според правото на изпълняващата държава</a:t>
            </a:r>
            <a:r>
              <a:rPr lang="bg-BG" sz="1800" dirty="0" smtClean="0">
                <a:latin typeface="Times New Roman" panose="02020603050405020304" pitchFamily="18" charset="0"/>
              </a:rPr>
              <a:t> или </a:t>
            </a:r>
            <a:r>
              <a:rPr lang="bg-BG" sz="1800" b="1" dirty="0" smtClean="0">
                <a:latin typeface="Times New Roman" panose="02020603050405020304" pitchFamily="18" charset="0"/>
              </a:rPr>
              <a:t>не би могло да се използва в сходен национален случай</a:t>
            </a:r>
            <a:r>
              <a:rPr lang="bg-BG" sz="1800" dirty="0" smtClean="0">
                <a:latin typeface="Times New Roman" panose="02020603050405020304" pitchFamily="18" charset="0"/>
              </a:rPr>
              <a:t>.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Изключения </a:t>
            </a:r>
            <a:r>
              <a:rPr lang="bg-BG" sz="1800" dirty="0" smtClean="0">
                <a:latin typeface="Times New Roman" panose="02020603050405020304" pitchFamily="18" charset="0"/>
              </a:rPr>
              <a:t>от тази възможност са предвидени в чл. 10, ал. 2, т. а) - г) от Директивата.</a:t>
            </a:r>
          </a:p>
          <a:p>
            <a:pPr marL="0" algn="just">
              <a:lnSpc>
                <a:spcPts val="2000"/>
              </a:lnSpc>
              <a:spcBef>
                <a:spcPts val="0"/>
              </a:spcBef>
              <a:spcAft>
                <a:spcPts val="200"/>
              </a:spcAft>
            </a:pPr>
            <a:r>
              <a:rPr lang="bg-BG" sz="1800" dirty="0" smtClean="0">
                <a:latin typeface="Times New Roman" panose="02020603050405020304" pitchFamily="18" charset="0"/>
              </a:rPr>
              <a:t>Изпълняващият орган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може също така да прибегне до процесуално-следствено действие</a:t>
            </a:r>
            <a:r>
              <a:rPr lang="bg-BG" sz="1800" dirty="0" smtClean="0">
                <a:latin typeface="Times New Roman" panose="02020603050405020304" pitchFamily="18" charset="0"/>
              </a:rPr>
              <a:t>, различно от посоченото в ЕЗР, когато </a:t>
            </a:r>
            <a:r>
              <a:rPr lang="bg-BG" sz="1800" b="1" dirty="0" smtClean="0">
                <a:latin typeface="Times New Roman" panose="02020603050405020304" pitchFamily="18" charset="0"/>
              </a:rPr>
              <a:t>с процесуално-следственото действие, избрано от изпълняващия орган,</a:t>
            </a: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sz="1800" b="1" u="sng" dirty="0" smtClean="0">
                <a:latin typeface="Times New Roman" panose="02020603050405020304" pitchFamily="18" charset="0"/>
              </a:rPr>
              <a:t>ще бъде постигнат същият резултат,</a:t>
            </a:r>
            <a:r>
              <a:rPr lang="bg-BG" sz="1800" dirty="0" smtClean="0">
                <a:latin typeface="Times New Roman" panose="02020603050405020304" pitchFamily="18" charset="0"/>
              </a:rPr>
              <a:t> </a:t>
            </a:r>
            <a:r>
              <a:rPr lang="bg-BG" sz="1800" b="1" dirty="0" smtClean="0">
                <a:latin typeface="Times New Roman" panose="02020603050405020304" pitchFamily="18" charset="0"/>
              </a:rPr>
              <a:t>но със средства, нарушаващи неприкосновеността на лицето в по-малка степен, отколкото процесуално-следственото действие, посочено в ЕЗР.</a:t>
            </a:r>
            <a:endParaRPr lang="bg-BG" sz="18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1200</Words>
  <Application>Microsoft Office PowerPoint</Application>
  <PresentationFormat>Widescreen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По-добро прилагане на  европейското наказателно право Обучение за представители на съдебната систима Академия по европейско право</vt:lpstr>
      <vt:lpstr>Съдържание:</vt:lpstr>
      <vt:lpstr>Обща информация</vt:lpstr>
      <vt:lpstr> Връзка с други правни инструменти </vt:lpstr>
      <vt:lpstr> Обхват на приложение </vt:lpstr>
      <vt:lpstr> Определения </vt:lpstr>
      <vt:lpstr>  Канали за предаване  </vt:lpstr>
      <vt:lpstr>  Атлас – уебсайт на ЕСН  </vt:lpstr>
      <vt:lpstr> Признаване и изпълнение. Алтернативни мерки </vt:lpstr>
      <vt:lpstr>  Основания за непризнаване и неизпълнение. Отлагане  </vt:lpstr>
      <vt:lpstr>  Срокове за признаване и изпълнение  </vt:lpstr>
      <vt:lpstr>  Правни средства за защита  </vt:lpstr>
      <vt:lpstr>  Задължение за информиране  </vt:lpstr>
      <vt:lpstr>   Допълнителни ресурси на уебсайта на ЕСН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Desislava Dragieva</cp:lastModifiedBy>
  <cp:revision>119</cp:revision>
  <dcterms:created xsi:type="dcterms:W3CDTF">2020-10-28T18:46:19Z</dcterms:created>
  <dcterms:modified xsi:type="dcterms:W3CDTF">2021-07-09T11:18:16Z</dcterms:modified>
</cp:coreProperties>
</file>