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99" r:id="rId2"/>
    <p:sldId id="303" r:id="rId3"/>
    <p:sldId id="305" r:id="rId4"/>
    <p:sldId id="306" r:id="rId5"/>
    <p:sldId id="308" r:id="rId6"/>
    <p:sldId id="30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3083" autoAdjust="0"/>
  </p:normalViewPr>
  <p:slideViewPr>
    <p:cSldViewPr snapToGrid="0">
      <p:cViewPr varScale="1">
        <p:scale>
          <a:sx n="52" d="100"/>
          <a:sy n="52" d="100"/>
        </p:scale>
        <p:origin x="1136" y="6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61DB97-DE64-4239-B148-89DEFCED2D17}" type="datetimeFigureOut">
              <a:rPr lang="en-US" smtClean="0"/>
              <a:t>7/9/2021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D4481A-3438-47FA-ADC4-95B6CBCCFE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590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D818B8-8CD7-45F0-8A08-ADDCA9A461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0687F6-F798-4279-8CA8-1E611EB4CF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C2C4F9-B6CD-4FF6-B2FF-BFAC585C73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C3430-0568-4DFF-9550-B4FC1BE55A9E}" type="datetime1">
              <a:rPr lang="en-US" smtClean="0"/>
              <a:t>7/9/2021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08306F-D849-459D-A0E9-072899744B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1DFE86-B79F-4CA2-9D81-8F48730006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8548A-A681-40BC-83BC-2DBB485F6D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892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762834-3C26-4A3E-8A2F-39E509F44B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9115D8-924F-4E27-A992-3D7409E822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131C5A-AB27-4D78-853D-87A981123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8587A-2FEA-4608-885C-FAB2F972A45F}" type="datetime1">
              <a:rPr lang="en-US" smtClean="0"/>
              <a:t>7/9/2021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E6240E-E98E-4A35-9BEC-DE1699EFE6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E48F4C-E076-46FA-8D33-B48C09E586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8548A-A681-40BC-83BC-2DBB485F6D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635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53502D8-51D2-4DEB-8448-0EE27C3351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547024-14EF-4D26-BDA9-BF63BC18D7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C0693C-09B4-42D8-AAD2-67E4FF003C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2F5F3-0F22-43CD-BF5D-D66D50588D23}" type="datetime1">
              <a:rPr lang="en-US" smtClean="0"/>
              <a:t>7/9/2021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6C8E8E-16F2-4DBD-BCFC-7A47217EC2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FD4FA3-C104-4E78-8D37-4C46A5527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8548A-A681-40BC-83BC-2DBB485F6D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721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03590C-411C-4C6E-8BE1-8E0F47B55B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0AA179-84E3-45FB-B5E8-B2236F07DA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183F86-9AC7-452E-8311-B01C12872A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40BF9-E0A3-4DE9-A0B9-074E9C1202E0}" type="datetime1">
              <a:rPr lang="en-US" smtClean="0"/>
              <a:t>7/9/2021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501901-130F-4CEA-8F61-CB600C8A06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3E7594-654E-4FB1-84CF-1554703F97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8548A-A681-40BC-83BC-2DBB485F6D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477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C2E509-9656-42B0-8413-71545CBA96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58A59E-DF4D-426C-99BD-53BB71D0D9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1AF06E-66F7-417C-B3A9-FD71235AB6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73A24-7639-4661-B181-AC604BA071FC}" type="datetime1">
              <a:rPr lang="en-US" smtClean="0"/>
              <a:t>7/9/2021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B849BB-E7A2-4D11-A25B-19C7B51B12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DBD0EE-7E4F-4A24-B781-44B9475A65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8548A-A681-40BC-83BC-2DBB485F6D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85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FEA530-6DED-4C66-A788-10CA01DB97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C317EF-98C3-42F9-8057-71FAFD73DB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8C315B-0100-44A3-B918-0D82A1C6DA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91D6E7-FDCF-4F52-A1D3-8F7855F4EF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83CCB-AC4A-4DC4-988B-1BD8AE0EC307}" type="datetime1">
              <a:rPr lang="en-US" smtClean="0"/>
              <a:t>7/9/2021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0409B2-3D0D-4D5D-A217-03ED551D65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DBDCA4-9717-4C5C-A71E-9EA1708EB7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8548A-A681-40BC-83BC-2DBB485F6D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175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0EBC84-8E6A-40A1-BD47-CD22DFDB05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18CE49-EEE2-4F52-AB1F-DFF26EE031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65F24E-6073-4D9E-AA74-F20E73BBA5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820E3D2-B4EC-4BCA-87B7-8238E16892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D84CE48-1B71-4F38-B582-7028815291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F3ACCC9-5693-4551-924C-5938AA755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100B7-83A5-4C6E-83CE-4387586D3798}" type="datetime1">
              <a:rPr lang="en-US" smtClean="0"/>
              <a:t>7/9/2021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8E88081-5800-4C7A-A35E-2DE9C1EB9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14528B8-9080-4D68-93A8-9AF0DD53A1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8548A-A681-40BC-83BC-2DBB485F6D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437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96C291-3203-4E3D-A036-C2D4C1E8BD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A13423-DEF3-4596-834F-EF50EAC7D4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BA876-D977-443B-910F-C83730FB0436}" type="datetime1">
              <a:rPr lang="en-US" smtClean="0"/>
              <a:t>7/9/2021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F86106A-C567-4A36-A6E8-5D3141A6E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CCC6A62-D7DA-4A9E-8012-FCDC2A2A4D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8548A-A681-40BC-83BC-2DBB485F6D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936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F18F955-E793-48EE-AE7A-44B404802E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75B10-8DD1-4D4A-B8B9-FBE6918F8ADF}" type="datetime1">
              <a:rPr lang="en-US" smtClean="0"/>
              <a:t>7/9/2021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B84EBBD-9FBE-48EC-B8FB-AD78EAF566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F9D0D7-5400-4952-AF7D-ABB905BEA9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8548A-A681-40BC-83BC-2DBB485F6D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111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D27960-0D72-4BEE-B99E-86A4041C58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2B5326-28DC-4027-BBDA-B854DBF5EA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9C7E71-95AE-4AF0-A652-7539462681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4ADA98-4955-4D83-8117-C63BDD99EB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9C94B-7B00-40E6-8161-3EA37EEF91A0}" type="datetime1">
              <a:rPr lang="en-US" smtClean="0"/>
              <a:t>7/9/2021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373218-172E-4BE2-9CC4-F66AABEF84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9A169A-320B-4876-BC74-A96E8B9C5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8548A-A681-40BC-83BC-2DBB485F6D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845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77A6E2-431A-4A16-AAD6-1CCFE0DFC3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7A26929-5580-45D3-9E46-668B954B7A8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E5C998-868B-49C4-952F-DB09F5B035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F72E08-4138-4CEE-BF6D-B765F3B1A4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6E243-D7E0-4AA9-A116-BB16E684159A}" type="datetime1">
              <a:rPr lang="en-US" smtClean="0"/>
              <a:t>7/9/2021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7436EF-8243-4098-8C35-B3D78F4066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0342D5-FE0D-4D44-8882-EF98338F26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8548A-A681-40BC-83BC-2DBB485F6D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864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809665D-A7F1-45A2-8C74-DC5269EBF2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C640DF-5630-4E82-8756-885C13F482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C3E9EA-26C7-4A56-8C1B-2CE99A20B3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748734-9840-47BA-BF20-FB0A04398E90}" type="datetime1">
              <a:rPr lang="en-US" smtClean="0"/>
              <a:t>7/9/2021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23C1D8-55D5-4385-B645-49929F17F3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DEC042-E1CB-4A94-BC36-1B19B3CAAB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88548A-A681-40BC-83BC-2DBB485F6D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580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1A0F76BB-3FE2-4CF9-8280-60BA502326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39364" y="2103437"/>
            <a:ext cx="10756726" cy="1325563"/>
          </a:xfrm>
        </p:spPr>
        <p:txBody>
          <a:bodyPr>
            <a:normAutofit fontScale="90000"/>
          </a:bodyPr>
          <a:lstStyle/>
          <a:p>
            <a:r>
              <a:rPr lang="bg-BG" altLang="nl-NL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По-добро прилагане на европейското наказателно право</a:t>
            </a:r>
            <a:br>
              <a:rPr lang="bg-BG" altLang="nl-NL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altLang="nl-NL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 на Академията по европейско право за представители на съдебната система</a:t>
            </a:r>
            <a:endParaRPr lang="en-US" altLang="nl-NL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590BB7F9-BEC7-4781-9FC8-2E3738FAB2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39364" y="4232111"/>
            <a:ext cx="8851769" cy="119772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bg-BG" sz="36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Взаимно признаване</a:t>
            </a:r>
            <a:r>
              <a:rPr lang="hu-HU" sz="36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I.</a:t>
            </a:r>
          </a:p>
          <a:p>
            <a:pPr>
              <a:buNone/>
            </a:pPr>
            <a:r>
              <a:rPr lang="bg-BG" altLang="nl-NL" sz="36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Рамково решение</a:t>
            </a:r>
            <a:r>
              <a:rPr lang="en-US" altLang="nl-NL" sz="36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2008/909</a:t>
            </a:r>
            <a:r>
              <a:rPr lang="bg-BG" altLang="nl-NL" sz="36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/ПВР</a:t>
            </a:r>
            <a:r>
              <a:rPr lang="en-US" altLang="nl-NL" sz="36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altLang="nl-NL" sz="36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Съвета</a:t>
            </a:r>
            <a:endParaRPr lang="en-US" altLang="nl-NL" sz="36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endParaRPr lang="en-US" altLang="nl-N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27BF111-4788-4C43-A18D-1C6B4574BB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8548A-A681-40BC-83BC-2DBB485F6D00}" type="slidenum"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fld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B2210983-01A6-4A52-91BC-7167B04559E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24206" y="488950"/>
            <a:ext cx="10515600" cy="1325563"/>
          </a:xfrm>
        </p:spPr>
        <p:txBody>
          <a:bodyPr>
            <a:normAutofit/>
          </a:bodyPr>
          <a:lstStyle/>
          <a:p>
            <a:pPr eaLnBrk="1" hangingPunct="1"/>
            <a:r>
              <a:rPr lang="bg-BG" altLang="nl-NL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Взаимно признаване на съдебни решения</a:t>
            </a:r>
            <a:endParaRPr lang="en-US" altLang="nl-NL" sz="3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647B03F1-2B1A-40B4-9A9A-A8FC777E3EE8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24205" y="1690688"/>
            <a:ext cx="9102853" cy="4678362"/>
          </a:xfrm>
        </p:spPr>
        <p:txBody>
          <a:bodyPr/>
          <a:lstStyle/>
          <a:p>
            <a:pPr eaLnBrk="1" hangingPunct="1"/>
            <a:r>
              <a:rPr lang="bg-BG" altLang="nl-N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Рамково решение</a:t>
            </a:r>
            <a:r>
              <a:rPr lang="en-US" altLang="nl-N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2008/909 </a:t>
            </a:r>
            <a:r>
              <a:rPr lang="bg-BG" altLang="nl-N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заменя Конвенция 1983 на Съвета на Европа</a:t>
            </a:r>
            <a:endParaRPr lang="en-US" altLang="nl-N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bg-BG" altLang="nl-N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Цел: подпомагане на социалната рехабилитация на осъдени лица</a:t>
            </a:r>
            <a:r>
              <a:rPr lang="en-US" altLang="nl-N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bg-BG" altLang="nl-N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чл.3</a:t>
            </a:r>
            <a:r>
              <a:rPr lang="en-US" altLang="nl-N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eaLnBrk="1" hangingPunct="1"/>
            <a:r>
              <a:rPr lang="bg-BG" altLang="nl-N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е необходимо съгласието на лицата, освен ... (чл.6)</a:t>
            </a:r>
            <a:endParaRPr lang="en-US" altLang="nl-N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bg-BG" altLang="nl-N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Признаване, освен в случаите на отказ и основания за това (чл.8), </a:t>
            </a:r>
            <a:r>
              <a:rPr lang="en-US" altLang="nl-N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NB: </a:t>
            </a:r>
            <a:r>
              <a:rPr lang="bg-BG" altLang="nl-N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вече не е възможна преквалификация</a:t>
            </a:r>
            <a:r>
              <a:rPr lang="en-US" altLang="nl-N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pPr eaLnBrk="1" hangingPunct="1"/>
            <a:r>
              <a:rPr lang="bg-BG" altLang="nl-N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Въведение в основанията за отказ</a:t>
            </a:r>
            <a:endParaRPr lang="en-US" altLang="nl-N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bg-BG" altLang="nl-N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Приложимо е правото на изпълняващата държава, вкл. за предсрочно освобождаване, амнистия и помилване</a:t>
            </a:r>
            <a:r>
              <a:rPr lang="en-US" altLang="nl-N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bg-BG" altLang="nl-N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чл.</a:t>
            </a:r>
            <a:r>
              <a:rPr lang="en-US" altLang="nl-N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17) (C-554/14, </a:t>
            </a:r>
            <a:r>
              <a:rPr lang="en-US" altLang="nl-NL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cpa</a:t>
            </a:r>
            <a:r>
              <a:rPr lang="en-US" altLang="nl-N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nl-NL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Ognyanov</a:t>
            </a:r>
            <a:r>
              <a:rPr lang="en-US" altLang="nl-N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eaLnBrk="1" hangingPunct="1">
              <a:buFontTx/>
              <a:buNone/>
            </a:pPr>
            <a:endParaRPr lang="en-US" altLang="nl-N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28B04A1-5151-4570-9BEB-DCAAA7F59A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8548A-A681-40BC-83BC-2DBB485F6D00}" type="slidenum">
              <a:rPr lang="en-US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fld>
            <a:endParaRPr 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el 1">
            <a:extLst>
              <a:ext uri="{FF2B5EF4-FFF2-40B4-BE49-F238E27FC236}">
                <a16:creationId xmlns:a16="http://schemas.microsoft.com/office/drawing/2014/main" id="{C54376A2-4A25-40AB-A5E1-7EC013932BB1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42274" y="487674"/>
            <a:ext cx="10515600" cy="1325563"/>
          </a:xfrm>
        </p:spPr>
        <p:txBody>
          <a:bodyPr>
            <a:normAutofit/>
          </a:bodyPr>
          <a:lstStyle/>
          <a:p>
            <a:pPr eaLnBrk="1" hangingPunct="1"/>
            <a:r>
              <a:rPr lang="bg-BG" altLang="nl-NL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Аспекти при изпълнението на съдебни решения, постановени в друга държава</a:t>
            </a:r>
            <a:endParaRPr lang="nl-NL" altLang="nl-NL" sz="3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63" name="Tijdelijke aanduiding voor inhoud 2">
            <a:extLst>
              <a:ext uri="{FF2B5EF4-FFF2-40B4-BE49-F238E27FC236}">
                <a16:creationId xmlns:a16="http://schemas.microsoft.com/office/drawing/2014/main" id="{127FFB68-FD5D-4ADB-A214-03A3B3EB28FE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42274" y="1690688"/>
            <a:ext cx="10515600" cy="4351338"/>
          </a:xfrm>
        </p:spPr>
        <p:txBody>
          <a:bodyPr>
            <a:normAutofit/>
          </a:bodyPr>
          <a:lstStyle/>
          <a:p>
            <a:pPr eaLnBrk="1" hangingPunct="1"/>
            <a:r>
              <a:rPr lang="bg-BG" altLang="nl-N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Продължаващо прилагане</a:t>
            </a:r>
            <a:endParaRPr lang="en-US" altLang="nl-N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bg-BG" altLang="nl-N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Адаптиране на наказанието</a:t>
            </a:r>
            <a:r>
              <a:rPr lang="en-US" altLang="nl-N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bg-BG" altLang="nl-N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чл.8 от РР</a:t>
            </a:r>
            <a:r>
              <a:rPr lang="en-US" altLang="nl-N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):</a:t>
            </a:r>
          </a:p>
          <a:p>
            <a:pPr lvl="1" eaLnBrk="1" hangingPunct="1"/>
            <a:r>
              <a:rPr lang="bg-BG" alt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Несъвместимост по отношение на максимален срок на наказанието</a:t>
            </a:r>
            <a:r>
              <a:rPr lang="en-US" alt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GB" b="0" i="0" dirty="0">
                <a:effectLst/>
                <a:latin typeface="arial" panose="020B0604020202020204" pitchFamily="34" charset="0"/>
              </a:rPr>
              <a:t>§</a:t>
            </a:r>
            <a:r>
              <a:rPr lang="bg-BG" b="0" i="0" dirty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bg-BG" alt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1" eaLnBrk="1" hangingPunct="1"/>
            <a:r>
              <a:rPr lang="bg-BG" alt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Несъвместимост на условията </a:t>
            </a:r>
            <a:r>
              <a:rPr lang="en-US" alt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GB" b="0" i="0" dirty="0">
                <a:effectLst/>
                <a:latin typeface="arial" panose="020B0604020202020204" pitchFamily="34" charset="0"/>
              </a:rPr>
              <a:t>§</a:t>
            </a:r>
            <a:r>
              <a:rPr lang="en-US" alt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2)</a:t>
            </a:r>
          </a:p>
          <a:p>
            <a:pPr lvl="1" eaLnBrk="1" hangingPunct="1"/>
            <a:r>
              <a:rPr lang="bg-BG" alt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Праг: адаптираното наказание не може да бъде по-тежко от наложеното в издаващата държава нито по своя характер, нито по своя срок </a:t>
            </a:r>
            <a:r>
              <a:rPr lang="en-US" alt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GB" b="0" i="0" dirty="0">
                <a:effectLst/>
                <a:latin typeface="arial" panose="020B0604020202020204" pitchFamily="34" charset="0"/>
              </a:rPr>
              <a:t>§</a:t>
            </a:r>
            <a:r>
              <a:rPr lang="en-US" alt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3)</a:t>
            </a:r>
          </a:p>
          <a:p>
            <a:pPr eaLnBrk="1" hangingPunct="1"/>
            <a:r>
              <a:rPr lang="bg-BG" altLang="nl-N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Номинално постановяване на присъда</a:t>
            </a:r>
            <a:endParaRPr lang="en-US" altLang="nl-N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Tx/>
              <a:buChar char="-"/>
            </a:pPr>
            <a:r>
              <a:rPr lang="bg-BG" altLang="nl-N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Предсрочно освобождаване</a:t>
            </a:r>
            <a:endParaRPr lang="en-GB" altLang="nl-N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Tx/>
              <a:buChar char="-"/>
            </a:pPr>
            <a:r>
              <a:rPr lang="bg-BG" altLang="nl-N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Затвор </a:t>
            </a:r>
            <a:endParaRPr lang="en-US" altLang="nl-N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endParaRPr lang="en-US" altLang="nl-N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4A57A14-6470-4F31-9D68-39FCAF1A9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B888548A-A681-40BC-83BC-2DBB485F6D00}" type="slidenum">
              <a:rPr lang="en-US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fld>
            <a:endParaRPr 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el 1">
            <a:extLst>
              <a:ext uri="{FF2B5EF4-FFF2-40B4-BE49-F238E27FC236}">
                <a16:creationId xmlns:a16="http://schemas.microsoft.com/office/drawing/2014/main" id="{7A678AD1-AC84-4211-8257-ACD71F3DB93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32848" y="506526"/>
            <a:ext cx="10515600" cy="1325563"/>
          </a:xfrm>
        </p:spPr>
        <p:txBody>
          <a:bodyPr>
            <a:normAutofit/>
          </a:bodyPr>
          <a:lstStyle/>
          <a:p>
            <a:pPr eaLnBrk="1" hangingPunct="1"/>
            <a:r>
              <a:rPr lang="bg-BG" altLang="nl-NL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Прехвърляне на съдебни решения – кога?</a:t>
            </a:r>
            <a:endParaRPr lang="nl-NL" altLang="nl-NL" sz="3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87" name="Tijdelijke aanduiding voor inhoud 2">
            <a:extLst>
              <a:ext uri="{FF2B5EF4-FFF2-40B4-BE49-F238E27FC236}">
                <a16:creationId xmlns:a16="http://schemas.microsoft.com/office/drawing/2014/main" id="{13D7F4E9-37EA-4985-85DE-BE980951DA24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32848" y="1690688"/>
            <a:ext cx="10515600" cy="4351338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bg-BG" alt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Когато граждани на ЕС трябва да застанат пред съда в друга държава членка</a:t>
            </a:r>
            <a:endParaRPr lang="en-US" altLang="nl-N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bg-BG" alt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Когато вероятността за трансфер е голяма</a:t>
            </a:r>
            <a:endParaRPr lang="en-US" altLang="nl-N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bg-BG" alt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Когато има голям избор от места за задържане</a:t>
            </a:r>
            <a:endParaRPr lang="en-US" altLang="nl-N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bg-BG" alt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Когато има много и различни правила за предсрочно освобождаване</a:t>
            </a:r>
            <a:endParaRPr lang="en-US" altLang="nl-N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bg-BG" alt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Когато правните последици са различни за държавата членка и за осъденото лице, в зависимост от формата на сътрудничество между държавите </a:t>
            </a:r>
            <a:r>
              <a:rPr lang="bg-BG" altLang="nl-N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членки</a:t>
            </a:r>
            <a:r>
              <a:rPr lang="en-US" altLang="nl-N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=&gt; </a:t>
            </a:r>
            <a:r>
              <a:rPr lang="bg-BG" alt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по-дълъг/по-кратък срок на наказанието</a:t>
            </a:r>
            <a:endParaRPr lang="nl-NL" altLang="nl-N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B463CF2-2A8F-44E0-B7CA-B8CCA01C10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8548A-A681-40BC-83BC-2DBB485F6D00}" type="slidenum">
              <a:rPr lang="en-US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fld>
            <a:endParaRPr lang="en-US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9D18BCF6-5C7D-4AF3-AA10-4E7F3A6EC775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51701" y="449966"/>
            <a:ext cx="10515600" cy="1325563"/>
          </a:xfrm>
        </p:spPr>
        <p:txBody>
          <a:bodyPr>
            <a:normAutofit/>
          </a:bodyPr>
          <a:lstStyle/>
          <a:p>
            <a:pPr eaLnBrk="1" hangingPunct="1"/>
            <a:r>
              <a:rPr lang="bg-BG" altLang="nl-NL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Отново</a:t>
            </a:r>
            <a:r>
              <a:rPr lang="en-US" altLang="nl-NL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bg-BG" altLang="nl-NL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трябва да знаем кога</a:t>
            </a:r>
            <a:endParaRPr lang="en-US" altLang="nl-NL" sz="3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38C46AF7-A33C-4862-821E-2286989599ED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51701" y="1690688"/>
            <a:ext cx="10515600" cy="4351338"/>
          </a:xfrm>
        </p:spPr>
        <p:txBody>
          <a:bodyPr/>
          <a:lstStyle/>
          <a:p>
            <a:pPr eaLnBrk="1" hangingPunct="1">
              <a:spcBef>
                <a:spcPts val="1800"/>
              </a:spcBef>
            </a:pPr>
            <a:r>
              <a:rPr lang="bg-BG" alt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не само това:</a:t>
            </a:r>
            <a:r>
              <a:rPr lang="en-US" alt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alt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когато лицето не е гражданин на държавата, в която е </a:t>
            </a:r>
            <a:r>
              <a:rPr lang="bg-BG" altLang="nl-N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осъдено, </a:t>
            </a:r>
            <a:r>
              <a:rPr lang="bg-BG" alt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много по-вероятно е осъждането да е безусловно, </a:t>
            </a:r>
            <a:r>
              <a:rPr lang="bg-BG" altLang="nl-N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отколкото, </a:t>
            </a:r>
            <a:r>
              <a:rPr lang="bg-BG" alt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ако е неин гражданин</a:t>
            </a:r>
            <a:endParaRPr lang="en-US" altLang="nl-N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ts val="1800"/>
              </a:spcBef>
            </a:pPr>
            <a:r>
              <a:rPr lang="bg-BG" alt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съдебно заседание</a:t>
            </a:r>
            <a:r>
              <a:rPr lang="en-US" alt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bg-BG" alt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трябва да бъде обсъдена възможността за прехвърляне на надзора</a:t>
            </a:r>
            <a:endParaRPr lang="en-US" altLang="nl-N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45B12C8-58B8-4397-A9A6-BBB4223CA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8548A-A681-40BC-83BC-2DBB485F6D00}" type="slidenum">
              <a:rPr lang="en-US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fld>
            <a:endParaRPr lang="en-US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178A4850-F32D-40C9-B707-077D57DFB7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1129" y="434075"/>
            <a:ext cx="10515600" cy="1325563"/>
          </a:xfrm>
        </p:spPr>
        <p:txBody>
          <a:bodyPr>
            <a:normAutofit/>
          </a:bodyPr>
          <a:lstStyle/>
          <a:p>
            <a:pPr eaLnBrk="1" hangingPunct="1"/>
            <a:r>
              <a:rPr lang="bg-BG" altLang="nl-NL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Правна несигурност</a:t>
            </a:r>
            <a:endParaRPr lang="en-US" altLang="nl-NL" sz="3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2BE915F8-9C59-4275-9321-B7BC1D6595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1129" y="1759638"/>
            <a:ext cx="10515600" cy="4351338"/>
          </a:xfrm>
        </p:spPr>
        <p:txBody>
          <a:bodyPr/>
          <a:lstStyle/>
          <a:p>
            <a:pPr eaLnBrk="1" hangingPunct="1">
              <a:spcBef>
                <a:spcPts val="1800"/>
              </a:spcBef>
            </a:pPr>
            <a:r>
              <a:rPr lang="bg-BG" alt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Ще предложи ли издаващата държава прехвърляне на съдебното решение?</a:t>
            </a:r>
            <a:endParaRPr lang="en-US" altLang="nl-N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ts val="1800"/>
              </a:spcBef>
            </a:pPr>
            <a:r>
              <a:rPr lang="bg-BG" alt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Ако да, кога?</a:t>
            </a:r>
            <a:endParaRPr lang="en-US" altLang="nl-N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ts val="1800"/>
              </a:spcBef>
            </a:pPr>
            <a:r>
              <a:rPr lang="bg-BG" alt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Кои правила за изпълнение и предсрочно освобождаване се прилагат?</a:t>
            </a:r>
            <a:endParaRPr lang="en-US" altLang="nl-N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807E1C5-249E-49C7-BBB2-57EA6E269D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8548A-A681-40BC-83BC-2DBB485F6D00}" type="slidenum">
              <a:rPr lang="en-US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fld>
            <a:endParaRPr lang="en-US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</TotalTime>
  <Words>337</Words>
  <Application>Microsoft Office PowerPoint</Application>
  <PresentationFormat>Widescreen</PresentationFormat>
  <Paragraphs>38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Arial</vt:lpstr>
      <vt:lpstr>Calibri</vt:lpstr>
      <vt:lpstr>Calibri Light</vt:lpstr>
      <vt:lpstr>Times New Roman</vt:lpstr>
      <vt:lpstr>Office Theme</vt:lpstr>
      <vt:lpstr>По-добро прилагане на европейското наказателно право Обучение на Академията по европейско право за представители на съдебната система</vt:lpstr>
      <vt:lpstr>Взаимно признаване на съдебни решения</vt:lpstr>
      <vt:lpstr>Аспекти при изпълнението на съдебни решения, постановени в друга държава</vt:lpstr>
      <vt:lpstr>Прехвърляне на съдебни решения – кога?</vt:lpstr>
      <vt:lpstr>Отново: трябва да знаем кога</vt:lpstr>
      <vt:lpstr>Правна несигурност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Better applying European Criminal Law ERA Court staff training</dc:title>
  <dc:creator>Martin Kisgyörgy</dc:creator>
  <cp:lastModifiedBy>Desislava Dragieva</cp:lastModifiedBy>
  <cp:revision>30</cp:revision>
  <dcterms:created xsi:type="dcterms:W3CDTF">2020-12-03T11:57:03Z</dcterms:created>
  <dcterms:modified xsi:type="dcterms:W3CDTF">2021-07-09T11:18:33Z</dcterms:modified>
</cp:coreProperties>
</file>