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083" autoAdjust="0"/>
  </p:normalViewPr>
  <p:slideViewPr>
    <p:cSldViewPr snapToGrid="0">
      <p:cViewPr varScale="1">
        <p:scale>
          <a:sx n="52" d="100"/>
          <a:sy n="52" d="100"/>
        </p:scale>
        <p:origin x="1160" y="6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09/07/2021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7/9/2021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7/9/2021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7/9/2021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7/9/2021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7/9/2021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7/9/2021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7/9/2021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7/9/2021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7/9/2021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7/9/2021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7/9/2021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7/9/2021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EN/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5" y="2395540"/>
            <a:ext cx="11453469" cy="960401"/>
          </a:xfrm>
        </p:spPr>
        <p:txBody>
          <a:bodyPr anchor="ctr">
            <a:noAutofit/>
          </a:bodyPr>
          <a:lstStyle/>
          <a:p>
            <a:pPr marL="0" marR="0" algn="l">
              <a:spcBef>
                <a:spcPts val="0"/>
              </a:spcBef>
              <a:spcAft>
                <a:spcPts val="800"/>
              </a:spcAft>
            </a:pPr>
            <a:r>
              <a:rPr lang="bg-BG" altLang="nl-NL" sz="3200" b="1" dirty="0">
                <a:latin typeface="Times New Roman" panose="02020603050405020304" pitchFamily="18" charset="0"/>
                <a:cs typeface="Times New Roman" panose="02020603050405020304" pitchFamily="18" charset="0"/>
              </a:rPr>
              <a:t>По-добро прилагане на европейското наказателно право</a:t>
            </a:r>
            <a:br>
              <a:rPr lang="bg-BG" altLang="nl-NL" sz="3200" b="1" dirty="0">
                <a:latin typeface="Times New Roman" panose="02020603050405020304" pitchFamily="18" charset="0"/>
                <a:cs typeface="Times New Roman" panose="02020603050405020304" pitchFamily="18" charset="0"/>
              </a:rPr>
            </a:br>
            <a:r>
              <a:rPr lang="bg-BG" altLang="nl-NL" sz="3200" b="1" dirty="0">
                <a:latin typeface="Times New Roman" panose="02020603050405020304" pitchFamily="18" charset="0"/>
                <a:cs typeface="Times New Roman" panose="02020603050405020304" pitchFamily="18" charset="0"/>
              </a:rPr>
              <a:t>Обучение на Академията по европейско право за представители на съдебната система</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r>
            <a:br>
              <a:rPr lang="en-US" sz="3200" b="1" dirty="0">
                <a:effectLst/>
                <a:latin typeface="Times New Roman" panose="02020603050405020304" pitchFamily="18" charset="0"/>
                <a:ea typeface="Calibri" panose="020F0502020204030204" pitchFamily="34" charset="0"/>
                <a:cs typeface="Times New Roman" panose="02020603050405020304" pitchFamily="18" charset="0"/>
              </a:rPr>
            </a:br>
            <a:endParaRPr lang="es-ES" sz="32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5" y="4176075"/>
            <a:ext cx="8405469" cy="1754326"/>
          </a:xfrm>
          <a:prstGeom prst="rect">
            <a:avLst/>
          </a:prstGeom>
          <a:noFill/>
        </p:spPr>
        <p:txBody>
          <a:bodyPr wrap="square" rtlCol="0">
            <a:spAutoFit/>
          </a:bodyPr>
          <a:lstStyle/>
          <a:p>
            <a:r>
              <a:rPr lang="bg-BG" sz="3600" b="1" i="1" dirty="0">
                <a:solidFill>
                  <a:schemeClr val="bg1"/>
                </a:solidFill>
                <a:latin typeface="Times New Roman" panose="02020603050405020304" pitchFamily="18" charset="0"/>
                <a:cs typeface="Times New Roman" panose="02020603050405020304" pitchFamily="18" charset="0"/>
              </a:rPr>
              <a:t>Взаимно признаване</a:t>
            </a:r>
            <a:r>
              <a:rPr lang="hu-HU" sz="3600" b="1" i="1" dirty="0">
                <a:solidFill>
                  <a:schemeClr val="bg1"/>
                </a:solidFill>
                <a:latin typeface="Times New Roman" panose="02020603050405020304" pitchFamily="18" charset="0"/>
                <a:cs typeface="Times New Roman" panose="02020603050405020304" pitchFamily="18" charset="0"/>
              </a:rPr>
              <a:t> II.</a:t>
            </a:r>
          </a:p>
          <a:p>
            <a:r>
              <a:rPr lang="bg-BG" sz="3600" b="1" i="1" dirty="0">
                <a:solidFill>
                  <a:schemeClr val="bg1"/>
                </a:solidFill>
                <a:latin typeface="Times New Roman" panose="02020603050405020304" pitchFamily="18" charset="0"/>
                <a:cs typeface="Times New Roman" panose="02020603050405020304" pitchFamily="18" charset="0"/>
              </a:rPr>
              <a:t>Рамково решение </a:t>
            </a:r>
            <a:r>
              <a:rPr lang="en-GB" sz="3600" b="1" i="1" dirty="0">
                <a:solidFill>
                  <a:schemeClr val="bg1"/>
                </a:solidFill>
                <a:latin typeface="Times New Roman" panose="02020603050405020304" pitchFamily="18" charset="0"/>
                <a:cs typeface="Times New Roman" panose="02020603050405020304" pitchFamily="18" charset="0"/>
              </a:rPr>
              <a:t>2009/829/</a:t>
            </a:r>
            <a:r>
              <a:rPr lang="bg-BG" sz="3600" b="1" i="1" dirty="0">
                <a:solidFill>
                  <a:schemeClr val="bg1"/>
                </a:solidFill>
                <a:latin typeface="Times New Roman" panose="02020603050405020304" pitchFamily="18" charset="0"/>
                <a:cs typeface="Times New Roman" panose="02020603050405020304" pitchFamily="18" charset="0"/>
              </a:rPr>
              <a:t>ПВР на Съвета</a:t>
            </a:r>
            <a:endParaRPr lang="en-US" sz="3600" i="1" dirty="0">
              <a:solidFill>
                <a:schemeClr val="bg1"/>
              </a:solidFill>
            </a:endParaRP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Приложимо право и последващи решения</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След признаване на акта, на</a:t>
            </a:r>
            <a:r>
              <a:rPr lang="ru-RU" sz="2000" dirty="0">
                <a:latin typeface="Times New Roman" panose="02020603050405020304" pitchFamily="18" charset="0"/>
                <a:cs typeface="Times New Roman" panose="02020603050405020304" pitchFamily="18" charset="0"/>
              </a:rPr>
              <a:t>дзорът върху мерките за процесуална принуда </a:t>
            </a:r>
            <a:r>
              <a:rPr lang="ru-RU" sz="2000" b="1" dirty="0">
                <a:solidFill>
                  <a:srgbClr val="FF0000"/>
                </a:solidFill>
                <a:latin typeface="Times New Roman" panose="02020603050405020304" pitchFamily="18" charset="0"/>
                <a:cs typeface="Times New Roman" panose="02020603050405020304" pitchFamily="18" charset="0"/>
              </a:rPr>
              <a:t>се урежда от правото на изпълняващата държава </a:t>
            </a:r>
            <a:r>
              <a:rPr lang="ru-RU" sz="2000" dirty="0">
                <a:latin typeface="Times New Roman" panose="02020603050405020304" pitchFamily="18" charset="0"/>
                <a:cs typeface="Times New Roman" panose="02020603050405020304" pitchFamily="18" charset="0"/>
              </a:rPr>
              <a:t>(чл.16 от РР)</a:t>
            </a:r>
          </a:p>
          <a:p>
            <a:pPr marL="0" indent="0" algn="just">
              <a:lnSpc>
                <a:spcPct val="107000"/>
              </a:lnSpc>
              <a:spcBef>
                <a:spcPts val="0"/>
              </a:spcBef>
              <a:buNone/>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Но все </a:t>
            </a:r>
            <a:r>
              <a:rPr lang="bg-BG" sz="2000" dirty="0" smtClean="0">
                <a:latin typeface="Times New Roman" panose="02020603050405020304" pitchFamily="18" charset="0"/>
                <a:cs typeface="Times New Roman" panose="02020603050405020304" pitchFamily="18" charset="0"/>
              </a:rPr>
              <a:t>пак </a:t>
            </a:r>
            <a:r>
              <a:rPr lang="ru-RU" sz="2000" b="1" dirty="0">
                <a:latin typeface="Times New Roman" panose="02020603050405020304" pitchFamily="18" charset="0"/>
                <a:cs typeface="Times New Roman" panose="02020603050405020304" pitchFamily="18" charset="0"/>
              </a:rPr>
              <a:t>компетентният орган на издаващата държава </a:t>
            </a:r>
            <a:r>
              <a:rPr lang="ru-RU" sz="2000" u="sng" dirty="0">
                <a:latin typeface="Times New Roman" panose="02020603050405020304" pitchFamily="18" charset="0"/>
                <a:cs typeface="Times New Roman" panose="02020603050405020304" pitchFamily="18" charset="0"/>
              </a:rPr>
              <a:t>е компетентен</a:t>
            </a:r>
            <a:r>
              <a:rPr lang="ru-RU" sz="2000" dirty="0">
                <a:latin typeface="Times New Roman" panose="02020603050405020304" pitchFamily="18" charset="0"/>
                <a:cs typeface="Times New Roman" panose="02020603050405020304" pitchFamily="18" charset="0"/>
              </a:rPr>
              <a:t> да постановява всички последващи актове, свързани с акта за налагане на мерки за процесуална принуда. Такива последващи актове включват по-специално</a:t>
            </a:r>
            <a:r>
              <a:rPr lang="en-GB" sz="2000" dirty="0">
                <a:latin typeface="Times New Roman" panose="02020603050405020304" pitchFamily="18" charset="0"/>
                <a:cs typeface="Times New Roman" panose="02020603050405020304" pitchFamily="18" charset="0"/>
              </a:rPr>
              <a:t>: </a:t>
            </a: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(a)</a:t>
            </a:r>
            <a:r>
              <a:rPr lang="bg-BG"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подновяване, преразглеждане и отмяна на акта за налагане на мерки за  </a:t>
            </a:r>
          </a:p>
          <a:p>
            <a:pPr marL="0" indent="0" algn="just">
              <a:lnSpc>
                <a:spcPct val="107000"/>
              </a:lnSpc>
              <a:spcBef>
                <a:spcPts val="0"/>
              </a:spcBef>
              <a:buNone/>
            </a:pPr>
            <a:r>
              <a:rPr lang="ru-RU" sz="2000" dirty="0">
                <a:latin typeface="Times New Roman" panose="02020603050405020304" pitchFamily="18" charset="0"/>
                <a:cs typeface="Times New Roman" panose="02020603050405020304" pitchFamily="18" charset="0"/>
              </a:rPr>
              <a:t>                    процесуална </a:t>
            </a:r>
            <a:r>
              <a:rPr lang="ru-RU" sz="2000" dirty="0" smtClean="0">
                <a:latin typeface="Times New Roman" panose="02020603050405020304" pitchFamily="18" charset="0"/>
                <a:cs typeface="Times New Roman" panose="02020603050405020304" pitchFamily="18" charset="0"/>
              </a:rPr>
              <a:t>принуда</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б</a:t>
            </a:r>
            <a:r>
              <a:rPr lang="en-GB"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изменение на мерките за процесуална принуда</a:t>
            </a:r>
            <a:endParaRPr lang="en-GB" sz="2000"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en-GB"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б</a:t>
            </a:r>
            <a:r>
              <a:rPr lang="en-GB"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издаване на заповед за арест или на друго подлежащо на изпълнение съдебно </a:t>
            </a:r>
          </a:p>
          <a:p>
            <a:pPr marL="0" indent="0" algn="just">
              <a:lnSpc>
                <a:spcPct val="107000"/>
              </a:lnSpc>
              <a:spcBef>
                <a:spcPts val="0"/>
              </a:spcBef>
              <a:buNone/>
            </a:pPr>
            <a:r>
              <a:rPr lang="ru-RU" sz="2000" dirty="0">
                <a:latin typeface="Times New Roman" panose="02020603050405020304" pitchFamily="18" charset="0"/>
                <a:cs typeface="Times New Roman" panose="02020603050405020304" pitchFamily="18" charset="0"/>
              </a:rPr>
              <a:t>                    решение със същото действие</a:t>
            </a: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Задължения на участващите органи</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fontScale="92500" lnSpcReduction="10000"/>
          </a:bodyPr>
          <a:lstStyle/>
          <a:p>
            <a:pPr marL="342900" indent="-342900" algn="just">
              <a:lnSpc>
                <a:spcPct val="100000"/>
              </a:lnSpc>
              <a:spcBef>
                <a:spcPts val="0"/>
              </a:spcBef>
              <a:spcAft>
                <a:spcPts val="120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Компетентният орган на изпълняващата държава може да прикани компетентния орган на издаващата държава да представи информация </a:t>
            </a:r>
            <a:r>
              <a:rPr lang="ru-RU" sz="2100" b="1" dirty="0">
                <a:latin typeface="Times New Roman" panose="02020603050405020304" pitchFamily="18" charset="0"/>
                <a:cs typeface="Times New Roman" panose="02020603050405020304" pitchFamily="18" charset="0"/>
              </a:rPr>
              <a:t>дали надзорът над мерките е все още необходим предвид съответните обстоятелства по конкретния случай</a:t>
            </a:r>
            <a:r>
              <a:rPr lang="ru-RU" sz="2100" dirty="0">
                <a:latin typeface="Times New Roman" panose="02020603050405020304" pitchFamily="18" charset="0"/>
                <a:cs typeface="Times New Roman" panose="02020603050405020304" pitchFamily="18" charset="0"/>
              </a:rPr>
              <a:t>.</a:t>
            </a:r>
            <a:endParaRPr lang="en-GB" sz="2100" dirty="0">
              <a:latin typeface="Times New Roman" panose="02020603050405020304" pitchFamily="18" charset="0"/>
              <a:cs typeface="Times New Roman" panose="02020603050405020304" pitchFamily="18" charset="0"/>
            </a:endParaRPr>
          </a:p>
          <a:p>
            <a:pPr marL="342900" indent="-342900" algn="just">
              <a:lnSpc>
                <a:spcPct val="100000"/>
              </a:lnSpc>
              <a:spcBef>
                <a:spcPts val="0"/>
              </a:spcBef>
              <a:spcAft>
                <a:spcPts val="1200"/>
              </a:spcAft>
              <a:buFont typeface="Wingdings" panose="05000000000000000000" pitchFamily="2" charset="2"/>
              <a:buChar char=""/>
            </a:pPr>
            <a:r>
              <a:rPr lang="ru-RU" sz="2100" b="1" dirty="0">
                <a:latin typeface="Times New Roman" panose="02020603050405020304" pitchFamily="18" charset="0"/>
                <a:cs typeface="Times New Roman" panose="02020603050405020304" pitchFamily="18" charset="0"/>
              </a:rPr>
              <a:t>Преди изтичането на срока</a:t>
            </a:r>
            <a:r>
              <a:rPr lang="ru-RU" sz="2100" dirty="0">
                <a:latin typeface="Times New Roman" panose="02020603050405020304" pitchFamily="18" charset="0"/>
                <a:cs typeface="Times New Roman" panose="02020603050405020304" pitchFamily="18" charset="0"/>
              </a:rPr>
              <a:t>, посочен в член 10, параграф 5, компетентният орган на издаващата държава посочва ex officio или по искане на компетентния орган на изпълняващата държава за какъв допълнителен срок, ако има такъв, се очаква да е необходимо да се продължи надзорът върху мерките за процесуална принуда.</a:t>
            </a:r>
            <a:endParaRPr lang="en-GB" sz="2100" dirty="0">
              <a:latin typeface="Times New Roman" panose="02020603050405020304" pitchFamily="18" charset="0"/>
              <a:cs typeface="Times New Roman" panose="02020603050405020304" pitchFamily="18" charset="0"/>
            </a:endParaRPr>
          </a:p>
          <a:p>
            <a:pPr marL="342900" indent="-342900" algn="just">
              <a:lnSpc>
                <a:spcPct val="100000"/>
              </a:lnSpc>
              <a:spcBef>
                <a:spcPts val="0"/>
              </a:spcBef>
              <a:spcAft>
                <a:spcPts val="120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Компетентният орган на изпълняващата държава </a:t>
            </a:r>
            <a:r>
              <a:rPr lang="ru-RU" sz="2100" b="1" dirty="0">
                <a:solidFill>
                  <a:srgbClr val="FF0000"/>
                </a:solidFill>
                <a:latin typeface="Times New Roman" panose="02020603050405020304" pitchFamily="18" charset="0"/>
                <a:cs typeface="Times New Roman" panose="02020603050405020304" pitchFamily="18" charset="0"/>
              </a:rPr>
              <a:t>незабавно нотифицира </a:t>
            </a:r>
            <a:r>
              <a:rPr lang="ru-RU" sz="2100" dirty="0">
                <a:latin typeface="Times New Roman" panose="02020603050405020304" pitchFamily="18" charset="0"/>
                <a:cs typeface="Times New Roman" panose="02020603050405020304" pitchFamily="18" charset="0"/>
              </a:rPr>
              <a:t>компетентния орган на издаващата държава </a:t>
            </a:r>
            <a:r>
              <a:rPr lang="ru-RU" sz="2100" b="1" dirty="0">
                <a:solidFill>
                  <a:srgbClr val="FF0000"/>
                </a:solidFill>
                <a:latin typeface="Times New Roman" panose="02020603050405020304" pitchFamily="18" charset="0"/>
                <a:cs typeface="Times New Roman" panose="02020603050405020304" pitchFamily="18" charset="0"/>
              </a:rPr>
              <a:t>за всяко нарушение на мярка за процесуална принуда </a:t>
            </a:r>
            <a:r>
              <a:rPr lang="ru-RU" sz="2100" dirty="0">
                <a:latin typeface="Times New Roman" panose="02020603050405020304" pitchFamily="18" charset="0"/>
                <a:cs typeface="Times New Roman" panose="02020603050405020304" pitchFamily="18" charset="0"/>
              </a:rPr>
              <a:t>и </a:t>
            </a:r>
            <a:r>
              <a:rPr lang="ru-RU" sz="2100" b="1" dirty="0">
                <a:solidFill>
                  <a:srgbClr val="FF0000"/>
                </a:solidFill>
                <a:latin typeface="Times New Roman" panose="02020603050405020304" pitchFamily="18" charset="0"/>
                <a:cs typeface="Times New Roman" panose="02020603050405020304" pitchFamily="18" charset="0"/>
              </a:rPr>
              <a:t>за всяко друго обстоятелство</a:t>
            </a:r>
            <a:r>
              <a:rPr lang="ru-RU" sz="2100" dirty="0">
                <a:latin typeface="Times New Roman" panose="02020603050405020304" pitchFamily="18" charset="0"/>
                <a:cs typeface="Times New Roman" panose="02020603050405020304" pitchFamily="18" charset="0"/>
              </a:rPr>
              <a:t>, което би могло да доведе до постановяване на последващ акт, посочен в член 18, параграф 1. Нотификацията се извършва чрез стандартния формуляр, даден в приложение II.</a:t>
            </a:r>
            <a:endParaRPr lang="en-GB" sz="2100" dirty="0">
              <a:latin typeface="Times New Roman" panose="02020603050405020304" pitchFamily="18" charset="0"/>
              <a:cs typeface="Times New Roman" panose="02020603050405020304" pitchFamily="18" charset="0"/>
            </a:endParaRPr>
          </a:p>
          <a:p>
            <a:pPr marL="342900" indent="-342900" algn="just">
              <a:lnSpc>
                <a:spcPct val="100000"/>
              </a:lnSpc>
              <a:spcBef>
                <a:spcPts val="0"/>
              </a:spcBef>
              <a:spcAft>
                <a:spcPts val="120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Компетентният орган на изпълняващата държава своевременно информира компетентния орган на издаващата държава по начин, който осигурява писмено документиране, за всички </a:t>
            </a:r>
            <a:r>
              <a:rPr lang="ru-RU" sz="2100" b="1" dirty="0">
                <a:latin typeface="Times New Roman" panose="02020603050405020304" pitchFamily="18" charset="0"/>
                <a:cs typeface="Times New Roman" panose="02020603050405020304" pitchFamily="18" charset="0"/>
              </a:rPr>
              <a:t>ситуации, предвидени в член 20, параграф 2 на рамковото решение.</a:t>
            </a:r>
            <a:endParaRPr lang="en-US" sz="21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Консултации</a:t>
            </a:r>
            <a:r>
              <a:rPr lang="en-GB" sz="3600" b="1" dirty="0">
                <a:latin typeface="Times New Roman" panose="02020603050405020304" pitchFamily="18" charset="0"/>
                <a:cs typeface="Times New Roman" panose="02020603050405020304" pitchFamily="18" charset="0"/>
              </a:rPr>
              <a:t> (</a:t>
            </a:r>
            <a:r>
              <a:rPr lang="bg-BG" sz="3600" b="1" dirty="0" err="1">
                <a:latin typeface="Times New Roman" panose="02020603050405020304" pitchFamily="18" charset="0"/>
                <a:cs typeface="Times New Roman" panose="02020603050405020304" pitchFamily="18" charset="0"/>
              </a:rPr>
              <a:t>чл</a:t>
            </a:r>
            <a:r>
              <a:rPr lang="en-GB" sz="3600" b="1" dirty="0">
                <a:latin typeface="Times New Roman" panose="02020603050405020304" pitchFamily="18" charset="0"/>
                <a:cs typeface="Times New Roman" panose="02020603050405020304" pitchFamily="18" charset="0"/>
              </a:rPr>
              <a:t>. 22) </a:t>
            </a:r>
            <a:r>
              <a:rPr lang="bg-BG" sz="3600" b="1" dirty="0">
                <a:latin typeface="Times New Roman" panose="02020603050405020304" pitchFamily="18" charset="0"/>
                <a:cs typeface="Times New Roman" panose="02020603050405020304" pitchFamily="18" charset="0"/>
              </a:rPr>
              <a:t>и езици</a:t>
            </a:r>
            <a:r>
              <a:rPr lang="en-GB" sz="3600" b="1" dirty="0">
                <a:latin typeface="Times New Roman" panose="02020603050405020304" pitchFamily="18" charset="0"/>
                <a:cs typeface="Times New Roman" panose="02020603050405020304" pitchFamily="18" charset="0"/>
              </a:rPr>
              <a:t> (</a:t>
            </a:r>
            <a:r>
              <a:rPr lang="bg-BG" sz="3600" b="1" dirty="0" err="1">
                <a:latin typeface="Times New Roman" panose="02020603050405020304" pitchFamily="18" charset="0"/>
                <a:cs typeface="Times New Roman" panose="02020603050405020304" pitchFamily="18" charset="0"/>
              </a:rPr>
              <a:t>чл</a:t>
            </a:r>
            <a:r>
              <a:rPr lang="en-GB" sz="3600" b="1" dirty="0">
                <a:latin typeface="Times New Roman" panose="02020603050405020304" pitchFamily="18" charset="0"/>
                <a:cs typeface="Times New Roman" panose="02020603050405020304" pitchFamily="18" charset="0"/>
              </a:rPr>
              <a:t>. 24)</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Компетентните органи на издаващата държава и на изпълняващата държава </a:t>
            </a:r>
            <a:r>
              <a:rPr lang="ru-RU" sz="2000" b="1" dirty="0">
                <a:latin typeface="Times New Roman" panose="02020603050405020304" pitchFamily="18" charset="0"/>
                <a:cs typeface="Times New Roman" panose="02020603050405020304" pitchFamily="18" charset="0"/>
              </a:rPr>
              <a:t>се консултират взаимно:</a:t>
            </a:r>
            <a:endParaRPr lang="en-GB" sz="2000" b="1"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r>
              <a:rPr lang="en-GB" sz="2000" dirty="0">
                <a:latin typeface="Times New Roman" panose="02020603050405020304" pitchFamily="18" charset="0"/>
                <a:cs typeface="Times New Roman" panose="02020603050405020304" pitchFamily="18" charset="0"/>
              </a:rPr>
              <a:t>	</a:t>
            </a:r>
            <a:r>
              <a:rPr lang="en-GB" sz="2000" i="1" dirty="0" smtClean="0">
                <a:latin typeface="Times New Roman" panose="02020603050405020304" pitchFamily="18" charset="0"/>
                <a:cs typeface="Times New Roman" panose="02020603050405020304" pitchFamily="18" charset="0"/>
              </a:rPr>
              <a:t>a</a:t>
            </a:r>
            <a:r>
              <a:rPr lang="en-GB" sz="2000" i="1"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по време на подготовката или поне преди да изпратят акта за налагане на мерки за процесуална принуда заедно с удостоверението, посочено в член 10;</a:t>
            </a:r>
            <a:endParaRPr lang="en-GB" sz="2100" i="1"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a:t>
            </a:r>
            <a:r>
              <a:rPr lang="bg-BG" sz="2000" i="1" dirty="0" smtClean="0">
                <a:latin typeface="Times New Roman" panose="02020603050405020304" pitchFamily="18" charset="0"/>
                <a:cs typeface="Times New Roman" panose="02020603050405020304" pitchFamily="18" charset="0"/>
              </a:rPr>
              <a:t>б</a:t>
            </a:r>
            <a:r>
              <a:rPr lang="en-GB" sz="2000" i="1" dirty="0">
                <a:latin typeface="Times New Roman" panose="02020603050405020304" pitchFamily="18" charset="0"/>
                <a:cs typeface="Times New Roman" panose="02020603050405020304" pitchFamily="18" charset="0"/>
              </a:rPr>
              <a:t>) </a:t>
            </a:r>
            <a:r>
              <a:rPr lang="bg-BG" sz="2000" i="1" dirty="0">
                <a:latin typeface="Times New Roman" panose="02020603050405020304" pitchFamily="18" charset="0"/>
                <a:cs typeface="Times New Roman" panose="02020603050405020304" pitchFamily="18" charset="0"/>
              </a:rPr>
              <a:t>за</a:t>
            </a:r>
            <a:r>
              <a:rPr lang="ru-RU" sz="2100" i="1" dirty="0">
                <a:latin typeface="Times New Roman" panose="02020603050405020304" pitchFamily="18" charset="0"/>
                <a:cs typeface="Times New Roman" panose="02020603050405020304" pitchFamily="18" charset="0"/>
              </a:rPr>
              <a:t> улесняване на гладкото и ефикасно упражняване на надзор върху мерките за процесуална принуда</a:t>
            </a:r>
            <a:endParaRPr lang="en-GB" sz="2100" i="1" dirty="0">
              <a:latin typeface="Times New Roman" panose="02020603050405020304" pitchFamily="18" charset="0"/>
              <a:cs typeface="Times New Roman" panose="02020603050405020304" pitchFamily="18" charset="0"/>
            </a:endParaRPr>
          </a:p>
          <a:p>
            <a:pPr marL="0" marR="0" lvl="0" indent="0" algn="just">
              <a:lnSpc>
                <a:spcPct val="107000"/>
              </a:lnSpc>
              <a:spcBef>
                <a:spcPts val="0"/>
              </a:spcBef>
              <a:spcAft>
                <a:spcPts val="0"/>
              </a:spcAft>
              <a:buNone/>
            </a:pPr>
            <a:r>
              <a:rPr lang="en-GB" sz="2000" i="1" dirty="0">
                <a:latin typeface="Times New Roman" panose="02020603050405020304" pitchFamily="18" charset="0"/>
                <a:cs typeface="Times New Roman" panose="02020603050405020304" pitchFamily="18" charset="0"/>
              </a:rPr>
              <a:t>	</a:t>
            </a:r>
            <a:r>
              <a:rPr lang="bg-BG" sz="2000" i="1" dirty="0" smtClean="0">
                <a:latin typeface="Times New Roman" panose="02020603050405020304" pitchFamily="18" charset="0"/>
                <a:cs typeface="Times New Roman" panose="02020603050405020304" pitchFamily="18" charset="0"/>
              </a:rPr>
              <a:t>в</a:t>
            </a:r>
            <a:r>
              <a:rPr lang="en-GB" sz="2000" i="1" dirty="0">
                <a:latin typeface="Times New Roman" panose="02020603050405020304" pitchFamily="18" charset="0"/>
                <a:cs typeface="Times New Roman" panose="02020603050405020304" pitchFamily="18" charset="0"/>
              </a:rPr>
              <a:t>) </a:t>
            </a:r>
            <a:r>
              <a:rPr lang="ru-RU" sz="2100" i="1" dirty="0">
                <a:latin typeface="Times New Roman" panose="02020603050405020304" pitchFamily="18" charset="0"/>
                <a:cs typeface="Times New Roman" panose="02020603050405020304" pitchFamily="18" charset="0"/>
              </a:rPr>
              <a:t>когато лицето е извършило сериозно нарушение на наложените мерки за процесуална принуда.</a:t>
            </a:r>
            <a:endParaRPr lang="en-GB" sz="2100" i="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Удостоверенията </a:t>
            </a:r>
            <a:r>
              <a:rPr lang="ru-RU" sz="2100" b="1" dirty="0">
                <a:latin typeface="Times New Roman" panose="02020603050405020304" pitchFamily="18" charset="0"/>
                <a:cs typeface="Times New Roman" panose="02020603050405020304" pitchFamily="18" charset="0"/>
              </a:rPr>
              <a:t>се превеждат</a:t>
            </a:r>
            <a:r>
              <a:rPr lang="ru-RU" sz="2100" dirty="0">
                <a:latin typeface="Times New Roman" panose="02020603050405020304" pitchFamily="18" charset="0"/>
                <a:cs typeface="Times New Roman" panose="02020603050405020304" pitchFamily="18" charset="0"/>
              </a:rPr>
              <a:t> на официалния език или на един от официалните езици на изпълняващата държава. Всяка държава</a:t>
            </a:r>
            <a:r>
              <a:rPr lang="en-GB" sz="2100" dirty="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членка може при приемането на настоящото рамково решение или по-късно да посочи в декларация, депозирана в генералния секретариат на Съвета, че ще приема превод на един или повече други официални езици на институциите на Европейския съюз</a:t>
            </a:r>
            <a:endParaRPr lang="en-US"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Съдържание</a:t>
            </a:r>
            <a:r>
              <a:rPr lang="en-US" sz="3600" b="1"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Фактите</a:t>
            </a:r>
            <a:r>
              <a:rPr lang="en-US" sz="2000" i="1" dirty="0">
                <a:latin typeface="Times New Roman" panose="02020603050405020304" pitchFamily="18" charset="0"/>
                <a:cs typeface="Times New Roman" panose="02020603050405020304" pitchFamily="18" charset="0"/>
              </a:rPr>
              <a:t> – </a:t>
            </a:r>
            <a:r>
              <a:rPr lang="bg-BG" sz="2000" i="1" dirty="0">
                <a:latin typeface="Times New Roman" panose="02020603050405020304" pitchFamily="18" charset="0"/>
                <a:cs typeface="Times New Roman" panose="02020603050405020304" pitchFamily="18" charset="0"/>
              </a:rPr>
              <a:t>РР</a:t>
            </a:r>
            <a:r>
              <a:rPr lang="en-US" sz="2000" i="1" dirty="0">
                <a:latin typeface="Times New Roman" panose="02020603050405020304" pitchFamily="18" charset="0"/>
                <a:cs typeface="Times New Roman" panose="02020603050405020304" pitchFamily="18" charset="0"/>
              </a:rPr>
              <a:t> 2009/829</a:t>
            </a: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Цели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Определения</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Компетентни органи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Критерии за изпращане на съдебен акт за налагане мерки за процесуална принуда</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Процедура за признаване на акт за налагане на мерки за процесуална принуда</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Основания за </a:t>
            </a:r>
            <a:r>
              <a:rPr lang="bg-BG" sz="2000" i="1" dirty="0" err="1">
                <a:latin typeface="Times New Roman" panose="02020603050405020304" pitchFamily="18" charset="0"/>
                <a:cs typeface="Times New Roman" panose="02020603050405020304" pitchFamily="18" charset="0"/>
              </a:rPr>
              <a:t>непризнаване</a:t>
            </a:r>
            <a:r>
              <a:rPr lang="bg-BG" sz="2000" i="1" dirty="0">
                <a:latin typeface="Times New Roman" panose="02020603050405020304" pitchFamily="18" charset="0"/>
                <a:cs typeface="Times New Roman" panose="02020603050405020304" pitchFamily="18" charset="0"/>
              </a:rPr>
              <a:t>. Адаптиране на мерките за процесуална принуда</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Приложимо право и последващи решения</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Задължения на участващите органи</a:t>
            </a:r>
            <a:endParaRPr lang="en-GB"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Консултации и езици</a:t>
            </a:r>
            <a:endParaRPr lang="en-US" sz="20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bg-BG" sz="3600" b="1" dirty="0">
                <a:latin typeface="Times New Roman" panose="02020603050405020304" pitchFamily="18" charset="0"/>
                <a:cs typeface="Times New Roman" panose="02020603050405020304" pitchFamily="18" charset="0"/>
              </a:rPr>
              <a:t>Фактите</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488331"/>
            <a:ext cx="10905066" cy="3803325"/>
          </a:xfrm>
        </p:spPr>
        <p:txBody>
          <a:bodyPr>
            <a:noAutofit/>
          </a:bodyPr>
          <a:lstStyle/>
          <a:p>
            <a:pPr algn="just">
              <a:spcAft>
                <a:spcPts val="1200"/>
              </a:spcAft>
            </a:pPr>
            <a:r>
              <a:rPr lang="bg-BG" sz="2000" dirty="0">
                <a:latin typeface="Times New Roman" panose="02020603050405020304" pitchFamily="18" charset="0"/>
                <a:cs typeface="Times New Roman" panose="02020603050405020304" pitchFamily="18" charset="0"/>
              </a:rPr>
              <a:t>Краен срок за транспониране на РР </a:t>
            </a:r>
            <a:r>
              <a:rPr lang="en-GB" sz="2000" dirty="0">
                <a:latin typeface="Times New Roman" panose="02020603050405020304" pitchFamily="18" charset="0"/>
                <a:cs typeface="Times New Roman" panose="02020603050405020304" pitchFamily="18" charset="0"/>
              </a:rPr>
              <a:t>- </a:t>
            </a:r>
            <a:r>
              <a:rPr lang="en-GB" sz="2000" b="1" dirty="0">
                <a:solidFill>
                  <a:srgbClr val="FF0000"/>
                </a:solidFill>
                <a:latin typeface="Times New Roman" panose="02020603050405020304" pitchFamily="18" charset="0"/>
                <a:cs typeface="Times New Roman" panose="02020603050405020304" pitchFamily="18" charset="0"/>
              </a:rPr>
              <a:t>1 </a:t>
            </a:r>
            <a:r>
              <a:rPr lang="bg-BG" sz="2000" b="1" dirty="0">
                <a:solidFill>
                  <a:srgbClr val="FF0000"/>
                </a:solidFill>
                <a:latin typeface="Times New Roman" panose="02020603050405020304" pitchFamily="18" charset="0"/>
                <a:cs typeface="Times New Roman" panose="02020603050405020304" pitchFamily="18" charset="0"/>
              </a:rPr>
              <a:t>декември 2012 г.</a:t>
            </a:r>
            <a:endParaRPr lang="en-GB" sz="2000" b="1" dirty="0">
              <a:solidFill>
                <a:srgbClr val="FF0000"/>
              </a:solidFill>
              <a:latin typeface="Times New Roman" panose="02020603050405020304" pitchFamily="18" charset="0"/>
              <a:cs typeface="Times New Roman" panose="02020603050405020304" pitchFamily="18" charset="0"/>
            </a:endParaRPr>
          </a:p>
          <a:p>
            <a:pPr algn="just">
              <a:spcAft>
                <a:spcPts val="1200"/>
              </a:spcAft>
            </a:pPr>
            <a:r>
              <a:rPr lang="en-GB" sz="2000" b="1" dirty="0">
                <a:solidFill>
                  <a:srgbClr val="FF0000"/>
                </a:solidFill>
                <a:latin typeface="Times New Roman" panose="02020603050405020304" pitchFamily="18" charset="0"/>
                <a:cs typeface="Times New Roman" panose="02020603050405020304" pitchFamily="18" charset="0"/>
              </a:rPr>
              <a:t>27 </a:t>
            </a:r>
            <a:r>
              <a:rPr lang="bg-BG" sz="2000" b="1" dirty="0">
                <a:solidFill>
                  <a:srgbClr val="FF0000"/>
                </a:solidFill>
                <a:latin typeface="Times New Roman" panose="02020603050405020304" pitchFamily="18" charset="0"/>
                <a:cs typeface="Times New Roman" panose="02020603050405020304" pitchFamily="18" charset="0"/>
              </a:rPr>
              <a:t>ДЧ</a:t>
            </a:r>
            <a:r>
              <a:rPr lang="en-GB" sz="2000" b="1" dirty="0">
                <a:solidFill>
                  <a:srgbClr val="FF0000"/>
                </a:solidFill>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са го приложили, </a:t>
            </a:r>
            <a:r>
              <a:rPr lang="bg-BG" sz="2000" b="1" dirty="0">
                <a:solidFill>
                  <a:srgbClr val="FF0000"/>
                </a:solidFill>
                <a:latin typeface="Times New Roman" panose="02020603050405020304" pitchFamily="18" charset="0"/>
                <a:cs typeface="Times New Roman" panose="02020603050405020304" pitchFamily="18" charset="0"/>
              </a:rPr>
              <a:t>в Ирландия прилагането е в ход</a:t>
            </a:r>
            <a:r>
              <a:rPr lang="en-GB" sz="2000" b="1" dirty="0">
                <a:solidFill>
                  <a:srgbClr val="FF0000"/>
                </a:solidFill>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a:t>
            </a:r>
            <a:r>
              <a:rPr lang="bg-BG" sz="2000" b="1" dirty="0">
                <a:latin typeface="Times New Roman" panose="02020603050405020304" pitchFamily="18" charset="0"/>
                <a:cs typeface="Times New Roman" panose="02020603050405020304" pitchFamily="18" charset="0"/>
              </a:rPr>
              <a:t>към 2</a:t>
            </a:r>
            <a:r>
              <a:rPr lang="en-GB" sz="2000" b="1" dirty="0">
                <a:latin typeface="Times New Roman" panose="02020603050405020304" pitchFamily="18" charset="0"/>
                <a:cs typeface="Times New Roman" panose="02020603050405020304" pitchFamily="18" charset="0"/>
              </a:rPr>
              <a:t>8.10.2020</a:t>
            </a:r>
            <a:r>
              <a:rPr lang="bg-BG" sz="2000" b="1" dirty="0">
                <a:latin typeface="Times New Roman" panose="02020603050405020304" pitchFamily="18" charset="0"/>
                <a:cs typeface="Times New Roman" panose="02020603050405020304" pitchFamily="18" charset="0"/>
              </a:rPr>
              <a:t> г.</a:t>
            </a:r>
            <a:r>
              <a:rPr lang="en-GB" sz="2000" b="1" dirty="0">
                <a:latin typeface="Times New Roman" panose="02020603050405020304" pitchFamily="18" charset="0"/>
                <a:cs typeface="Times New Roman" panose="02020603050405020304" pitchFamily="18" charset="0"/>
              </a:rPr>
              <a:t>)</a:t>
            </a:r>
          </a:p>
          <a:p>
            <a:pPr algn="just">
              <a:spcAft>
                <a:spcPts val="1200"/>
              </a:spcAft>
            </a:pPr>
            <a:r>
              <a:rPr lang="bg-BG" sz="2000" dirty="0">
                <a:latin typeface="Times New Roman" panose="02020603050405020304" pitchFamily="18" charset="0"/>
                <a:cs typeface="Times New Roman" panose="02020603050405020304" pitchFamily="18" charset="0"/>
              </a:rPr>
              <a:t>РР</a:t>
            </a:r>
            <a:r>
              <a:rPr lang="en-GB" sz="2000" b="1" dirty="0">
                <a:latin typeface="Times New Roman" panose="02020603050405020304" pitchFamily="18" charset="0"/>
                <a:cs typeface="Times New Roman" panose="02020603050405020304" pitchFamily="18" charset="0"/>
              </a:rPr>
              <a:t> </a:t>
            </a:r>
            <a:r>
              <a:rPr lang="bg-BG" sz="2000" b="1" dirty="0">
                <a:solidFill>
                  <a:srgbClr val="FF0000"/>
                </a:solidFill>
                <a:latin typeface="Times New Roman" panose="02020603050405020304" pitchFamily="18" charset="0"/>
                <a:cs typeface="Times New Roman" panose="02020603050405020304" pitchFamily="18" charset="0"/>
              </a:rPr>
              <a:t>дава възможност</a:t>
            </a:r>
            <a:r>
              <a:rPr lang="en-GB"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лице, което пребивава е една ДЧ, но е </a:t>
            </a:r>
            <a:r>
              <a:rPr lang="bg-BG" sz="2000" u="sng" dirty="0">
                <a:latin typeface="Times New Roman" panose="02020603050405020304" pitchFamily="18" charset="0"/>
                <a:cs typeface="Times New Roman" panose="02020603050405020304" pitchFamily="18" charset="0"/>
              </a:rPr>
              <a:t>субект в наказателно производство в друга ДЧ</a:t>
            </a:r>
            <a:r>
              <a:rPr lang="bg-BG" sz="2000" dirty="0">
                <a:latin typeface="Times New Roman" panose="02020603050405020304" pitchFamily="18" charset="0"/>
                <a:cs typeface="Times New Roman" panose="02020603050405020304" pitchFamily="18" charset="0"/>
              </a:rPr>
              <a:t>, да бъде надзиравано от властите в държавата, в която това лице живее, до началото на съдебен процес срещу него/нея</a:t>
            </a:r>
            <a:endParaRPr lang="en-GB" sz="2000" dirty="0">
              <a:latin typeface="Times New Roman" panose="02020603050405020304" pitchFamily="18" charset="0"/>
              <a:cs typeface="Times New Roman" panose="02020603050405020304" pitchFamily="18" charset="0"/>
            </a:endParaRPr>
          </a:p>
          <a:p>
            <a:pPr algn="just">
              <a:spcAft>
                <a:spcPts val="1200"/>
              </a:spcAft>
            </a:pPr>
            <a:r>
              <a:rPr lang="bg-BG" sz="2000" dirty="0">
                <a:latin typeface="Times New Roman" panose="02020603050405020304" pitchFamily="18" charset="0"/>
                <a:cs typeface="Times New Roman" panose="02020603050405020304" pitchFamily="18" charset="0"/>
              </a:rPr>
              <a:t>Налице е </a:t>
            </a:r>
            <a:r>
              <a:rPr lang="bg-BG" sz="2000" b="1" dirty="0">
                <a:solidFill>
                  <a:srgbClr val="FF0000"/>
                </a:solidFill>
                <a:latin typeface="Times New Roman" panose="02020603050405020304" pitchFamily="18" charset="0"/>
                <a:cs typeface="Times New Roman" panose="02020603050405020304" pitchFamily="18" charset="0"/>
              </a:rPr>
              <a:t>риск от различно третиране</a:t>
            </a:r>
            <a:r>
              <a:rPr lang="en-GB" sz="2000" b="1" dirty="0">
                <a:solidFill>
                  <a:srgbClr val="FF0000"/>
                </a:solidFill>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на лица, които са граждани на държавата, където се води </a:t>
            </a:r>
            <a:r>
              <a:rPr lang="bg-BG" sz="2000" dirty="0" smtClean="0">
                <a:latin typeface="Times New Roman" panose="02020603050405020304" pitchFamily="18" charset="0"/>
                <a:cs typeface="Times New Roman" panose="02020603050405020304" pitchFamily="18" charset="0"/>
              </a:rPr>
              <a:t>производството, </a:t>
            </a:r>
            <a:r>
              <a:rPr lang="bg-BG" sz="2000" dirty="0">
                <a:latin typeface="Times New Roman" panose="02020603050405020304" pitchFamily="18" charset="0"/>
                <a:cs typeface="Times New Roman" panose="02020603050405020304" pitchFamily="18" charset="0"/>
              </a:rPr>
              <a:t>и такива, които не са, но са задържани в очакване на съдебен процес, дори в случаите, когато гражданин на тази държава не би </a:t>
            </a:r>
            <a:r>
              <a:rPr lang="bg-BG" sz="2000" dirty="0" smtClean="0">
                <a:latin typeface="Times New Roman" panose="02020603050405020304" pitchFamily="18" charset="0"/>
                <a:cs typeface="Times New Roman" panose="02020603050405020304" pitchFamily="18" charset="0"/>
              </a:rPr>
              <a:t>бил задържан</a:t>
            </a:r>
            <a:endParaRPr lang="en-GB" sz="2000" dirty="0">
              <a:latin typeface="Times New Roman" panose="02020603050405020304" pitchFamily="18" charset="0"/>
              <a:cs typeface="Times New Roman" panose="02020603050405020304" pitchFamily="18" charset="0"/>
            </a:endParaRPr>
          </a:p>
          <a:p>
            <a:pPr algn="just">
              <a:spcAft>
                <a:spcPts val="1200"/>
              </a:spcAft>
            </a:pPr>
            <a:r>
              <a:rPr lang="bg-BG" sz="2000" dirty="0">
                <a:latin typeface="Times New Roman" panose="02020603050405020304" pitchFamily="18" charset="0"/>
                <a:cs typeface="Times New Roman" panose="02020603050405020304" pitchFamily="18" charset="0"/>
              </a:rPr>
              <a:t>В РР</a:t>
            </a:r>
            <a:r>
              <a:rPr lang="en-GB" sz="2000" dirty="0">
                <a:latin typeface="Times New Roman" panose="02020603050405020304" pitchFamily="18" charset="0"/>
                <a:cs typeface="Times New Roman" panose="02020603050405020304" pitchFamily="18" charset="0"/>
              </a:rPr>
              <a:t> </a:t>
            </a:r>
            <a:r>
              <a:rPr lang="bg-BG" sz="2000" b="1" dirty="0">
                <a:solidFill>
                  <a:srgbClr val="FF0000"/>
                </a:solidFill>
                <a:latin typeface="Times New Roman" panose="02020603050405020304" pitchFamily="18" charset="0"/>
                <a:cs typeface="Times New Roman" panose="02020603050405020304" pitchFamily="18" charset="0"/>
              </a:rPr>
              <a:t>са разписани правила, </a:t>
            </a:r>
            <a:r>
              <a:rPr lang="bg-BG" sz="2000" dirty="0">
                <a:latin typeface="Times New Roman" panose="02020603050405020304" pitchFamily="18" charset="0"/>
                <a:cs typeface="Times New Roman" panose="02020603050405020304" pitchFamily="18" charset="0"/>
              </a:rPr>
              <a:t>според</a:t>
            </a:r>
            <a:r>
              <a:rPr lang="bg-BG" sz="2000" dirty="0">
                <a:solidFill>
                  <a:srgbClr val="FF0000"/>
                </a:solidFill>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които държава членка може да </a:t>
            </a:r>
            <a:r>
              <a:rPr lang="bg-BG" sz="2000" b="1" u="sng" dirty="0">
                <a:latin typeface="Times New Roman" panose="02020603050405020304" pitchFamily="18" charset="0"/>
                <a:cs typeface="Times New Roman" panose="02020603050405020304" pitchFamily="18" charset="0"/>
              </a:rPr>
              <a:t>признае</a:t>
            </a:r>
            <a:r>
              <a:rPr lang="bg-BG" sz="2000" dirty="0">
                <a:latin typeface="Times New Roman" panose="02020603050405020304" pitchFamily="18" charset="0"/>
                <a:cs typeface="Times New Roman" panose="02020603050405020304" pitchFamily="18" charset="0"/>
              </a:rPr>
              <a:t> акт за налагане на мерки за процесуална принуда, </a:t>
            </a:r>
            <a:r>
              <a:rPr lang="bg-BG" sz="2000" u="sng" dirty="0">
                <a:latin typeface="Times New Roman" panose="02020603050405020304" pitchFamily="18" charset="0"/>
                <a:cs typeface="Times New Roman" panose="02020603050405020304" pitchFamily="18" charset="0"/>
              </a:rPr>
              <a:t>издаден в друга </a:t>
            </a:r>
            <a:r>
              <a:rPr lang="bg-BG" sz="2000" u="sng" dirty="0" smtClean="0">
                <a:latin typeface="Times New Roman" panose="02020603050405020304" pitchFamily="18" charset="0"/>
                <a:cs typeface="Times New Roman" panose="02020603050405020304" pitchFamily="18" charset="0"/>
              </a:rPr>
              <a:t>държава, </a:t>
            </a:r>
            <a:r>
              <a:rPr lang="bg-BG" sz="2000" dirty="0">
                <a:latin typeface="Times New Roman" panose="02020603050405020304" pitchFamily="18" charset="0"/>
                <a:cs typeface="Times New Roman" panose="02020603050405020304" pitchFamily="18" charset="0"/>
              </a:rPr>
              <a:t>като алтернатива на предварителното задържане</a:t>
            </a:r>
            <a:r>
              <a:rPr lang="en-GB" sz="2000" dirty="0">
                <a:latin typeface="Times New Roman" panose="02020603050405020304" pitchFamily="18" charset="0"/>
                <a:cs typeface="Times New Roman" panose="02020603050405020304" pitchFamily="18" charset="0"/>
              </a:rPr>
              <a:t>, </a:t>
            </a:r>
            <a:r>
              <a:rPr lang="bg-BG" sz="2000" b="1" u="sng" dirty="0">
                <a:latin typeface="Times New Roman" panose="02020603050405020304" pitchFamily="18" charset="0"/>
                <a:cs typeface="Times New Roman" panose="02020603050405020304" pitchFamily="18" charset="0"/>
              </a:rPr>
              <a:t>да упражнява надзор</a:t>
            </a:r>
            <a:r>
              <a:rPr lang="en-GB" sz="2000" b="1"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върху мерките за процесуална принуда, наложени на физическото лице и да </a:t>
            </a:r>
            <a:r>
              <a:rPr lang="bg-BG" sz="2000" b="1" u="sng" dirty="0">
                <a:latin typeface="Times New Roman" panose="02020603050405020304" pitchFamily="18" charset="0"/>
                <a:cs typeface="Times New Roman" panose="02020603050405020304" pitchFamily="18" charset="0"/>
              </a:rPr>
              <a:t>предаде</a:t>
            </a:r>
            <a:r>
              <a:rPr lang="en-GB"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това лице на издаващата държава, ако е налице нарушение по отношение на някоя от мерките</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bg-BG" sz="3600" b="1" dirty="0">
                <a:latin typeface="Times New Roman" panose="02020603050405020304" pitchFamily="18" charset="0"/>
                <a:cs typeface="Times New Roman" panose="02020603050405020304" pitchFamily="18" charset="0"/>
              </a:rPr>
              <a:t>Цели</a:t>
            </a:r>
            <a:r>
              <a:rPr lang="en-US" sz="3600"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bg-BG" sz="2200" dirty="0">
                <a:latin typeface="Times New Roman" panose="02020603050405020304" pitchFamily="18" charset="0"/>
                <a:cs typeface="Times New Roman" panose="02020603050405020304" pitchFamily="18" charset="0"/>
              </a:rPr>
              <a:t>да се</a:t>
            </a:r>
            <a:r>
              <a:rPr lang="en-GB" sz="2200" dirty="0">
                <a:latin typeface="Times New Roman" panose="02020603050405020304" pitchFamily="18" charset="0"/>
                <a:cs typeface="Times New Roman" panose="02020603050405020304" pitchFamily="18" charset="0"/>
              </a:rPr>
              <a:t> </a:t>
            </a:r>
            <a:r>
              <a:rPr lang="bg-BG" sz="2200" b="1" dirty="0">
                <a:latin typeface="Times New Roman" panose="02020603050405020304" pitchFamily="18" charset="0"/>
                <a:cs typeface="Times New Roman" panose="02020603050405020304" pitchFamily="18" charset="0"/>
              </a:rPr>
              <a:t>гарантира надлежното правораздаване </a:t>
            </a:r>
            <a:r>
              <a:rPr lang="bg-BG" sz="2200" dirty="0">
                <a:latin typeface="Times New Roman" panose="02020603050405020304" pitchFamily="18" charset="0"/>
                <a:cs typeface="Times New Roman" panose="02020603050405020304" pitchFamily="18" charset="0"/>
              </a:rPr>
              <a:t>и, в частност, че </a:t>
            </a:r>
            <a:r>
              <a:rPr lang="bg-BG" sz="2200" b="1" dirty="0">
                <a:latin typeface="Times New Roman" panose="02020603050405020304" pitchFamily="18" charset="0"/>
                <a:cs typeface="Times New Roman" panose="02020603050405020304" pitchFamily="18" charset="0"/>
              </a:rPr>
              <a:t>лицето ще се яви пред съда за своя процес</a:t>
            </a:r>
            <a:r>
              <a:rPr lang="en-GB" sz="2200" dirty="0">
                <a:latin typeface="Times New Roman" panose="02020603050405020304" pitchFamily="18" charset="0"/>
                <a:cs typeface="Times New Roman" panose="02020603050405020304" pitchFamily="18" charset="0"/>
              </a:rPr>
              <a:t>; </a:t>
            </a:r>
          </a:p>
          <a:p>
            <a:pPr algn="just"/>
            <a:r>
              <a:rPr lang="bg-BG" sz="2200" dirty="0">
                <a:latin typeface="Times New Roman" panose="02020603050405020304" pitchFamily="18" charset="0"/>
                <a:cs typeface="Times New Roman" panose="02020603050405020304" pitchFamily="18" charset="0"/>
              </a:rPr>
              <a:t>да се </a:t>
            </a:r>
            <a:r>
              <a:rPr lang="bg-BG" sz="2200" b="1" dirty="0">
                <a:latin typeface="Times New Roman" panose="02020603050405020304" pitchFamily="18" charset="0"/>
                <a:cs typeface="Times New Roman" panose="02020603050405020304" pitchFamily="18" charset="0"/>
              </a:rPr>
              <a:t>насърчи, </a:t>
            </a:r>
            <a:r>
              <a:rPr lang="bg-BG" sz="2200" dirty="0">
                <a:latin typeface="Times New Roman" panose="02020603050405020304" pitchFamily="18" charset="0"/>
                <a:cs typeface="Times New Roman" panose="02020603050405020304" pitchFamily="18" charset="0"/>
              </a:rPr>
              <a:t>където това е уместно, </a:t>
            </a:r>
            <a:r>
              <a:rPr lang="bg-BG" sz="2200" b="1" dirty="0">
                <a:latin typeface="Times New Roman" panose="02020603050405020304" pitchFamily="18" charset="0"/>
                <a:cs typeface="Times New Roman" panose="02020603050405020304" pitchFamily="18" charset="0"/>
              </a:rPr>
              <a:t>прилагането, </a:t>
            </a:r>
            <a:r>
              <a:rPr lang="bg-BG" sz="2200" dirty="0">
                <a:latin typeface="Times New Roman" panose="02020603050405020304" pitchFamily="18" charset="0"/>
                <a:cs typeface="Times New Roman" panose="02020603050405020304" pitchFamily="18" charset="0"/>
              </a:rPr>
              <a:t>в рамките на наказателното производство, </a:t>
            </a:r>
            <a:r>
              <a:rPr lang="bg-BG" sz="2200" b="1" dirty="0">
                <a:latin typeface="Times New Roman" panose="02020603050405020304" pitchFamily="18" charset="0"/>
                <a:cs typeface="Times New Roman" panose="02020603050405020304" pitchFamily="18" charset="0"/>
              </a:rPr>
              <a:t>на мерки, различни от наказание лишаване от свобода, като алтернатива на предварителното задържане </a:t>
            </a:r>
            <a:r>
              <a:rPr lang="bg-BG" sz="2200" u="sng" dirty="0">
                <a:latin typeface="Times New Roman" panose="02020603050405020304" pitchFamily="18" charset="0"/>
                <a:cs typeface="Times New Roman" panose="02020603050405020304" pitchFamily="18" charset="0"/>
              </a:rPr>
              <a:t>за лица, които не пребивават официално в държавата членка, където се води съдопроизводството</a:t>
            </a:r>
            <a:r>
              <a:rPr lang="en-GB" sz="2200" dirty="0">
                <a:latin typeface="Times New Roman" panose="02020603050405020304" pitchFamily="18" charset="0"/>
                <a:cs typeface="Times New Roman" panose="02020603050405020304" pitchFamily="18" charset="0"/>
              </a:rPr>
              <a:t>; </a:t>
            </a:r>
          </a:p>
          <a:p>
            <a:pPr algn="just"/>
            <a:r>
              <a:rPr lang="bg-BG" sz="2200" dirty="0">
                <a:latin typeface="Times New Roman" panose="02020603050405020304" pitchFamily="18" charset="0"/>
                <a:cs typeface="Times New Roman" panose="02020603050405020304" pitchFamily="18" charset="0"/>
              </a:rPr>
              <a:t>да</a:t>
            </a:r>
            <a:r>
              <a:rPr lang="en-GB" sz="2200" dirty="0">
                <a:latin typeface="Times New Roman" panose="02020603050405020304" pitchFamily="18" charset="0"/>
                <a:cs typeface="Times New Roman" panose="02020603050405020304" pitchFamily="18" charset="0"/>
              </a:rPr>
              <a:t> </a:t>
            </a:r>
            <a:r>
              <a:rPr lang="bg-BG" sz="2200" b="1" dirty="0">
                <a:latin typeface="Times New Roman" panose="02020603050405020304" pitchFamily="18" charset="0"/>
                <a:cs typeface="Times New Roman" panose="02020603050405020304" pitchFamily="18" charset="0"/>
              </a:rPr>
              <a:t>се подобри защитата на жертвите и на обществеността</a:t>
            </a:r>
            <a:endParaRPr lang="en-GB" sz="2200" b="1" dirty="0">
              <a:latin typeface="Times New Roman" panose="02020603050405020304" pitchFamily="18" charset="0"/>
              <a:cs typeface="Times New Roman" panose="02020603050405020304" pitchFamily="18" charset="0"/>
            </a:endParaRPr>
          </a:p>
          <a:p>
            <a:pPr algn="just"/>
            <a:r>
              <a:rPr lang="bg-BG" sz="2200" b="1" dirty="0">
                <a:latin typeface="Times New Roman" panose="02020603050405020304" pitchFamily="18" charset="0"/>
                <a:cs typeface="Times New Roman" panose="02020603050405020304" pitchFamily="18" charset="0"/>
              </a:rPr>
              <a:t>да се наблюдава движението на осъдените лица </a:t>
            </a:r>
            <a:r>
              <a:rPr lang="bg-BG" sz="2200" dirty="0">
                <a:latin typeface="Times New Roman" panose="02020603050405020304" pitchFamily="18" charset="0"/>
                <a:cs typeface="Times New Roman" panose="02020603050405020304" pitchFamily="18" charset="0"/>
              </a:rPr>
              <a:t>с цел обезпечаване на по-важната цел, а именно защита на обществеността от рискове, на които е изложена</a:t>
            </a:r>
            <a:endParaRPr lang="en-GB" sz="2200" dirty="0">
              <a:latin typeface="Times New Roman" panose="02020603050405020304" pitchFamily="18" charset="0"/>
              <a:cs typeface="Times New Roman" panose="02020603050405020304" pitchFamily="18" charset="0"/>
            </a:endParaRPr>
          </a:p>
          <a:p>
            <a:pPr algn="just"/>
            <a:r>
              <a:rPr lang="bg-BG" sz="2200" dirty="0">
                <a:latin typeface="Times New Roman" panose="02020603050405020304" pitchFamily="18" charset="0"/>
                <a:cs typeface="Times New Roman" panose="02020603050405020304" pitchFamily="18" charset="0"/>
              </a:rPr>
              <a:t>да се </a:t>
            </a:r>
            <a:r>
              <a:rPr lang="bg-BG" sz="2200" b="1" dirty="0">
                <a:latin typeface="Times New Roman" panose="02020603050405020304" pitchFamily="18" charset="0"/>
                <a:cs typeface="Times New Roman" panose="02020603050405020304" pitchFamily="18" charset="0"/>
              </a:rPr>
              <a:t>гарантира</a:t>
            </a:r>
            <a:r>
              <a:rPr lang="bg-BG" sz="2200" dirty="0">
                <a:latin typeface="Times New Roman" panose="02020603050405020304" pitchFamily="18" charset="0"/>
                <a:cs typeface="Times New Roman" panose="02020603050405020304" pitchFamily="18" charset="0"/>
              </a:rPr>
              <a:t> в още-по голяма степен</a:t>
            </a:r>
            <a:r>
              <a:rPr lang="en-GB" sz="2200" dirty="0">
                <a:latin typeface="Times New Roman" panose="02020603050405020304" pitchFamily="18" charset="0"/>
                <a:cs typeface="Times New Roman" panose="02020603050405020304" pitchFamily="18" charset="0"/>
              </a:rPr>
              <a:t> </a:t>
            </a:r>
            <a:r>
              <a:rPr lang="bg-BG" sz="2200" b="1" dirty="0">
                <a:latin typeface="Times New Roman" panose="02020603050405020304" pitchFamily="18" charset="0"/>
                <a:cs typeface="Times New Roman" panose="02020603050405020304" pitchFamily="18" charset="0"/>
              </a:rPr>
              <a:t>правото на свобода </a:t>
            </a:r>
            <a:r>
              <a:rPr lang="bg-BG" sz="2200" dirty="0">
                <a:latin typeface="Times New Roman" panose="02020603050405020304" pitchFamily="18" charset="0"/>
                <a:cs typeface="Times New Roman" panose="02020603050405020304" pitchFamily="18" charset="0"/>
              </a:rPr>
              <a:t>и </a:t>
            </a:r>
            <a:r>
              <a:rPr lang="bg-BG" sz="2200" b="1" dirty="0">
                <a:latin typeface="Times New Roman" panose="02020603050405020304" pitchFamily="18" charset="0"/>
                <a:cs typeface="Times New Roman" panose="02020603050405020304" pitchFamily="18" charset="0"/>
              </a:rPr>
              <a:t>презумпцията за невиновност </a:t>
            </a:r>
            <a:r>
              <a:rPr lang="bg-BG" sz="2200" dirty="0">
                <a:latin typeface="Times New Roman" panose="02020603050405020304" pitchFamily="18" charset="0"/>
                <a:cs typeface="Times New Roman" panose="02020603050405020304" pitchFamily="18" charset="0"/>
              </a:rPr>
              <a:t>в ЕС и </a:t>
            </a:r>
            <a:r>
              <a:rPr lang="bg-BG" sz="2200" b="1" dirty="0">
                <a:latin typeface="Times New Roman" panose="02020603050405020304" pitchFamily="18" charset="0"/>
                <a:cs typeface="Times New Roman" panose="02020603050405020304" pitchFamily="18" charset="0"/>
              </a:rPr>
              <a:t>да се осигури сътрудничество между държавите </a:t>
            </a:r>
            <a:r>
              <a:rPr lang="bg-BG" sz="2200" b="1" dirty="0" smtClean="0">
                <a:latin typeface="Times New Roman" panose="02020603050405020304" pitchFamily="18" charset="0"/>
                <a:cs typeface="Times New Roman" panose="02020603050405020304" pitchFamily="18" charset="0"/>
              </a:rPr>
              <a:t>членки, </a:t>
            </a:r>
            <a:r>
              <a:rPr lang="bg-BG" sz="2200" dirty="0">
                <a:latin typeface="Times New Roman" panose="02020603050405020304" pitchFamily="18" charset="0"/>
                <a:cs typeface="Times New Roman" panose="02020603050405020304" pitchFamily="18" charset="0"/>
              </a:rPr>
              <a:t>когато едно лице е субект с определени задължения или мерки за процесуална принуда до постановяване на съдебно решение</a:t>
            </a:r>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en-US" sz="3600" b="1" dirty="0">
                <a:latin typeface="Times New Roman" panose="02020603050405020304" pitchFamily="18" charset="0"/>
                <a:cs typeface="Times New Roman" panose="02020603050405020304" pitchFamily="18" charset="0"/>
              </a:rPr>
              <a:t>  </a:t>
            </a:r>
            <a:r>
              <a:rPr lang="bg-BG" sz="3600" b="1" dirty="0">
                <a:latin typeface="Times New Roman" panose="02020603050405020304" pitchFamily="18" charset="0"/>
                <a:cs typeface="Times New Roman" panose="02020603050405020304" pitchFamily="18" charset="0"/>
              </a:rPr>
              <a:t>Определения</a:t>
            </a:r>
            <a:r>
              <a:rPr lang="en-US" sz="3600" b="1" dirty="0">
                <a:latin typeface="Times New Roman" panose="02020603050405020304" pitchFamily="18" charset="0"/>
                <a:cs typeface="Times New Roman" panose="02020603050405020304" pitchFamily="18" charset="0"/>
              </a:rPr>
              <a:t> – </a:t>
            </a:r>
            <a:r>
              <a:rPr lang="bg-BG" sz="3600" b="1" dirty="0">
                <a:latin typeface="Times New Roman" panose="02020603050405020304" pitchFamily="18" charset="0"/>
                <a:cs typeface="Times New Roman" panose="02020603050405020304" pitchFamily="18" charset="0"/>
              </a:rPr>
              <a:t>член 4 от РР</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fontScale="92500" lnSpcReduction="10000"/>
          </a:bodyPr>
          <a:lstStyle/>
          <a:p>
            <a:pPr algn="just"/>
            <a:r>
              <a:rPr lang="en-US" sz="2000" b="1" dirty="0">
                <a:latin typeface="Times New Roman" panose="02020603050405020304" pitchFamily="18" charset="0"/>
                <a:cs typeface="Times New Roman" panose="02020603050405020304" pitchFamily="18" charset="0"/>
              </a:rPr>
              <a:t>‘</a:t>
            </a:r>
            <a:r>
              <a:rPr lang="bg-BG" sz="2000" b="1" dirty="0">
                <a:solidFill>
                  <a:srgbClr val="FF0000"/>
                </a:solidFill>
                <a:latin typeface="Times New Roman" panose="02020603050405020304" pitchFamily="18" charset="0"/>
                <a:cs typeface="Times New Roman" panose="02020603050405020304" pitchFamily="18" charset="0"/>
              </a:rPr>
              <a:t>Акт за налагане на мерки за процесуална принуда</a:t>
            </a:r>
            <a:r>
              <a:rPr lang="en-US" sz="2000" b="1" dirty="0">
                <a:latin typeface="Times New Roman" panose="02020603050405020304" pitchFamily="18" charset="0"/>
                <a:cs typeface="Times New Roman" panose="02020603050405020304" pitchFamily="18" charset="0"/>
              </a:rPr>
              <a:t>’ – </a:t>
            </a:r>
            <a:r>
              <a:rPr lang="bg-BG" sz="2000" b="1" dirty="0">
                <a:latin typeface="Times New Roman" panose="02020603050405020304" pitchFamily="18" charset="0"/>
                <a:cs typeface="Times New Roman" panose="02020603050405020304" pitchFamily="18" charset="0"/>
              </a:rPr>
              <a:t> подлежащ на изпълнение акт, </a:t>
            </a:r>
            <a:r>
              <a:rPr lang="bg-BG" sz="2000" dirty="0">
                <a:latin typeface="Times New Roman" panose="02020603050405020304" pitchFamily="18" charset="0"/>
                <a:cs typeface="Times New Roman" panose="02020603050405020304" pitchFamily="18" charset="0"/>
              </a:rPr>
              <a:t>издаден от компетентен орган на издаващата държава в хода на наказателно производство съгласно съответното национално право и процедури, с </a:t>
            </a:r>
            <a:r>
              <a:rPr lang="bg-BG" sz="2000" b="1" dirty="0">
                <a:latin typeface="Times New Roman" panose="02020603050405020304" pitchFamily="18" charset="0"/>
                <a:cs typeface="Times New Roman" panose="02020603050405020304" pitchFamily="18" charset="0"/>
              </a:rPr>
              <a:t>което на физическо лице се налагат</a:t>
            </a:r>
            <a:r>
              <a:rPr lang="en-GB" sz="2000" b="1" dirty="0">
                <a:latin typeface="Times New Roman" panose="02020603050405020304" pitchFamily="18" charset="0"/>
                <a:cs typeface="Times New Roman" panose="02020603050405020304" pitchFamily="18" charset="0"/>
              </a:rPr>
              <a:t> </a:t>
            </a:r>
            <a:r>
              <a:rPr lang="bg-BG" sz="2000" b="1" dirty="0">
                <a:latin typeface="Times New Roman" panose="02020603050405020304" pitchFamily="18" charset="0"/>
                <a:cs typeface="Times New Roman" panose="02020603050405020304" pitchFamily="18" charset="0"/>
              </a:rPr>
              <a:t>една или повече мерки за процесуална принуда </a:t>
            </a:r>
            <a:r>
              <a:rPr lang="bg-BG" sz="2000" u="sng" dirty="0">
                <a:latin typeface="Times New Roman" panose="02020603050405020304" pitchFamily="18" charset="0"/>
                <a:cs typeface="Times New Roman" panose="02020603050405020304" pitchFamily="18" charset="0"/>
              </a:rPr>
              <a:t>като алтернатива на предварителното задържане</a:t>
            </a:r>
            <a:endParaRPr lang="en-GB" sz="2000" b="1"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t>
            </a:r>
            <a:r>
              <a:rPr lang="bg-BG" sz="2000" b="1" dirty="0">
                <a:solidFill>
                  <a:srgbClr val="FF0000"/>
                </a:solidFill>
                <a:latin typeface="Times New Roman" panose="02020603050405020304" pitchFamily="18" charset="0"/>
                <a:cs typeface="Times New Roman" panose="02020603050405020304" pitchFamily="18" charset="0"/>
              </a:rPr>
              <a:t>Мерки за процесуална принуда</a:t>
            </a:r>
            <a:r>
              <a:rPr lang="en-US" sz="2000" b="1" dirty="0">
                <a:latin typeface="Times New Roman" panose="02020603050405020304" pitchFamily="18" charset="0"/>
                <a:cs typeface="Times New Roman" panose="02020603050405020304" pitchFamily="18" charset="0"/>
              </a:rPr>
              <a:t>’ – </a:t>
            </a:r>
            <a:r>
              <a:rPr lang="bg-BG" sz="2000" b="1" dirty="0">
                <a:latin typeface="Times New Roman" panose="02020603050405020304" pitchFamily="18" charset="0"/>
                <a:cs typeface="Times New Roman" panose="02020603050405020304" pitchFamily="18" charset="0"/>
              </a:rPr>
              <a:t>задължения и разпореждания, </a:t>
            </a:r>
            <a:r>
              <a:rPr lang="bg-BG" sz="2000" dirty="0">
                <a:latin typeface="Times New Roman" panose="02020603050405020304" pitchFamily="18" charset="0"/>
                <a:cs typeface="Times New Roman" panose="02020603050405020304" pitchFamily="18" charset="0"/>
              </a:rPr>
              <a:t>наложени на физическо лице, в съответствие с националното право и процедури на издаващата държава</a:t>
            </a:r>
            <a:endParaRPr lang="en-GB"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t>
            </a:r>
            <a:r>
              <a:rPr lang="bg-BG" sz="2000" b="1" dirty="0">
                <a:solidFill>
                  <a:srgbClr val="FF0000"/>
                </a:solidFill>
                <a:latin typeface="Times New Roman" panose="02020603050405020304" pitchFamily="18" charset="0"/>
                <a:cs typeface="Times New Roman" panose="02020603050405020304" pitchFamily="18" charset="0"/>
              </a:rPr>
              <a:t>Издаваща държава</a:t>
            </a:r>
            <a:r>
              <a:rPr lang="en-US" sz="2000" b="1" dirty="0">
                <a:latin typeface="Times New Roman" panose="02020603050405020304" pitchFamily="18" charset="0"/>
                <a:cs typeface="Times New Roman" panose="02020603050405020304" pitchFamily="18" charset="0"/>
              </a:rPr>
              <a:t>’ – </a:t>
            </a:r>
            <a:r>
              <a:rPr lang="bg-BG" sz="2000" dirty="0">
                <a:latin typeface="Times New Roman" panose="02020603050405020304" pitchFamily="18" charset="0"/>
                <a:cs typeface="Times New Roman" panose="02020603050405020304" pitchFamily="18" charset="0"/>
              </a:rPr>
              <a:t>държавата членка, в която е издаден актът за налагане на мерките за процесуална принуда</a:t>
            </a:r>
            <a:r>
              <a:rPr lang="ru-RU" sz="1400" b="0" i="0" dirty="0">
                <a:solidFill>
                  <a:srgbClr val="000000"/>
                </a:solidFill>
                <a:effectLst/>
                <a:latin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a:t>
            </a:r>
            <a:r>
              <a:rPr lang="bg-BG" sz="2000" b="1" dirty="0">
                <a:solidFill>
                  <a:srgbClr val="FF0000"/>
                </a:solidFill>
                <a:latin typeface="Times New Roman" panose="02020603050405020304" pitchFamily="18" charset="0"/>
                <a:cs typeface="Times New Roman" panose="02020603050405020304" pitchFamily="18" charset="0"/>
              </a:rPr>
              <a:t>Изпълняваща държава</a:t>
            </a:r>
            <a:r>
              <a:rPr lang="en-US" sz="2000" b="1" dirty="0">
                <a:latin typeface="Times New Roman" panose="02020603050405020304" pitchFamily="18" charset="0"/>
                <a:cs typeface="Times New Roman" panose="02020603050405020304" pitchFamily="18" charset="0"/>
              </a:rPr>
              <a:t>’ </a:t>
            </a:r>
            <a:r>
              <a:rPr lang="bg-BG" sz="2000" b="1"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държавата членка, в която се упражнява надзор върху мерките за процесуална принуда</a:t>
            </a:r>
            <a:r>
              <a:rPr lang="ru-RU" sz="1400" b="0" i="0" dirty="0">
                <a:solidFill>
                  <a:srgbClr val="000000"/>
                </a:solidFill>
                <a:effectLst/>
                <a:latin typeface="Times New Roman" panose="02020603050405020304" pitchFamily="18" charset="0"/>
              </a:rPr>
              <a:t>.</a:t>
            </a:r>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bg-BG" sz="3600" b="1" dirty="0">
                <a:latin typeface="Times New Roman" panose="02020603050405020304" pitchFamily="18" charset="0"/>
                <a:cs typeface="Times New Roman" panose="02020603050405020304" pitchFamily="18" charset="0"/>
              </a:rPr>
              <a:t>Компетентни органи</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fontScale="92500" lnSpcReduction="10000"/>
          </a:bodyPr>
          <a:lstStyle/>
          <a:p>
            <a:pPr marL="342900" marR="0" lvl="0" indent="-342900" algn="just">
              <a:lnSpc>
                <a:spcPct val="107000"/>
              </a:lnSpc>
              <a:spcBef>
                <a:spcPts val="0"/>
              </a:spcBef>
              <a:spcAft>
                <a:spcPts val="0"/>
              </a:spcAft>
              <a:buFont typeface="Symbol" panose="05050102010706020507" pitchFamily="18" charset="2"/>
              <a:buChar char=""/>
            </a:pPr>
            <a:endParaRPr lang="bg-BG"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bg-BG" sz="2000" dirty="0">
                <a:latin typeface="Times New Roman" panose="02020603050405020304" pitchFamily="18" charset="0"/>
                <a:cs typeface="Times New Roman" panose="02020603050405020304" pitchFamily="18" charset="0"/>
              </a:rPr>
              <a:t>Всяка държава членка информира Генералния секретариат на Съвета за това кой </a:t>
            </a:r>
            <a:r>
              <a:rPr lang="bg-BG" sz="2000" b="1" dirty="0">
                <a:solidFill>
                  <a:srgbClr val="FF0000"/>
                </a:solidFill>
                <a:latin typeface="Times New Roman" panose="02020603050405020304" pitchFamily="18" charset="0"/>
                <a:cs typeface="Times New Roman" panose="02020603050405020304" pitchFamily="18" charset="0"/>
              </a:rPr>
              <a:t>съдебен орган или кои съдебни органи </a:t>
            </a:r>
            <a:r>
              <a:rPr lang="bg-BG" sz="2000" dirty="0">
                <a:latin typeface="Times New Roman" panose="02020603050405020304" pitchFamily="18" charset="0"/>
                <a:cs typeface="Times New Roman" panose="02020603050405020304" pitchFamily="18" charset="0"/>
              </a:rPr>
              <a:t>е/са компетентен(и) съгласно нейното национално право да действа(т) съгласно това рамково решение в случаите, когато тази държава членка е издаващата или изпълняващата държава.</a:t>
            </a:r>
            <a:r>
              <a:rPr lang="en-GB" sz="2000" dirty="0">
                <a:latin typeface="Times New Roman" panose="02020603050405020304" pitchFamily="18" charset="0"/>
                <a:cs typeface="Times New Roman" panose="02020603050405020304" pitchFamily="18" charset="0"/>
              </a:rPr>
              <a:t>(</a:t>
            </a:r>
            <a:r>
              <a:rPr lang="bg-BG" sz="2000" dirty="0" err="1">
                <a:latin typeface="Times New Roman" panose="02020603050405020304" pitchFamily="18" charset="0"/>
                <a:cs typeface="Times New Roman" panose="02020603050405020304" pitchFamily="18" charset="0"/>
              </a:rPr>
              <a:t>чл</a:t>
            </a:r>
            <a:r>
              <a:rPr lang="en-GB" sz="2000" dirty="0">
                <a:latin typeface="Times New Roman" panose="02020603050405020304" pitchFamily="18" charset="0"/>
                <a:cs typeface="Times New Roman" panose="02020603050405020304" pitchFamily="18" charset="0"/>
              </a:rPr>
              <a:t>. 6 </a:t>
            </a:r>
            <a:r>
              <a:rPr lang="bg-BG" sz="2000" dirty="0">
                <a:latin typeface="Times New Roman" panose="02020603050405020304" pitchFamily="18" charset="0"/>
                <a:cs typeface="Times New Roman" panose="02020603050405020304" pitchFamily="18" charset="0"/>
              </a:rPr>
              <a:t>(1)</a:t>
            </a:r>
            <a:r>
              <a:rPr lang="en-GB" sz="200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Symbol" panose="05050102010706020507" pitchFamily="18"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u-RU" sz="2100" b="0" i="0" dirty="0">
                <a:solidFill>
                  <a:srgbClr val="000000"/>
                </a:solidFill>
                <a:effectLst/>
                <a:latin typeface="Times New Roman" panose="02020603050405020304" pitchFamily="18" charset="0"/>
                <a:cs typeface="Times New Roman" panose="02020603050405020304" pitchFamily="18" charset="0"/>
              </a:rPr>
              <a:t>Дъ</a:t>
            </a:r>
            <a:r>
              <a:rPr lang="ru-RU" sz="2100" dirty="0">
                <a:latin typeface="Times New Roman" panose="02020603050405020304" pitchFamily="18" charset="0"/>
                <a:cs typeface="Times New Roman" panose="02020603050405020304" pitchFamily="18" charset="0"/>
              </a:rPr>
              <a:t>ржавите членки могат да определят </a:t>
            </a:r>
            <a:r>
              <a:rPr lang="ru-RU" sz="2100" b="1" dirty="0">
                <a:solidFill>
                  <a:srgbClr val="FF0000"/>
                </a:solidFill>
                <a:latin typeface="Times New Roman" panose="02020603050405020304" pitchFamily="18" charset="0"/>
                <a:cs typeface="Times New Roman" panose="02020603050405020304" pitchFamily="18" charset="0"/>
              </a:rPr>
              <a:t>несъдебни органи </a:t>
            </a:r>
            <a:r>
              <a:rPr lang="ru-RU" sz="2100" dirty="0">
                <a:latin typeface="Times New Roman" panose="02020603050405020304" pitchFamily="18" charset="0"/>
                <a:cs typeface="Times New Roman" panose="02020603050405020304" pitchFamily="18" charset="0"/>
              </a:rPr>
              <a:t>за компетентни да издават актове по силата на настоящото рамково решение, при условие че тези органи са компетентни да издават подобни актове по силата на съответното национално право и процедури.(чл.6(2)). </a:t>
            </a:r>
            <a:r>
              <a:rPr lang="ru-RU" sz="2100" b="1" dirty="0">
                <a:solidFill>
                  <a:srgbClr val="FF0000"/>
                </a:solidFill>
                <a:latin typeface="Times New Roman" panose="02020603050405020304" pitchFamily="18" charset="0"/>
                <a:cs typeface="Times New Roman" panose="02020603050405020304" pitchFamily="18" charset="0"/>
              </a:rPr>
              <a:t>Въпреки </a:t>
            </a:r>
            <a:r>
              <a:rPr lang="ru-RU" sz="2100" b="1" dirty="0" smtClean="0">
                <a:solidFill>
                  <a:srgbClr val="FF0000"/>
                </a:solidFill>
                <a:latin typeface="Times New Roman" panose="02020603050405020304" pitchFamily="18" charset="0"/>
                <a:cs typeface="Times New Roman" panose="02020603050405020304" pitchFamily="18" charset="0"/>
              </a:rPr>
              <a:t>това</a:t>
            </a:r>
            <a:r>
              <a:rPr lang="ru-RU" sz="2100" dirty="0" smtClean="0">
                <a:latin typeface="Times New Roman" panose="02020603050405020304" pitchFamily="18" charset="0"/>
                <a:cs typeface="Times New Roman" panose="02020603050405020304" pitchFamily="18" charset="0"/>
              </a:rPr>
              <a:t> </a:t>
            </a:r>
            <a:r>
              <a:rPr lang="ru-RU" sz="2100" dirty="0">
                <a:latin typeface="Times New Roman" panose="02020603050405020304" pitchFamily="18" charset="0"/>
                <a:cs typeface="Times New Roman" panose="02020603050405020304" pitchFamily="18" charset="0"/>
              </a:rPr>
              <a:t>актовете по член 18(1)(в) се издават от </a:t>
            </a:r>
            <a:r>
              <a:rPr lang="ru-RU" sz="2100" b="1" dirty="0">
                <a:latin typeface="Times New Roman" panose="02020603050405020304" pitchFamily="18" charset="0"/>
                <a:cs typeface="Times New Roman" panose="02020603050405020304" pitchFamily="18" charset="0"/>
              </a:rPr>
              <a:t>компетентен съдебен орган</a:t>
            </a:r>
            <a:r>
              <a:rPr lang="ru-RU" sz="2100" dirty="0">
                <a:latin typeface="Times New Roman" panose="02020603050405020304" pitchFamily="18" charset="0"/>
                <a:cs typeface="Times New Roman" panose="02020603050405020304" pitchFamily="18" charset="0"/>
              </a:rPr>
              <a:t>. </a:t>
            </a:r>
            <a:endParaRPr lang="en-GB" sz="21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u-RU" sz="2100" dirty="0">
                <a:latin typeface="Times New Roman" panose="02020603050405020304" pitchFamily="18" charset="0"/>
                <a:cs typeface="Times New Roman" panose="02020603050405020304" pitchFamily="18" charset="0"/>
              </a:rPr>
              <a:t>Всяка държава членка може да определи </a:t>
            </a:r>
            <a:r>
              <a:rPr lang="ru-RU" sz="2100" b="1" dirty="0">
                <a:latin typeface="Times New Roman" panose="02020603050405020304" pitchFamily="18" charset="0"/>
                <a:cs typeface="Times New Roman" panose="02020603050405020304" pitchFamily="18" charset="0"/>
              </a:rPr>
              <a:t>централен орган </a:t>
            </a:r>
            <a:r>
              <a:rPr lang="ru-RU" sz="2100" dirty="0" smtClean="0">
                <a:latin typeface="Times New Roman" panose="02020603050405020304" pitchFamily="18" charset="0"/>
                <a:cs typeface="Times New Roman" panose="02020603050405020304" pitchFamily="18" charset="0"/>
              </a:rPr>
              <a:t>или, </a:t>
            </a:r>
            <a:r>
              <a:rPr lang="ru-RU" sz="2100" dirty="0">
                <a:latin typeface="Times New Roman" panose="02020603050405020304" pitchFamily="18" charset="0"/>
                <a:cs typeface="Times New Roman" panose="02020603050405020304" pitchFamily="18" charset="0"/>
              </a:rPr>
              <a:t>когато правната ѝ система го предвижда, </a:t>
            </a:r>
            <a:r>
              <a:rPr lang="ru-RU" sz="2100" b="1" dirty="0">
                <a:latin typeface="Times New Roman" panose="02020603050405020304" pitchFamily="18" charset="0"/>
                <a:cs typeface="Times New Roman" panose="02020603050405020304" pitchFamily="18" charset="0"/>
              </a:rPr>
              <a:t>повече от един централен орган</a:t>
            </a:r>
            <a:r>
              <a:rPr lang="ru-RU" sz="2100" dirty="0">
                <a:latin typeface="Times New Roman" panose="02020603050405020304" pitchFamily="18" charset="0"/>
                <a:cs typeface="Times New Roman" panose="02020603050405020304" pitchFamily="18" charset="0"/>
              </a:rPr>
              <a:t>, </a:t>
            </a:r>
            <a:r>
              <a:rPr lang="ru-RU" sz="2100" b="1" u="sng" dirty="0">
                <a:solidFill>
                  <a:srgbClr val="FF0000"/>
                </a:solidFill>
                <a:latin typeface="Times New Roman" panose="02020603050405020304" pitchFamily="18" charset="0"/>
                <a:cs typeface="Times New Roman" panose="02020603050405020304" pitchFamily="18" charset="0"/>
              </a:rPr>
              <a:t>който да подпомага </a:t>
            </a:r>
            <a:r>
              <a:rPr lang="ru-RU" sz="2100" dirty="0">
                <a:latin typeface="Times New Roman" panose="02020603050405020304" pitchFamily="18" charset="0"/>
                <a:cs typeface="Times New Roman" panose="02020603050405020304" pitchFamily="18" charset="0"/>
              </a:rPr>
              <a:t>компетентните органи (чл.7(1)).</a:t>
            </a:r>
            <a:endParaRPr lang="en-US"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Критерии за изпращане на съдебен акт за налагане на мерки за процесуална принуда</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Обвиненото лице </a:t>
            </a:r>
            <a:r>
              <a:rPr lang="bg-BG" sz="2000" b="1" dirty="0">
                <a:solidFill>
                  <a:srgbClr val="FF0000"/>
                </a:solidFill>
                <a:latin typeface="Times New Roman" panose="02020603050405020304" pitchFamily="18" charset="0"/>
                <a:cs typeface="Times New Roman" panose="02020603050405020304" pitchFamily="18" charset="0"/>
              </a:rPr>
              <a:t>законно и обичайно пребивава в друга държава членка </a:t>
            </a:r>
            <a:r>
              <a:rPr lang="bg-BG" sz="2000" dirty="0">
                <a:latin typeface="Times New Roman" panose="02020603050405020304" pitchFamily="18" charset="0"/>
                <a:cs typeface="Times New Roman" panose="02020603050405020304" pitchFamily="18" charset="0"/>
              </a:rPr>
              <a:t>и е </a:t>
            </a:r>
            <a:r>
              <a:rPr lang="bg-BG" sz="2000" dirty="0">
                <a:solidFill>
                  <a:srgbClr val="FF0000"/>
                </a:solidFill>
                <a:latin typeface="Times New Roman" panose="02020603050405020304" pitchFamily="18" charset="0"/>
                <a:cs typeface="Times New Roman" panose="02020603050405020304" pitchFamily="18" charset="0"/>
              </a:rPr>
              <a:t>съгласно да се върне в </a:t>
            </a:r>
            <a:r>
              <a:rPr lang="bg-BG" sz="2000" dirty="0" smtClean="0">
                <a:solidFill>
                  <a:srgbClr val="FF0000"/>
                </a:solidFill>
                <a:latin typeface="Times New Roman" panose="02020603050405020304" pitchFamily="18" charset="0"/>
                <a:cs typeface="Times New Roman" panose="02020603050405020304" pitchFamily="18" charset="0"/>
              </a:rPr>
              <a:t>нея </a:t>
            </a:r>
            <a:r>
              <a:rPr lang="bg-BG" sz="2000" dirty="0" smtClean="0">
                <a:latin typeface="Times New Roman" panose="02020603050405020304" pitchFamily="18" charset="0"/>
                <a:cs typeface="Times New Roman" panose="02020603050405020304" pitchFamily="18" charset="0"/>
              </a:rPr>
              <a:t>(</a:t>
            </a:r>
            <a:r>
              <a:rPr lang="bg-BG" sz="2000" dirty="0">
                <a:latin typeface="Times New Roman" panose="02020603050405020304" pitchFamily="18" charset="0"/>
                <a:cs typeface="Times New Roman" panose="02020603050405020304" pitchFamily="18" charset="0"/>
              </a:rPr>
              <a:t>чл.9(1))</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i="1" dirty="0">
                <a:latin typeface="Times New Roman" panose="02020603050405020304" pitchFamily="18" charset="0"/>
                <a:cs typeface="Times New Roman" panose="02020603050405020304" pitchFamily="18" charset="0"/>
              </a:rPr>
              <a:t>Изкл</a:t>
            </a:r>
            <a:r>
              <a:rPr lang="bg-BG" sz="2000" dirty="0">
                <a:latin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cs typeface="Times New Roman" panose="02020603050405020304" pitchFamily="18" charset="0"/>
              </a:rPr>
              <a:t>По искане на лицето компетентният орган на издаващата държава може да изпрати акта за налагане на мерки за процесуална принуда до компетентния орган на </a:t>
            </a:r>
            <a:r>
              <a:rPr lang="ru-RU" sz="2000" b="1" dirty="0">
                <a:solidFill>
                  <a:srgbClr val="FF0000"/>
                </a:solidFill>
                <a:latin typeface="Times New Roman" panose="02020603050405020304" pitchFamily="18" charset="0"/>
                <a:cs typeface="Times New Roman" panose="02020603050405020304" pitchFamily="18" charset="0"/>
              </a:rPr>
              <a:t>държава членка, различна от тази, в която лицето пребивава законно и обичайно</a:t>
            </a:r>
            <a:r>
              <a:rPr lang="ru-RU" sz="2000" dirty="0">
                <a:latin typeface="Times New Roman" panose="02020603050405020304" pitchFamily="18" charset="0"/>
                <a:cs typeface="Times New Roman" panose="02020603050405020304" pitchFamily="18" charset="0"/>
              </a:rPr>
              <a:t>, при условие </a:t>
            </a:r>
            <a:r>
              <a:rPr lang="ru-RU" sz="2000" b="1" dirty="0">
                <a:solidFill>
                  <a:srgbClr val="FF0000"/>
                </a:solidFill>
                <a:latin typeface="Times New Roman" panose="02020603050405020304" pitchFamily="18" charset="0"/>
                <a:cs typeface="Times New Roman" panose="02020603050405020304" pitchFamily="18" charset="0"/>
              </a:rPr>
              <a:t>че последният орган е дал съгласието си за такова </a:t>
            </a:r>
            <a:r>
              <a:rPr lang="ru-RU" sz="2000" b="1" dirty="0" smtClean="0">
                <a:solidFill>
                  <a:srgbClr val="FF0000"/>
                </a:solidFill>
                <a:latin typeface="Times New Roman" panose="02020603050405020304" pitchFamily="18" charset="0"/>
                <a:cs typeface="Times New Roman" panose="02020603050405020304" pitchFamily="18" charset="0"/>
              </a:rPr>
              <a:t>изпращане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чл.9(2))</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b="1" dirty="0">
                <a:latin typeface="Times New Roman" panose="02020603050405020304" pitchFamily="18" charset="0"/>
                <a:cs typeface="Times New Roman" panose="02020603050405020304" pitchFamily="18" charset="0"/>
              </a:rPr>
              <a:t>Съгласието на обвиненото лице </a:t>
            </a:r>
            <a:r>
              <a:rPr lang="bg-BG" sz="2000" dirty="0">
                <a:latin typeface="Times New Roman" panose="02020603050405020304" pitchFamily="18" charset="0"/>
                <a:cs typeface="Times New Roman" panose="02020603050405020304" pitchFamily="18" charset="0"/>
              </a:rPr>
              <a:t>е </a:t>
            </a:r>
            <a:r>
              <a:rPr lang="bg-BG" sz="2000" b="1" dirty="0">
                <a:solidFill>
                  <a:srgbClr val="FF0000"/>
                </a:solidFill>
                <a:latin typeface="Times New Roman" panose="02020603050405020304" pitchFamily="18" charset="0"/>
                <a:cs typeface="Times New Roman" panose="02020603050405020304" pitchFamily="18" charset="0"/>
              </a:rPr>
              <a:t>задължително във всички случаи</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За параграф 2, съгласието на изпълняващата държава членка трябва да се получи </a:t>
            </a:r>
            <a:r>
              <a:rPr lang="bg-BG" sz="2000" b="1" dirty="0">
                <a:solidFill>
                  <a:srgbClr val="FF0000"/>
                </a:solidFill>
                <a:latin typeface="Times New Roman" panose="02020603050405020304" pitchFamily="18" charset="0"/>
                <a:cs typeface="Times New Roman" panose="02020603050405020304" pitchFamily="18" charset="0"/>
              </a:rPr>
              <a:t>предварително</a:t>
            </a:r>
            <a:endParaRPr lang="en-GB" sz="2000" b="1" dirty="0">
              <a:solidFill>
                <a:srgbClr val="FF0000"/>
              </a:solidFill>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Държавите членки определят </a:t>
            </a:r>
            <a:r>
              <a:rPr lang="ru-RU" sz="2100" b="1" dirty="0">
                <a:latin typeface="Times New Roman" panose="02020603050405020304" pitchFamily="18" charset="0"/>
                <a:cs typeface="Times New Roman" panose="02020603050405020304" pitchFamily="18" charset="0"/>
              </a:rPr>
              <a:t>при какви условия </a:t>
            </a:r>
            <a:r>
              <a:rPr lang="ru-RU" sz="2100" dirty="0">
                <a:latin typeface="Times New Roman" panose="02020603050405020304" pitchFamily="18" charset="0"/>
                <a:cs typeface="Times New Roman" panose="02020603050405020304" pitchFamily="18" charset="0"/>
              </a:rPr>
              <a:t>техните компетентни органи могат да дават съгласието си за изпращането на акта за налагане на мерки за процесуална принуда в случаите </a:t>
            </a:r>
            <a:r>
              <a:rPr lang="ru-RU" sz="2100" b="1" dirty="0">
                <a:latin typeface="Times New Roman" panose="02020603050405020304" pitchFamily="18" charset="0"/>
                <a:cs typeface="Times New Roman" panose="02020603050405020304" pitchFamily="18" charset="0"/>
              </a:rPr>
              <a:t>по параграф 2.</a:t>
            </a:r>
            <a:r>
              <a:rPr lang="en-GB" sz="2100" b="1" dirty="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r>
              <a:rPr lang="ru-RU" sz="2100" dirty="0">
                <a:latin typeface="Times New Roman" panose="02020603050405020304" pitchFamily="18" charset="0"/>
                <a:cs typeface="Times New Roman" panose="02020603050405020304" pitchFamily="18" charset="0"/>
              </a:rPr>
              <a:t>Генералният секретариат на Съвета осигурява достъп на всички </a:t>
            </a:r>
            <a:r>
              <a:rPr lang="ru-RU" sz="2100" dirty="0" smtClean="0">
                <a:latin typeface="Times New Roman" panose="02020603050405020304" pitchFamily="18" charset="0"/>
                <a:cs typeface="Times New Roman" panose="02020603050405020304" pitchFamily="18" charset="0"/>
              </a:rPr>
              <a:t>държави членки </a:t>
            </a:r>
            <a:r>
              <a:rPr lang="ru-RU" sz="2100" dirty="0">
                <a:latin typeface="Times New Roman" panose="02020603050405020304" pitchFamily="18" charset="0"/>
                <a:cs typeface="Times New Roman" panose="02020603050405020304" pitchFamily="18" charset="0"/>
              </a:rPr>
              <a:t>и на Комисията до получената информация. На този линк има информация относно член 9, параграфи 2-4 от РР:</a:t>
            </a:r>
            <a:r>
              <a:rPr lang="en-US" sz="2100" dirty="0">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https://www.ejn-crimjust.europa.eu/ejn/libdocumentproperties/EN/3189</a:t>
            </a:r>
            <a:r>
              <a:rPr lang="en-GB" sz="2100" dirty="0">
                <a:latin typeface="Times New Roman" panose="02020603050405020304" pitchFamily="18" charset="0"/>
                <a:cs typeface="Times New Roman" panose="02020603050405020304" pitchFamily="18" charset="0"/>
              </a:rPr>
              <a:t> </a:t>
            </a:r>
            <a:endParaRPr lang="en-US"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Процедура за признаване на акт за налагане на мерки за процесуална принуда и срокове</a:t>
            </a:r>
            <a:r>
              <a:rPr lang="en-US" sz="3600" i="1" dirty="0">
                <a:latin typeface="Times New Roman" panose="02020603050405020304" pitchFamily="18" charset="0"/>
                <a:cs typeface="Times New Roman" panose="02020603050405020304" pitchFamily="18" charset="0"/>
              </a:rPr>
              <a:t/>
            </a:r>
            <a:br>
              <a:rPr lang="en-US" sz="3600" i="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85000" lnSpcReduction="20000"/>
          </a:bodyPr>
          <a:lstStyle/>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Издаващият компетентен орган </a:t>
            </a:r>
            <a:r>
              <a:rPr lang="bg-BG" sz="2000" b="1" dirty="0">
                <a:latin typeface="Times New Roman" panose="02020603050405020304" pitchFamily="18" charset="0"/>
                <a:cs typeface="Times New Roman" panose="02020603050405020304" pitchFamily="18" charset="0"/>
              </a:rPr>
              <a:t>изпраща</a:t>
            </a:r>
            <a:r>
              <a:rPr lang="bg-BG" sz="2000" dirty="0">
                <a:latin typeface="Times New Roman" panose="02020603050405020304" pitchFamily="18" charset="0"/>
                <a:cs typeface="Times New Roman" panose="02020603050405020304" pitchFamily="18" charset="0"/>
              </a:rPr>
              <a:t> акта за налагане на мерки за процесуална принуда на компетентния орган на изпълняващата държава, заедно с </a:t>
            </a:r>
            <a:r>
              <a:rPr lang="bg-BG" sz="2000" b="1" dirty="0">
                <a:solidFill>
                  <a:srgbClr val="FF0000"/>
                </a:solidFill>
                <a:latin typeface="Times New Roman" panose="02020603050405020304" pitchFamily="18" charset="0"/>
                <a:cs typeface="Times New Roman" panose="02020603050405020304" pitchFamily="18" charset="0"/>
              </a:rPr>
              <a:t>Удостоверението</a:t>
            </a:r>
            <a:r>
              <a:rPr lang="bg-BG" sz="2000" dirty="0">
                <a:latin typeface="Times New Roman" panose="02020603050405020304" pitchFamily="18" charset="0"/>
                <a:cs typeface="Times New Roman" panose="02020603050405020304" pitchFamily="18" charset="0"/>
              </a:rPr>
              <a:t> по Приложение </a:t>
            </a:r>
            <a:r>
              <a:rPr lang="en-GB" sz="2000" dirty="0">
                <a:latin typeface="Times New Roman" panose="02020603050405020304" pitchFamily="18" charset="0"/>
                <a:cs typeface="Times New Roman" panose="02020603050405020304" pitchFamily="18" charset="0"/>
              </a:rPr>
              <a:t>I </a:t>
            </a:r>
            <a:r>
              <a:rPr lang="bg-BG" sz="2000" dirty="0">
                <a:latin typeface="Times New Roman" panose="02020603050405020304" pitchFamily="18" charset="0"/>
                <a:cs typeface="Times New Roman" panose="02020603050405020304" pitchFamily="18" charset="0"/>
              </a:rPr>
              <a:t>и </a:t>
            </a:r>
            <a:r>
              <a:rPr lang="bg-BG" sz="2000" b="1" dirty="0">
                <a:latin typeface="Times New Roman" panose="02020603050405020304" pitchFamily="18" charset="0"/>
                <a:cs typeface="Times New Roman" panose="02020603050405020304" pitchFamily="18" charset="0"/>
              </a:rPr>
              <a:t>остава компетентен</a:t>
            </a:r>
            <a:r>
              <a:rPr lang="bg-BG" sz="2000" dirty="0">
                <a:latin typeface="Times New Roman" panose="02020603050405020304" pitchFamily="18" charset="0"/>
                <a:cs typeface="Times New Roman" panose="02020603050405020304" pitchFamily="18" charset="0"/>
              </a:rPr>
              <a:t> по отношение на надзора на изпълнението на наложените мерки за процесуална </a:t>
            </a:r>
            <a:r>
              <a:rPr lang="bg-BG" sz="2000" dirty="0" smtClean="0">
                <a:latin typeface="Times New Roman" panose="02020603050405020304" pitchFamily="18" charset="0"/>
                <a:cs typeface="Times New Roman" panose="02020603050405020304" pitchFamily="18" charset="0"/>
              </a:rPr>
              <a:t>принуда, </a:t>
            </a:r>
            <a:r>
              <a:rPr lang="bg-BG" sz="2000" u="sng" dirty="0">
                <a:latin typeface="Times New Roman" panose="02020603050405020304" pitchFamily="18" charset="0"/>
                <a:cs typeface="Times New Roman" panose="02020603050405020304" pitchFamily="18" charset="0"/>
              </a:rPr>
              <a:t>докато не бъде информиран за решението на изпълняващия компетентен орган.</a:t>
            </a:r>
            <a:endParaRPr lang="en-GB" sz="2000" u="sng"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Изпълняващият компетентен орган трябва да вземе решение </a:t>
            </a:r>
            <a:r>
              <a:rPr lang="bg-BG" sz="2000" b="1" dirty="0">
                <a:solidFill>
                  <a:srgbClr val="FF0000"/>
                </a:solidFill>
                <a:latin typeface="Times New Roman" panose="02020603050405020304" pitchFamily="18" charset="0"/>
                <a:cs typeface="Times New Roman" panose="02020603050405020304" pitchFamily="18" charset="0"/>
              </a:rPr>
              <a:t>възможно най-бързо</a:t>
            </a:r>
            <a:r>
              <a:rPr lang="bg-BG" sz="2000" dirty="0">
                <a:latin typeface="Times New Roman" panose="02020603050405020304" pitchFamily="18" charset="0"/>
                <a:cs typeface="Times New Roman" panose="02020603050405020304" pitchFamily="18" charset="0"/>
              </a:rPr>
              <a:t>, но във всички случаи </a:t>
            </a:r>
            <a:r>
              <a:rPr lang="bg-BG" sz="2000" b="1" dirty="0">
                <a:solidFill>
                  <a:srgbClr val="FF0000"/>
                </a:solidFill>
                <a:latin typeface="Times New Roman" panose="02020603050405020304" pitchFamily="18" charset="0"/>
                <a:cs typeface="Times New Roman" panose="02020603050405020304" pitchFamily="18" charset="0"/>
              </a:rPr>
              <a:t>в рамките на 20 работни дни </a:t>
            </a:r>
            <a:r>
              <a:rPr lang="bg-BG" sz="2000" dirty="0">
                <a:latin typeface="Times New Roman" panose="02020603050405020304" pitchFamily="18" charset="0"/>
                <a:cs typeface="Times New Roman" panose="02020603050405020304" pitchFamily="18" charset="0"/>
              </a:rPr>
              <a:t>след получаване на акта за налагане на мерки за процесуална принуда.</a:t>
            </a: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Ако </a:t>
            </a:r>
            <a:r>
              <a:rPr lang="bg-BG" sz="2100" b="1" dirty="0">
                <a:solidFill>
                  <a:srgbClr val="FF0000"/>
                </a:solidFill>
                <a:latin typeface="Times New Roman" panose="02020603050405020304" pitchFamily="18" charset="0"/>
                <a:cs typeface="Times New Roman" panose="02020603050405020304" pitchFamily="18" charset="0"/>
              </a:rPr>
              <a:t>поради извънредни обстоятелства</a:t>
            </a:r>
            <a:r>
              <a:rPr lang="bg-BG" sz="2100" dirty="0">
                <a:latin typeface="Times New Roman" panose="02020603050405020304" pitchFamily="18" charset="0"/>
                <a:cs typeface="Times New Roman" panose="02020603050405020304" pitchFamily="18" charset="0"/>
              </a:rPr>
              <a:t> не е възможно да се спазят сроковете, изпълняващият компетентен орган </a:t>
            </a:r>
            <a:r>
              <a:rPr lang="bg-BG" sz="2100" b="1" dirty="0">
                <a:latin typeface="Times New Roman" panose="02020603050405020304" pitchFamily="18" charset="0"/>
                <a:cs typeface="Times New Roman" panose="02020603050405020304" pitchFamily="18" charset="0"/>
              </a:rPr>
              <a:t>незабавно трябва да информира </a:t>
            </a:r>
            <a:r>
              <a:rPr lang="bg-BG" sz="2100" dirty="0">
                <a:latin typeface="Times New Roman" panose="02020603050405020304" pitchFamily="18" charset="0"/>
                <a:cs typeface="Times New Roman" panose="02020603050405020304" pitchFamily="18" charset="0"/>
              </a:rPr>
              <a:t>компетентния орган в издаващата държава за това, по предпочитан от него начин, като посочи причини за забавянето и срок, в който може да се очаква да бъде постановен окончателния акт.</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bg-BG" sz="2100" dirty="0">
                <a:latin typeface="Times New Roman" panose="02020603050405020304" pitchFamily="18" charset="0"/>
                <a:cs typeface="Times New Roman" panose="02020603050405020304" pitchFamily="18" charset="0"/>
              </a:rPr>
              <a:t>Компетентният орган </a:t>
            </a:r>
            <a:r>
              <a:rPr lang="bg-BG" sz="2100" b="1" dirty="0">
                <a:latin typeface="Times New Roman" panose="02020603050405020304" pitchFamily="18" charset="0"/>
                <a:cs typeface="Times New Roman" panose="02020603050405020304" pitchFamily="18" charset="0"/>
              </a:rPr>
              <a:t>може да отложи решението </a:t>
            </a:r>
            <a:r>
              <a:rPr lang="bg-BG" sz="2100" dirty="0">
                <a:latin typeface="Times New Roman" panose="02020603050405020304" pitchFamily="18" charset="0"/>
                <a:cs typeface="Times New Roman" panose="02020603050405020304" pitchFamily="18" charset="0"/>
              </a:rPr>
              <a:t>за признаване на акта за налагане на мерки за процесуална </a:t>
            </a:r>
            <a:r>
              <a:rPr lang="bg-BG" sz="2100" dirty="0" smtClean="0">
                <a:latin typeface="Times New Roman" panose="02020603050405020304" pitchFamily="18" charset="0"/>
                <a:cs typeface="Times New Roman" panose="02020603050405020304" pitchFamily="18" charset="0"/>
              </a:rPr>
              <a:t>принуда, </a:t>
            </a:r>
            <a:r>
              <a:rPr lang="bg-BG" sz="2100" dirty="0">
                <a:latin typeface="Times New Roman" panose="02020603050405020304" pitchFamily="18" charset="0"/>
                <a:cs typeface="Times New Roman" panose="02020603050405020304" pitchFamily="18" charset="0"/>
              </a:rPr>
              <a:t>когато </a:t>
            </a:r>
            <a:r>
              <a:rPr lang="bg-BG" sz="2100" b="1" dirty="0">
                <a:latin typeface="Times New Roman" panose="02020603050405020304" pitchFamily="18" charset="0"/>
                <a:cs typeface="Times New Roman" panose="02020603050405020304" pitchFamily="18" charset="0"/>
              </a:rPr>
              <a:t>удостоверението</a:t>
            </a:r>
            <a:r>
              <a:rPr lang="bg-BG" sz="2100" dirty="0">
                <a:latin typeface="Times New Roman" panose="02020603050405020304" pitchFamily="18" charset="0"/>
                <a:cs typeface="Times New Roman" panose="02020603050405020304" pitchFamily="18" charset="0"/>
              </a:rPr>
              <a:t> по чл</a:t>
            </a:r>
            <a:r>
              <a:rPr lang="bg-BG" sz="2100" dirty="0" smtClean="0">
                <a:latin typeface="Times New Roman" panose="02020603050405020304" pitchFamily="18" charset="0"/>
                <a:cs typeface="Times New Roman" panose="02020603050405020304" pitchFamily="18" charset="0"/>
              </a:rPr>
              <a:t>. 10 </a:t>
            </a:r>
            <a:r>
              <a:rPr lang="bg-BG" sz="2100" dirty="0">
                <a:latin typeface="Times New Roman" panose="02020603050405020304" pitchFamily="18" charset="0"/>
                <a:cs typeface="Times New Roman" panose="02020603050405020304" pitchFamily="18" charset="0"/>
              </a:rPr>
              <a:t>е </a:t>
            </a:r>
            <a:r>
              <a:rPr lang="bg-BG" sz="2100" b="1" dirty="0">
                <a:latin typeface="Times New Roman" panose="02020603050405020304" pitchFamily="18" charset="0"/>
                <a:cs typeface="Times New Roman" panose="02020603050405020304" pitchFamily="18" charset="0"/>
              </a:rPr>
              <a:t>непълно</a:t>
            </a:r>
            <a:r>
              <a:rPr lang="bg-BG" sz="2100" dirty="0">
                <a:latin typeface="Times New Roman" panose="02020603050405020304" pitchFamily="18" charset="0"/>
                <a:cs typeface="Times New Roman" panose="02020603050405020304" pitchFamily="18" charset="0"/>
              </a:rPr>
              <a:t> и </a:t>
            </a:r>
            <a:r>
              <a:rPr lang="bg-BG" sz="2100" b="1" dirty="0">
                <a:latin typeface="Times New Roman" panose="02020603050405020304" pitchFamily="18" charset="0"/>
                <a:cs typeface="Times New Roman" panose="02020603050405020304" pitchFamily="18" charset="0"/>
              </a:rPr>
              <a:t>видимо не съответства на акта за наложените мерки</a:t>
            </a:r>
            <a:r>
              <a:rPr lang="bg-BG" sz="2100" dirty="0">
                <a:latin typeface="Times New Roman" panose="02020603050405020304" pitchFamily="18" charset="0"/>
                <a:cs typeface="Times New Roman" panose="02020603050405020304" pitchFamily="18" charset="0"/>
              </a:rPr>
              <a:t>, като такова отлагане следва да е в разумен срок, който да позволява навременна корекция и допълване на удостоверението.</a:t>
            </a:r>
            <a:endParaRPr lang="en-GB" sz="21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bg-BG" sz="3600" b="1" dirty="0">
                <a:latin typeface="Times New Roman" panose="02020603050405020304" pitchFamily="18" charset="0"/>
                <a:cs typeface="Times New Roman" panose="02020603050405020304" pitchFamily="18" charset="0"/>
              </a:rPr>
              <a:t>Основания за </a:t>
            </a:r>
            <a:r>
              <a:rPr lang="bg-BG" sz="3600" b="1" dirty="0" err="1">
                <a:latin typeface="Times New Roman" panose="02020603050405020304" pitchFamily="18" charset="0"/>
                <a:cs typeface="Times New Roman" panose="02020603050405020304" pitchFamily="18" charset="0"/>
              </a:rPr>
              <a:t>непризнаване</a:t>
            </a:r>
            <a:r>
              <a:rPr lang="bg-BG" sz="3600" b="1" dirty="0">
                <a:latin typeface="Times New Roman" panose="02020603050405020304" pitchFamily="18" charset="0"/>
                <a:cs typeface="Times New Roman" panose="02020603050405020304" pitchFamily="18" charset="0"/>
              </a:rPr>
              <a:t>. Адаптиране на мерките за процесуална принуда</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bg-BG" sz="2000" dirty="0">
                <a:latin typeface="Times New Roman" panose="02020603050405020304" pitchFamily="18" charset="0"/>
                <a:cs typeface="Times New Roman" panose="02020603050405020304" pitchFamily="18" charset="0"/>
              </a:rPr>
              <a:t>Основанията за </a:t>
            </a:r>
            <a:r>
              <a:rPr lang="bg-BG" sz="2000" dirty="0" err="1">
                <a:latin typeface="Times New Roman" panose="02020603050405020304" pitchFamily="18" charset="0"/>
                <a:cs typeface="Times New Roman" panose="02020603050405020304" pitchFamily="18" charset="0"/>
              </a:rPr>
              <a:t>непризнаване</a:t>
            </a:r>
            <a:r>
              <a:rPr lang="bg-BG" sz="2000" dirty="0">
                <a:latin typeface="Times New Roman" panose="02020603050405020304" pitchFamily="18" charset="0"/>
                <a:cs typeface="Times New Roman" panose="02020603050405020304" pitchFamily="18" charset="0"/>
              </a:rPr>
              <a:t> са </a:t>
            </a:r>
            <a:r>
              <a:rPr lang="bg-BG" sz="2000" b="1" dirty="0">
                <a:latin typeface="Times New Roman" panose="02020603050405020304" pitchFamily="18" charset="0"/>
                <a:cs typeface="Times New Roman" panose="02020603050405020304" pitchFamily="18" charset="0"/>
              </a:rPr>
              <a:t>изрично </a:t>
            </a:r>
            <a:r>
              <a:rPr lang="bg-BG" sz="2000" dirty="0">
                <a:latin typeface="Times New Roman" panose="02020603050405020304" pitchFamily="18" charset="0"/>
                <a:cs typeface="Times New Roman" panose="02020603050405020304" pitchFamily="18" charset="0"/>
              </a:rPr>
              <a:t>изброени и се </a:t>
            </a:r>
            <a:r>
              <a:rPr lang="bg-BG" sz="2000" b="1" dirty="0">
                <a:latin typeface="Times New Roman" panose="02020603050405020304" pitchFamily="18" charset="0"/>
                <a:cs typeface="Times New Roman" panose="02020603050405020304" pitchFamily="18" charset="0"/>
              </a:rPr>
              <a:t>ограничават </a:t>
            </a:r>
            <a:r>
              <a:rPr lang="bg-BG" sz="2000" dirty="0">
                <a:latin typeface="Times New Roman" panose="02020603050405020304" pitchFamily="18" charset="0"/>
                <a:cs typeface="Times New Roman" panose="02020603050405020304" pitchFamily="18" charset="0"/>
              </a:rPr>
              <a:t>до изброените в </a:t>
            </a:r>
            <a:r>
              <a:rPr lang="bg-BG" sz="2000" b="1" dirty="0">
                <a:latin typeface="Times New Roman" panose="02020603050405020304" pitchFamily="18" charset="0"/>
                <a:cs typeface="Times New Roman" panose="02020603050405020304" pitchFamily="18" charset="0"/>
              </a:rPr>
              <a:t>член 15, букви а) до з) от рамковото решение.</a:t>
            </a: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Ако </a:t>
            </a:r>
            <a:r>
              <a:rPr lang="ru-RU" sz="2000" b="1" dirty="0">
                <a:latin typeface="Times New Roman" panose="02020603050405020304" pitchFamily="18" charset="0"/>
                <a:cs typeface="Times New Roman" panose="02020603050405020304" pitchFamily="18" charset="0"/>
              </a:rPr>
              <a:t>естеството на мерките за процесуална принуда </a:t>
            </a:r>
            <a:r>
              <a:rPr lang="ru-RU" sz="2000" dirty="0">
                <a:latin typeface="Times New Roman" panose="02020603050405020304" pitchFamily="18" charset="0"/>
                <a:cs typeface="Times New Roman" panose="02020603050405020304" pitchFamily="18" charset="0"/>
              </a:rPr>
              <a:t>е несъвместимо с правото на изпълняващата държава, компетентният орган на тази държава членка </a:t>
            </a:r>
            <a:r>
              <a:rPr lang="ru-RU" sz="2000" b="1" dirty="0">
                <a:solidFill>
                  <a:srgbClr val="FF0000"/>
                </a:solidFill>
                <a:latin typeface="Times New Roman" panose="02020603050405020304" pitchFamily="18" charset="0"/>
                <a:cs typeface="Times New Roman" panose="02020603050405020304" pitchFamily="18" charset="0"/>
              </a:rPr>
              <a:t>може да ги адаптира </a:t>
            </a:r>
            <a:r>
              <a:rPr lang="ru-RU" sz="2000" dirty="0">
                <a:latin typeface="Times New Roman" panose="02020603050405020304" pitchFamily="18" charset="0"/>
                <a:cs typeface="Times New Roman" panose="02020603050405020304" pitchFamily="18" charset="0"/>
              </a:rPr>
              <a:t>в </a:t>
            </a:r>
            <a:r>
              <a:rPr lang="ru-RU" sz="2000" u="sng" dirty="0">
                <a:latin typeface="Times New Roman" panose="02020603050405020304" pitchFamily="18" charset="0"/>
                <a:cs typeface="Times New Roman" panose="02020603050405020304" pitchFamily="18" charset="0"/>
              </a:rPr>
              <a:t>съответствие с видовете мерки за процесуална принуда, които се прилагат съгласно правото на изпълняващата държава за равностойни престъпления</a:t>
            </a:r>
            <a:r>
              <a:rPr lang="ru-RU" sz="2000" dirty="0">
                <a:latin typeface="Times New Roman" panose="02020603050405020304" pitchFamily="18" charset="0"/>
                <a:cs typeface="Times New Roman" panose="02020603050405020304" pitchFamily="18" charset="0"/>
              </a:rPr>
              <a:t>. Адаптираните по този начин мерки </a:t>
            </a:r>
            <a:r>
              <a:rPr lang="ru-RU" sz="2000" b="1" dirty="0">
                <a:solidFill>
                  <a:srgbClr val="FF0000"/>
                </a:solidFill>
                <a:latin typeface="Times New Roman" panose="02020603050405020304" pitchFamily="18" charset="0"/>
                <a:cs typeface="Times New Roman" panose="02020603050405020304" pitchFamily="18" charset="0"/>
              </a:rPr>
              <a:t>съответстват, доколкото е възможно</a:t>
            </a:r>
            <a:r>
              <a:rPr lang="ru-RU" sz="2000" dirty="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на наложените в издаващата държава</a:t>
            </a:r>
            <a:r>
              <a:rPr lang="ru-RU"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ru-RU" sz="2000" dirty="0">
                <a:latin typeface="Times New Roman" panose="02020603050405020304" pitchFamily="18" charset="0"/>
                <a:cs typeface="Times New Roman" panose="02020603050405020304" pitchFamily="18" charset="0"/>
              </a:rPr>
              <a:t>Адаптираните мерки за процесуална принуда </a:t>
            </a:r>
            <a:r>
              <a:rPr lang="ru-RU" sz="2000" b="1" dirty="0">
                <a:solidFill>
                  <a:srgbClr val="FF0000"/>
                </a:solidFill>
                <a:latin typeface="Times New Roman" panose="02020603050405020304" pitchFamily="18" charset="0"/>
                <a:cs typeface="Times New Roman" panose="02020603050405020304" pitchFamily="18" charset="0"/>
              </a:rPr>
              <a:t>не могат да бъдат по-строги </a:t>
            </a:r>
            <a:r>
              <a:rPr lang="ru-RU" sz="2000" dirty="0">
                <a:latin typeface="Times New Roman" panose="02020603050405020304" pitchFamily="18" charset="0"/>
                <a:cs typeface="Times New Roman" panose="02020603050405020304" pitchFamily="18" charset="0"/>
              </a:rPr>
              <a:t>от първоначално наложените.</a:t>
            </a: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TotalTime>
  <Words>1270</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По-добро прилагане на европейското наказателно право Обучение на Академията по европейско право за представители на съдебната система </vt:lpstr>
      <vt:lpstr>Съдържание:</vt:lpstr>
      <vt:lpstr>  Фактите</vt:lpstr>
      <vt:lpstr>  Цели </vt:lpstr>
      <vt:lpstr>  Определения – член 4 от РР</vt:lpstr>
      <vt:lpstr>Компетентни органи</vt:lpstr>
      <vt:lpstr>  Критерии за изпращане на съдебен акт за налагане на мерки за процесуална принуда  </vt:lpstr>
      <vt:lpstr>   Процедура за признаване на акт за налагане на мерки за процесуална принуда и срокове   </vt:lpstr>
      <vt:lpstr>    Основания за непризнаване. Адаптиране на мерките за процесуална принуда    </vt:lpstr>
      <vt:lpstr>     Приложимо право и последващи решения     </vt:lpstr>
      <vt:lpstr>     Задължения на участващите органи     </vt:lpstr>
      <vt:lpstr>     Консултации (чл. 22) и езици (чл.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Desislava Dragieva</cp:lastModifiedBy>
  <cp:revision>60</cp:revision>
  <dcterms:created xsi:type="dcterms:W3CDTF">2020-10-28T14:00:49Z</dcterms:created>
  <dcterms:modified xsi:type="dcterms:W3CDTF">2021-07-09T11:18:41Z</dcterms:modified>
</cp:coreProperties>
</file>