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083" autoAdjust="0"/>
  </p:normalViewPr>
  <p:slideViewPr>
    <p:cSldViewPr snapToGrid="0">
      <p:cViewPr varScale="1">
        <p:scale>
          <a:sx n="52" d="100"/>
          <a:sy n="52" d="100"/>
        </p:scale>
        <p:origin x="1160"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09/07/2021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7/9/2021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7/9/2021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7/9/2021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7/9/2021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7/9/2021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7/9/2021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7/9/2021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7/9/2021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7/9/2021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7/9/2021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7/9/2021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7/9/2021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7"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02212" y="2199807"/>
            <a:ext cx="11446888" cy="1438939"/>
          </a:xfrm>
        </p:spPr>
        <p:txBody>
          <a:bodyPr anchor="ctr">
            <a:normAutofit/>
          </a:bodyPr>
          <a:lstStyle/>
          <a:p>
            <a:pPr marL="0" marR="0" algn="l">
              <a:spcBef>
                <a:spcPts val="0"/>
              </a:spcBef>
              <a:spcAft>
                <a:spcPts val="800"/>
              </a:spcAft>
            </a:pPr>
            <a:r>
              <a:rPr lang="bg-BG" altLang="nl-NL" sz="3200" b="1" dirty="0">
                <a:latin typeface="Times New Roman" panose="02020603050405020304" pitchFamily="18" charset="0"/>
                <a:cs typeface="Times New Roman" panose="02020603050405020304" pitchFamily="18" charset="0"/>
              </a:rPr>
              <a:t>По-добро прилагане на европейското наказателно право</a:t>
            </a:r>
            <a:br>
              <a:rPr lang="bg-BG" altLang="nl-NL" sz="3200" b="1" dirty="0">
                <a:latin typeface="Times New Roman" panose="02020603050405020304" pitchFamily="18" charset="0"/>
                <a:cs typeface="Times New Roman" panose="02020603050405020304" pitchFamily="18" charset="0"/>
              </a:rPr>
            </a:br>
            <a:r>
              <a:rPr lang="bg-BG" altLang="nl-NL" sz="3200" b="1" dirty="0">
                <a:latin typeface="Times New Roman" panose="02020603050405020304" pitchFamily="18" charset="0"/>
                <a:cs typeface="Times New Roman" panose="02020603050405020304" pitchFamily="18" charset="0"/>
              </a:rPr>
              <a:t>Обучение на Академията по европейско право за представители на съдебната система</a:t>
            </a:r>
            <a:endParaRPr lang="es-ES"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33FEDA7-9401-4F3F-AC37-2B14B78F05AD}"/>
              </a:ext>
            </a:extLst>
          </p:cNvPr>
          <p:cNvSpPr txBox="1"/>
          <p:nvPr/>
        </p:nvSpPr>
        <p:spPr>
          <a:xfrm>
            <a:off x="402213" y="4138367"/>
            <a:ext cx="8012783" cy="1754326"/>
          </a:xfrm>
          <a:prstGeom prst="rect">
            <a:avLst/>
          </a:prstGeom>
          <a:noFill/>
        </p:spPr>
        <p:txBody>
          <a:bodyPr wrap="square" rtlCol="0">
            <a:spAutoFit/>
          </a:bodyPr>
          <a:lstStyle/>
          <a:p>
            <a:r>
              <a:rPr lang="bg-BG" sz="3600" b="1" i="1" dirty="0">
                <a:solidFill>
                  <a:schemeClr val="bg1"/>
                </a:solidFill>
                <a:latin typeface="Times New Roman" panose="02020603050405020304" pitchFamily="18" charset="0"/>
                <a:cs typeface="Times New Roman" panose="02020603050405020304" pitchFamily="18" charset="0"/>
              </a:rPr>
              <a:t>Взаимно признаване </a:t>
            </a:r>
            <a:r>
              <a:rPr lang="hu-HU" sz="3600" b="1" i="1" dirty="0">
                <a:solidFill>
                  <a:schemeClr val="bg1"/>
                </a:solidFill>
                <a:latin typeface="Times New Roman" panose="02020603050405020304" pitchFamily="18" charset="0"/>
                <a:cs typeface="Times New Roman" panose="02020603050405020304" pitchFamily="18" charset="0"/>
              </a:rPr>
              <a:t>III. </a:t>
            </a:r>
            <a:endParaRPr lang="en-GB" sz="3600" b="1" i="1" dirty="0">
              <a:solidFill>
                <a:schemeClr val="bg1"/>
              </a:solidFill>
              <a:latin typeface="Times New Roman" panose="02020603050405020304" pitchFamily="18" charset="0"/>
              <a:cs typeface="Times New Roman" panose="02020603050405020304" pitchFamily="18" charset="0"/>
            </a:endParaRPr>
          </a:p>
          <a:p>
            <a:r>
              <a:rPr lang="bg-BG" sz="3600" b="1" i="1" dirty="0">
                <a:solidFill>
                  <a:schemeClr val="bg1"/>
                </a:solidFill>
                <a:latin typeface="Times New Roman" panose="02020603050405020304" pitchFamily="18" charset="0"/>
                <a:cs typeface="Times New Roman" panose="02020603050405020304" pitchFamily="18" charset="0"/>
              </a:rPr>
              <a:t>Рамково решение </a:t>
            </a:r>
            <a:r>
              <a:rPr lang="hu-HU" sz="3600" b="1" i="1" dirty="0">
                <a:solidFill>
                  <a:schemeClr val="bg1"/>
                </a:solidFill>
                <a:latin typeface="Times New Roman" panose="02020603050405020304" pitchFamily="18" charset="0"/>
                <a:cs typeface="Times New Roman" panose="02020603050405020304" pitchFamily="18" charset="0"/>
              </a:rPr>
              <a:t>2008/947/</a:t>
            </a:r>
            <a:r>
              <a:rPr lang="bg-BG" sz="3600" b="1" i="1" dirty="0">
                <a:solidFill>
                  <a:schemeClr val="bg1"/>
                </a:solidFill>
                <a:latin typeface="Times New Roman" panose="02020603050405020304" pitchFamily="18" charset="0"/>
                <a:cs typeface="Times New Roman" panose="02020603050405020304" pitchFamily="18" charset="0"/>
              </a:rPr>
              <a:t>ПВР на Съвета</a:t>
            </a:r>
            <a:endParaRPr lang="en-US"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95618"/>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Приложимо право и последващи решения</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1355"/>
            <a:ext cx="10275501" cy="4934089"/>
          </a:xfrm>
        </p:spPr>
        <p:txBody>
          <a:bodyPr>
            <a:normAutofit fontScale="92500" lnSpcReduction="20000"/>
          </a:bodyPr>
          <a:lstStyle/>
          <a:p>
            <a:pPr marL="342900" indent="-342900" algn="just">
              <a:lnSpc>
                <a:spcPct val="97000"/>
              </a:lnSpc>
              <a:spcBef>
                <a:spcPts val="0"/>
              </a:spcBef>
              <a:buFont typeface="Wingdings" panose="05000000000000000000" pitchFamily="2" charset="2"/>
              <a:buChar char=""/>
            </a:pPr>
            <a:r>
              <a:rPr lang="ru-RU" sz="1900" dirty="0">
                <a:latin typeface="Times New Roman" panose="02020603050405020304" pitchFamily="18" charset="0"/>
                <a:cs typeface="Times New Roman" panose="02020603050405020304" pitchFamily="18" charset="0"/>
              </a:rPr>
              <a:t>Надзорът върху пробационните мерки и алтернативните санкции и тяхното прилагане </a:t>
            </a:r>
            <a:r>
              <a:rPr lang="ru-RU" sz="1900" b="1" dirty="0">
                <a:latin typeface="Times New Roman" panose="02020603050405020304" pitchFamily="18" charset="0"/>
                <a:cs typeface="Times New Roman" panose="02020603050405020304" pitchFamily="18" charset="0"/>
              </a:rPr>
              <a:t>се уреждат от правото на изпълняващата държава.</a:t>
            </a:r>
            <a:endParaRPr lang="en-GB" sz="1900" b="1" dirty="0">
              <a:latin typeface="Times New Roman" panose="02020603050405020304" pitchFamily="18" charset="0"/>
              <a:cs typeface="Times New Roman" panose="02020603050405020304" pitchFamily="18" charset="0"/>
            </a:endParaRPr>
          </a:p>
          <a:p>
            <a:pPr marL="0" indent="0" algn="just">
              <a:lnSpc>
                <a:spcPct val="97000"/>
              </a:lnSpc>
              <a:spcBef>
                <a:spcPts val="0"/>
              </a:spcBef>
              <a:buNone/>
            </a:pPr>
            <a:endParaRPr lang="en-GB" sz="1900" b="1" dirty="0">
              <a:latin typeface="Times New Roman" panose="02020603050405020304" pitchFamily="18" charset="0"/>
              <a:cs typeface="Times New Roman" panose="02020603050405020304" pitchFamily="18" charset="0"/>
            </a:endParaRPr>
          </a:p>
          <a:p>
            <a:pPr marL="342900" indent="-342900" algn="just">
              <a:lnSpc>
                <a:spcPct val="97000"/>
              </a:lnSpc>
              <a:spcBef>
                <a:spcPts val="0"/>
              </a:spcBef>
              <a:buFont typeface="Wingdings" panose="05000000000000000000" pitchFamily="2" charset="2"/>
              <a:buChar char=""/>
            </a:pPr>
            <a:r>
              <a:rPr lang="ru-RU" sz="1900" dirty="0">
                <a:latin typeface="Times New Roman" panose="02020603050405020304" pitchFamily="18" charset="0"/>
                <a:cs typeface="Times New Roman" panose="02020603050405020304" pitchFamily="18" charset="0"/>
              </a:rPr>
              <a:t>Компетентният орган на изпълняващата държава </a:t>
            </a:r>
            <a:r>
              <a:rPr lang="ru-RU" sz="1900" b="1" dirty="0">
                <a:latin typeface="Times New Roman" panose="02020603050405020304" pitchFamily="18" charset="0"/>
                <a:cs typeface="Times New Roman" panose="02020603050405020304" pitchFamily="18" charset="0"/>
              </a:rPr>
              <a:t>е компетентен </a:t>
            </a:r>
            <a:r>
              <a:rPr lang="ru-RU" sz="1900" u="sng" dirty="0">
                <a:latin typeface="Times New Roman" panose="02020603050405020304" pitchFamily="18" charset="0"/>
                <a:cs typeface="Times New Roman" panose="02020603050405020304" pitchFamily="18" charset="0"/>
              </a:rPr>
              <a:t>да вземе всички последващи решения</a:t>
            </a:r>
            <a:r>
              <a:rPr lang="ru-RU" sz="1900" dirty="0">
                <a:latin typeface="Times New Roman" panose="02020603050405020304" pitchFamily="18" charset="0"/>
                <a:cs typeface="Times New Roman" panose="02020603050405020304" pitchFamily="18" charset="0"/>
              </a:rPr>
              <a:t>, свързани с наказание с отложено изпълнение, условно освобождаване, условно/отложено осъждане и алтернативна санкция, по-специално в случай на неизпълнение на пробационна мярка или алтернативна санкция, или ако осъденото лице извърши ново престъпление. </a:t>
            </a:r>
            <a:r>
              <a:rPr lang="ru-RU" sz="1800" dirty="0">
                <a:latin typeface="Times New Roman" panose="02020603050405020304" pitchFamily="18" charset="0"/>
                <a:cs typeface="Times New Roman" panose="02020603050405020304" pitchFamily="18" charset="0"/>
              </a:rPr>
              <a:t>Такива последващи актове включват по-специално:</a:t>
            </a:r>
            <a:endParaRPr lang="en-GB" sz="1900" dirty="0">
              <a:latin typeface="Times New Roman" panose="02020603050405020304" pitchFamily="18" charset="0"/>
              <a:cs typeface="Times New Roman" panose="02020603050405020304" pitchFamily="18" charset="0"/>
            </a:endParaRPr>
          </a:p>
          <a:p>
            <a:pPr marL="457200" indent="-457200" algn="just">
              <a:lnSpc>
                <a:spcPct val="97000"/>
              </a:lnSpc>
              <a:spcBef>
                <a:spcPts val="0"/>
              </a:spcBef>
              <a:buAutoNum type="alphaLcParenBoth"/>
            </a:pPr>
            <a:r>
              <a:rPr lang="ru-RU" sz="1900" i="1" dirty="0">
                <a:latin typeface="Times New Roman" panose="02020603050405020304" pitchFamily="18" charset="0"/>
                <a:cs typeface="Times New Roman" panose="02020603050405020304" pitchFamily="18" charset="0"/>
              </a:rPr>
              <a:t>промяна в задълженията или предписанията, включени в пробационната мярка или алтернативната санкция, или промяна в продължителността на срока на пробацията</a:t>
            </a:r>
            <a:endParaRPr lang="en-GB" sz="1900" i="1" dirty="0">
              <a:latin typeface="Times New Roman" panose="02020603050405020304" pitchFamily="18" charset="0"/>
              <a:cs typeface="Times New Roman" panose="02020603050405020304" pitchFamily="18" charset="0"/>
            </a:endParaRPr>
          </a:p>
          <a:p>
            <a:pPr marL="457200" indent="-457200" algn="just">
              <a:lnSpc>
                <a:spcPct val="97000"/>
              </a:lnSpc>
              <a:spcBef>
                <a:spcPts val="0"/>
              </a:spcBef>
              <a:buAutoNum type="alphaLcParenBoth"/>
            </a:pPr>
            <a:r>
              <a:rPr lang="ru-RU" sz="1900" i="1" dirty="0">
                <a:latin typeface="Times New Roman" panose="02020603050405020304" pitchFamily="18" charset="0"/>
                <a:cs typeface="Times New Roman" panose="02020603050405020304" pitchFamily="18" charset="0"/>
              </a:rPr>
              <a:t>отмяна на отлагането на изпълнението на съдебното решение или отмяна на решението за условно освобождаване; и</a:t>
            </a:r>
            <a:endParaRPr lang="en-GB" sz="1900" i="1" dirty="0">
              <a:latin typeface="Times New Roman" panose="02020603050405020304" pitchFamily="18" charset="0"/>
              <a:cs typeface="Times New Roman" panose="02020603050405020304" pitchFamily="18" charset="0"/>
            </a:endParaRPr>
          </a:p>
          <a:p>
            <a:pPr marL="457200" indent="-457200" algn="just">
              <a:lnSpc>
                <a:spcPct val="97000"/>
              </a:lnSpc>
              <a:spcBef>
                <a:spcPts val="0"/>
              </a:spcBef>
              <a:buAutoNum type="alphaLcParenBoth"/>
            </a:pPr>
            <a:r>
              <a:rPr lang="ru-RU" sz="1900" i="1" dirty="0">
                <a:latin typeface="Times New Roman" panose="02020603050405020304" pitchFamily="18" charset="0"/>
                <a:cs typeface="Times New Roman" panose="02020603050405020304" pitchFamily="18" charset="0"/>
              </a:rPr>
              <a:t>налагане на наказание лишаване от свобода или на мярка, включваща лишаване от свобода, в случай на алтернативна санкция или на условно/отложено осъждане </a:t>
            </a:r>
            <a:endParaRPr lang="en-GB" sz="1900" i="1" dirty="0">
              <a:latin typeface="Times New Roman" panose="02020603050405020304" pitchFamily="18" charset="0"/>
              <a:cs typeface="Times New Roman" panose="02020603050405020304" pitchFamily="18" charset="0"/>
            </a:endParaRPr>
          </a:p>
          <a:p>
            <a:pPr marL="457200" indent="-457200" algn="just">
              <a:lnSpc>
                <a:spcPct val="97000"/>
              </a:lnSpc>
              <a:spcBef>
                <a:spcPts val="0"/>
              </a:spcBef>
              <a:buAutoNum type="alphaLcParenBoth"/>
            </a:pPr>
            <a:endParaRPr lang="en-GB" sz="1900" i="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u-RU" sz="1900" dirty="0">
                <a:latin typeface="Times New Roman" panose="02020603050405020304" pitchFamily="18" charset="0"/>
                <a:cs typeface="Times New Roman" panose="02020603050405020304" pitchFamily="18" charset="0"/>
              </a:rPr>
              <a:t>Всяка държава-членка може да декларира, че като изпълняваща държава </a:t>
            </a:r>
            <a:r>
              <a:rPr lang="ru-RU" sz="1900" b="1" dirty="0">
                <a:latin typeface="Times New Roman" panose="02020603050405020304" pitchFamily="18" charset="0"/>
                <a:cs typeface="Times New Roman" panose="02020603050405020304" pitchFamily="18" charset="0"/>
              </a:rPr>
              <a:t>ще откаже да поеме отговорност за последващи решения в случаите, предвидени в член 14(3) от РР. </a:t>
            </a:r>
            <a:r>
              <a:rPr lang="ru-RU" sz="1900" dirty="0">
                <a:latin typeface="Times New Roman" panose="02020603050405020304" pitchFamily="18" charset="0"/>
                <a:cs typeface="Times New Roman" panose="02020603050405020304" pitchFamily="18" charset="0"/>
              </a:rPr>
              <a:t>Тогава компетентният орган на изпълняващата държава </a:t>
            </a:r>
            <a:r>
              <a:rPr lang="ru-RU" sz="1900" b="1" dirty="0">
                <a:latin typeface="Times New Roman" panose="02020603050405020304" pitchFamily="18" charset="0"/>
                <a:cs typeface="Times New Roman" panose="02020603050405020304" pitchFamily="18" charset="0"/>
              </a:rPr>
              <a:t>прехвърля компетентността обратно</a:t>
            </a:r>
            <a:r>
              <a:rPr lang="ru-RU" sz="1900" dirty="0">
                <a:latin typeface="Times New Roman" panose="02020603050405020304" pitchFamily="18" charset="0"/>
                <a:cs typeface="Times New Roman" panose="02020603050405020304" pitchFamily="18" charset="0"/>
              </a:rPr>
              <a:t> на компетентния орган на издаващата държава в случай на неизпълнение на пробационна мярка или алтернативна санкция</a:t>
            </a:r>
            <a:endParaRPr lang="en-US" sz="19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Консултации</a:t>
            </a:r>
            <a:r>
              <a:rPr lang="en-GB" sz="3600" b="1" dirty="0">
                <a:latin typeface="Times New Roman" panose="02020603050405020304" pitchFamily="18" charset="0"/>
                <a:cs typeface="Times New Roman" panose="02020603050405020304" pitchFamily="18" charset="0"/>
              </a:rPr>
              <a:t> (</a:t>
            </a:r>
            <a:r>
              <a:rPr lang="bg-BG" sz="3600" b="1" dirty="0" err="1">
                <a:latin typeface="Times New Roman" panose="02020603050405020304" pitchFamily="18" charset="0"/>
                <a:cs typeface="Times New Roman" panose="02020603050405020304" pitchFamily="18" charset="0"/>
              </a:rPr>
              <a:t>чл</a:t>
            </a:r>
            <a:r>
              <a:rPr lang="en-GB" sz="3600" b="1" dirty="0">
                <a:latin typeface="Times New Roman" panose="02020603050405020304" pitchFamily="18" charset="0"/>
                <a:cs typeface="Times New Roman" panose="02020603050405020304" pitchFamily="18" charset="0"/>
              </a:rPr>
              <a:t>. 15) </a:t>
            </a:r>
            <a:r>
              <a:rPr lang="bg-BG" sz="3600" b="1" dirty="0">
                <a:latin typeface="Times New Roman" panose="02020603050405020304" pitchFamily="18" charset="0"/>
                <a:cs typeface="Times New Roman" panose="02020603050405020304" pitchFamily="18" charset="0"/>
              </a:rPr>
              <a:t>и езици </a:t>
            </a:r>
            <a:r>
              <a:rPr lang="en-GB" sz="3600" b="1" dirty="0">
                <a:latin typeface="Times New Roman" panose="02020603050405020304" pitchFamily="18" charset="0"/>
                <a:cs typeface="Times New Roman" panose="02020603050405020304" pitchFamily="18" charset="0"/>
              </a:rPr>
              <a:t>(</a:t>
            </a:r>
            <a:r>
              <a:rPr lang="bg-BG" sz="3600" b="1" dirty="0" err="1">
                <a:latin typeface="Times New Roman" panose="02020603050405020304" pitchFamily="18" charset="0"/>
                <a:cs typeface="Times New Roman" panose="02020603050405020304" pitchFamily="18" charset="0"/>
              </a:rPr>
              <a:t>чл</a:t>
            </a:r>
            <a:r>
              <a:rPr lang="en-GB" sz="3600" b="1" dirty="0">
                <a:latin typeface="Times New Roman" panose="02020603050405020304" pitchFamily="18" charset="0"/>
                <a:cs typeface="Times New Roman" panose="02020603050405020304" pitchFamily="18" charset="0"/>
              </a:rPr>
              <a:t>. 21)</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R="0" lvl="0" algn="just">
              <a:spcAft>
                <a:spcPts val="0"/>
              </a:spcAft>
            </a:pPr>
            <a:r>
              <a:rPr lang="ru-RU" sz="2100" dirty="0">
                <a:latin typeface="Times New Roman" panose="02020603050405020304" pitchFamily="18" charset="0"/>
                <a:cs typeface="Times New Roman" panose="02020603050405020304" pitchFamily="18" charset="0"/>
              </a:rPr>
              <a:t>Когато и както сметнат за целесъобразно, компетентните органи на издаващата държава и на изпълняващата държава </a:t>
            </a:r>
            <a:r>
              <a:rPr lang="ru-RU" sz="2100" b="1" dirty="0">
                <a:latin typeface="Times New Roman" panose="02020603050405020304" pitchFamily="18" charset="0"/>
                <a:cs typeface="Times New Roman" panose="02020603050405020304" pitchFamily="18" charset="0"/>
              </a:rPr>
              <a:t>могат да се консултират </a:t>
            </a:r>
            <a:r>
              <a:rPr lang="ru-RU" sz="2100" dirty="0">
                <a:latin typeface="Times New Roman" panose="02020603050405020304" pitchFamily="18" charset="0"/>
                <a:cs typeface="Times New Roman" panose="02020603050405020304" pitchFamily="18" charset="0"/>
              </a:rPr>
              <a:t>взаимно с оглед да се улесни гладкото и ефикасно прилагане на настоящото рамково решение</a:t>
            </a:r>
            <a:endParaRPr lang="en-GB" sz="21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Посоченото в член 6, параграф 1 удостоверение </a:t>
            </a:r>
            <a:r>
              <a:rPr lang="ru-RU" sz="2000" b="1" dirty="0">
                <a:latin typeface="Times New Roman" panose="02020603050405020304" pitchFamily="18" charset="0"/>
                <a:cs typeface="Times New Roman" panose="02020603050405020304" pitchFamily="18" charset="0"/>
              </a:rPr>
              <a:t>се превежда </a:t>
            </a:r>
            <a:r>
              <a:rPr lang="ru-RU" sz="2000" dirty="0">
                <a:latin typeface="Times New Roman" panose="02020603050405020304" pitchFamily="18" charset="0"/>
                <a:cs typeface="Times New Roman" panose="02020603050405020304" pitchFamily="18" charset="0"/>
              </a:rPr>
              <a:t>на официалния език или на един от официалните езици на изпълняващата държава. Всяка </a:t>
            </a:r>
            <a:r>
              <a:rPr lang="ru-RU" sz="2000" dirty="0" smtClean="0">
                <a:latin typeface="Times New Roman" panose="02020603050405020304" pitchFamily="18" charset="0"/>
                <a:cs typeface="Times New Roman" panose="02020603050405020304" pitchFamily="18" charset="0"/>
              </a:rPr>
              <a:t>държава членка </a:t>
            </a:r>
            <a:r>
              <a:rPr lang="ru-RU" sz="2000" dirty="0">
                <a:latin typeface="Times New Roman" panose="02020603050405020304" pitchFamily="18" charset="0"/>
                <a:cs typeface="Times New Roman" panose="02020603050405020304" pitchFamily="18" charset="0"/>
              </a:rPr>
              <a:t>може при приемането на настоящото рамково решение или </a:t>
            </a:r>
            <a:r>
              <a:rPr lang="ru-RU" sz="2000" dirty="0" smtClean="0">
                <a:latin typeface="Times New Roman" panose="02020603050405020304" pitchFamily="18" charset="0"/>
                <a:cs typeface="Times New Roman" panose="02020603050405020304" pitchFamily="18" charset="0"/>
              </a:rPr>
              <a:t>по-късно </a:t>
            </a:r>
            <a:r>
              <a:rPr lang="ru-RU" sz="2000" dirty="0">
                <a:latin typeface="Times New Roman" panose="02020603050405020304" pitchFamily="18" charset="0"/>
                <a:cs typeface="Times New Roman" panose="02020603050405020304" pitchFamily="18" charset="0"/>
              </a:rPr>
              <a:t>да посочи в декларация, депозирана в Генералния секретариат на Съвета, че ще приема превод на един или повече други официални езици на институциите на Европейския съюз.</a:t>
            </a: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bg-BG" sz="3600" b="1" dirty="0">
                <a:latin typeface="Times New Roman" panose="02020603050405020304" pitchFamily="18" charset="0"/>
                <a:cs typeface="Times New Roman" panose="02020603050405020304" pitchFamily="18" charset="0"/>
              </a:rPr>
              <a:t>Съдържание </a:t>
            </a:r>
            <a:r>
              <a:rPr lang="en-US" sz="3600" b="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Фактите </a:t>
            </a:r>
            <a:r>
              <a:rPr lang="en-US" sz="2000" i="1" dirty="0">
                <a:latin typeface="Times New Roman" panose="02020603050405020304" pitchFamily="18" charset="0"/>
                <a:cs typeface="Times New Roman" panose="02020603050405020304" pitchFamily="18" charset="0"/>
              </a:rPr>
              <a:t>– </a:t>
            </a:r>
            <a:r>
              <a:rPr lang="bg-BG" sz="2000" i="1" dirty="0">
                <a:latin typeface="Times New Roman" panose="02020603050405020304" pitchFamily="18" charset="0"/>
                <a:cs typeface="Times New Roman" panose="02020603050405020304" pitchFamily="18" charset="0"/>
              </a:rPr>
              <a:t>РР</a:t>
            </a:r>
            <a:r>
              <a:rPr lang="en-US" sz="2000" i="1" dirty="0">
                <a:latin typeface="Times New Roman" panose="02020603050405020304" pitchFamily="18" charset="0"/>
                <a:cs typeface="Times New Roman" panose="02020603050405020304" pitchFamily="18" charset="0"/>
              </a:rPr>
              <a:t> 2008/947</a:t>
            </a: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Цели</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Обхват на приложение </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Компетентни органи</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Критерии за изпращане на съдебно решение и, когато е приложимо, решение за пробация</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Процедура за признаване на съдебно решение и, когато е приложимо, решение за пробация</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Основания за отказ от признаване и надзор </a:t>
            </a:r>
            <a:r>
              <a:rPr lang="bg-BG" sz="2000" i="1" dirty="0" smtClean="0">
                <a:latin typeface="Times New Roman" panose="02020603050405020304" pitchFamily="18" charset="0"/>
                <a:cs typeface="Times New Roman" panose="02020603050405020304" pitchFamily="18" charset="0"/>
              </a:rPr>
              <a:t>и</a:t>
            </a:r>
            <a:r>
              <a:rPr lang="en-US" sz="2000" i="1" dirty="0" smtClean="0">
                <a:latin typeface="Times New Roman" panose="02020603050405020304" pitchFamily="18" charset="0"/>
                <a:cs typeface="Times New Roman" panose="02020603050405020304" pitchFamily="18" charset="0"/>
              </a:rPr>
              <a:t> </a:t>
            </a:r>
            <a:r>
              <a:rPr lang="bg-BG" sz="2000" i="1" dirty="0">
                <a:latin typeface="Times New Roman" panose="02020603050405020304" pitchFamily="18" charset="0"/>
                <a:cs typeface="Times New Roman" panose="02020603050405020304" pitchFamily="18" charset="0"/>
              </a:rPr>
              <a:t>адаптиране</a:t>
            </a:r>
            <a:r>
              <a:rPr lang="en-US" sz="2000" i="1" dirty="0">
                <a:latin typeface="Times New Roman" panose="02020603050405020304" pitchFamily="18" charset="0"/>
                <a:cs typeface="Times New Roman" panose="02020603050405020304" pitchFamily="18" charset="0"/>
              </a:rPr>
              <a:t> </a:t>
            </a: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Приложимо право и последващи решения</a:t>
            </a:r>
            <a:endParaRPr lang="en-GB"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Консултации и езици</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4102" y="406575"/>
            <a:ext cx="10905066" cy="1135737"/>
          </a:xfrm>
        </p:spPr>
        <p:txBody>
          <a:bodyPr>
            <a:normAutofit/>
          </a:bodyPr>
          <a:lstStyle/>
          <a:p>
            <a:r>
              <a:rPr lang="bg-BG" sz="3600" b="1" dirty="0">
                <a:latin typeface="Times New Roman" panose="02020603050405020304" pitchFamily="18" charset="0"/>
                <a:cs typeface="Times New Roman" panose="02020603050405020304" pitchFamily="18" charset="0"/>
              </a:rPr>
              <a:t>Фактите</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04102" y="1812404"/>
            <a:ext cx="10905066" cy="4827557"/>
          </a:xfrm>
        </p:spPr>
        <p:txBody>
          <a:bodyPr>
            <a:noAutofit/>
          </a:bodyPr>
          <a:lstStyle/>
          <a:p>
            <a:pPr algn="just"/>
            <a:r>
              <a:rPr lang="bg-BG" sz="2000" dirty="0">
                <a:latin typeface="Times New Roman" panose="02020603050405020304" pitchFamily="18" charset="0"/>
                <a:cs typeface="Times New Roman" panose="02020603050405020304" pitchFamily="18" charset="0"/>
              </a:rPr>
              <a:t>Краен срок за транспониране на РР </a:t>
            </a:r>
            <a:r>
              <a:rPr lang="en-GB" sz="2000" dirty="0">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6 </a:t>
            </a:r>
            <a:r>
              <a:rPr lang="bg-BG" sz="2000" b="1" dirty="0">
                <a:solidFill>
                  <a:srgbClr val="FF0000"/>
                </a:solidFill>
                <a:latin typeface="Times New Roman" panose="02020603050405020304" pitchFamily="18" charset="0"/>
                <a:cs typeface="Times New Roman" panose="02020603050405020304" pitchFamily="18" charset="0"/>
              </a:rPr>
              <a:t>декември</a:t>
            </a:r>
            <a:r>
              <a:rPr lang="en-GB" sz="2000" b="1" dirty="0">
                <a:solidFill>
                  <a:srgbClr val="FF0000"/>
                </a:solidFill>
                <a:latin typeface="Times New Roman" panose="02020603050405020304" pitchFamily="18" charset="0"/>
                <a:cs typeface="Times New Roman" panose="02020603050405020304" pitchFamily="18" charset="0"/>
              </a:rPr>
              <a:t> 2011</a:t>
            </a:r>
            <a:r>
              <a:rPr lang="bg-BG" sz="2000" b="1" dirty="0">
                <a:solidFill>
                  <a:srgbClr val="FF0000"/>
                </a:solidFill>
                <a:latin typeface="Times New Roman" panose="02020603050405020304" pitchFamily="18" charset="0"/>
                <a:cs typeface="Times New Roman" panose="02020603050405020304" pitchFamily="18" charset="0"/>
              </a:rPr>
              <a:t> г.</a:t>
            </a:r>
            <a:endParaRPr lang="en-GB" sz="2000" b="1" dirty="0">
              <a:solidFill>
                <a:srgbClr val="FF0000"/>
              </a:solidFill>
              <a:latin typeface="Times New Roman" panose="02020603050405020304" pitchFamily="18" charset="0"/>
              <a:cs typeface="Times New Roman" panose="02020603050405020304" pitchFamily="18" charset="0"/>
            </a:endParaRPr>
          </a:p>
          <a:p>
            <a:pPr algn="just"/>
            <a:endParaRPr lang="en-GB" sz="2000" b="1" dirty="0">
              <a:latin typeface="Times New Roman" panose="02020603050405020304" pitchFamily="18" charset="0"/>
              <a:cs typeface="Times New Roman" panose="02020603050405020304" pitchFamily="18" charset="0"/>
            </a:endParaRPr>
          </a:p>
          <a:p>
            <a:pPr algn="just"/>
            <a:r>
              <a:rPr lang="en-GB" sz="2000" b="1" dirty="0">
                <a:solidFill>
                  <a:srgbClr val="FF0000"/>
                </a:solidFill>
                <a:latin typeface="Times New Roman" panose="02020603050405020304" pitchFamily="18" charset="0"/>
                <a:cs typeface="Times New Roman" panose="02020603050405020304" pitchFamily="18" charset="0"/>
              </a:rPr>
              <a:t>27 </a:t>
            </a:r>
            <a:r>
              <a:rPr lang="bg-BG" sz="2000" b="1" dirty="0">
                <a:solidFill>
                  <a:srgbClr val="FF0000"/>
                </a:solidFill>
                <a:latin typeface="Times New Roman" panose="02020603050405020304" pitchFamily="18" charset="0"/>
                <a:cs typeface="Times New Roman" panose="02020603050405020304" pitchFamily="18" charset="0"/>
              </a:rPr>
              <a:t>ДЧ</a:t>
            </a:r>
            <a:r>
              <a:rPr lang="en-GB" sz="2000" b="1" dirty="0">
                <a:solidFill>
                  <a:srgbClr val="FF0000"/>
                </a:solidFill>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са го приложили</a:t>
            </a:r>
            <a:r>
              <a:rPr lang="en-GB" sz="2000" b="1" dirty="0">
                <a:latin typeface="Times New Roman" panose="02020603050405020304" pitchFamily="18" charset="0"/>
                <a:cs typeface="Times New Roman" panose="02020603050405020304" pitchFamily="18" charset="0"/>
              </a:rPr>
              <a:t>, </a:t>
            </a:r>
            <a:r>
              <a:rPr lang="bg-BG" sz="2000" b="1" dirty="0">
                <a:solidFill>
                  <a:srgbClr val="FF0000"/>
                </a:solidFill>
                <a:latin typeface="Times New Roman" panose="02020603050405020304" pitchFamily="18" charset="0"/>
                <a:cs typeface="Times New Roman" panose="02020603050405020304" pitchFamily="18" charset="0"/>
              </a:rPr>
              <a:t>Обединеното кралство не участва</a:t>
            </a:r>
            <a:endParaRPr lang="en-GB" sz="2000" b="1" dirty="0">
              <a:solidFill>
                <a:srgbClr val="FF0000"/>
              </a:solidFill>
              <a:latin typeface="Times New Roman" panose="02020603050405020304" pitchFamily="18" charset="0"/>
              <a:cs typeface="Times New Roman" panose="02020603050405020304" pitchFamily="18" charset="0"/>
            </a:endParaRPr>
          </a:p>
          <a:p>
            <a:pPr algn="just"/>
            <a:endParaRPr lang="en-GB" sz="2000" b="1" dirty="0">
              <a:latin typeface="Times New Roman" panose="02020603050405020304" pitchFamily="18" charset="0"/>
              <a:cs typeface="Times New Roman" panose="02020603050405020304" pitchFamily="18" charset="0"/>
            </a:endParaRPr>
          </a:p>
          <a:p>
            <a:pPr algn="just"/>
            <a:r>
              <a:rPr lang="bg-BG" sz="2000" b="1" dirty="0">
                <a:solidFill>
                  <a:srgbClr val="FF0000"/>
                </a:solidFill>
                <a:latin typeface="Times New Roman" panose="02020603050405020304" pitchFamily="18" charset="0"/>
                <a:cs typeface="Times New Roman" panose="02020603050405020304" pitchFamily="18" charset="0"/>
              </a:rPr>
              <a:t>Рамковото решение разписва правилата</a:t>
            </a:r>
            <a:r>
              <a:rPr lang="bg-BG" sz="2000" dirty="0">
                <a:latin typeface="Times New Roman" panose="02020603050405020304" pitchFamily="18" charset="0"/>
                <a:cs typeface="Times New Roman" panose="02020603050405020304" pitchFamily="18" charset="0"/>
              </a:rPr>
              <a:t>, по които държава членка, </a:t>
            </a:r>
            <a:r>
              <a:rPr lang="bg-BG" sz="2000" i="1" dirty="0">
                <a:latin typeface="Times New Roman" panose="02020603050405020304" pitchFamily="18" charset="0"/>
                <a:cs typeface="Times New Roman" panose="02020603050405020304" pitchFamily="18" charset="0"/>
              </a:rPr>
              <a:t>различна от държавата членка, в която лицето е било осъдено</a:t>
            </a:r>
            <a:r>
              <a:rPr lang="bg-BG" sz="2000" dirty="0">
                <a:latin typeface="Times New Roman" panose="02020603050405020304" pitchFamily="18" charset="0"/>
                <a:cs typeface="Times New Roman" panose="02020603050405020304" pitchFamily="18" charset="0"/>
              </a:rPr>
              <a:t>, </a:t>
            </a:r>
            <a:r>
              <a:rPr lang="bg-BG" sz="2000" b="1" u="sng" dirty="0">
                <a:latin typeface="Times New Roman" panose="02020603050405020304" pitchFamily="18" charset="0"/>
                <a:cs typeface="Times New Roman" panose="02020603050405020304" pitchFamily="18" charset="0"/>
              </a:rPr>
              <a:t>признава</a:t>
            </a:r>
            <a:r>
              <a:rPr lang="bg-BG" sz="2000" dirty="0">
                <a:latin typeface="Times New Roman" panose="02020603050405020304" pitchFamily="18" charset="0"/>
                <a:cs typeface="Times New Roman" panose="02020603050405020304" pitchFamily="18" charset="0"/>
              </a:rPr>
              <a:t> съдебни решения и, където е приложимо, решения за </a:t>
            </a:r>
            <a:r>
              <a:rPr lang="bg-BG" sz="2000" dirty="0" err="1">
                <a:latin typeface="Times New Roman" panose="02020603050405020304" pitchFamily="18" charset="0"/>
                <a:cs typeface="Times New Roman" panose="02020603050405020304" pitchFamily="18" charset="0"/>
              </a:rPr>
              <a:t>пробация</a:t>
            </a:r>
            <a:r>
              <a:rPr lang="bg-BG" sz="2000" dirty="0">
                <a:latin typeface="Times New Roman" panose="02020603050405020304" pitchFamily="18" charset="0"/>
                <a:cs typeface="Times New Roman" panose="02020603050405020304" pitchFamily="18" charset="0"/>
              </a:rPr>
              <a:t>, </a:t>
            </a:r>
            <a:r>
              <a:rPr lang="bg-BG" sz="2000" b="1" u="sng" dirty="0">
                <a:latin typeface="Times New Roman" panose="02020603050405020304" pitchFamily="18" charset="0"/>
                <a:cs typeface="Times New Roman" panose="02020603050405020304" pitchFamily="18" charset="0"/>
              </a:rPr>
              <a:t>упражнява надзор </a:t>
            </a:r>
            <a:r>
              <a:rPr lang="bg-BG" sz="2000" dirty="0">
                <a:latin typeface="Times New Roman" panose="02020603050405020304" pitchFamily="18" charset="0"/>
                <a:cs typeface="Times New Roman" panose="02020603050405020304" pitchFamily="18" charset="0"/>
              </a:rPr>
              <a:t>над пробационните мерки, наложени на основание на съдебно решение, или алтернативни санкции, описани в него, и </a:t>
            </a:r>
            <a:r>
              <a:rPr lang="bg-BG" sz="2000" b="1" u="sng" dirty="0">
                <a:latin typeface="Times New Roman" panose="02020603050405020304" pitchFamily="18" charset="0"/>
                <a:cs typeface="Times New Roman" panose="02020603050405020304" pitchFamily="18" charset="0"/>
              </a:rPr>
              <a:t>взима всички други решения, свързани с това съдебно решение</a:t>
            </a:r>
            <a:r>
              <a:rPr lang="bg-BG" sz="2000" dirty="0">
                <a:latin typeface="Times New Roman" panose="02020603050405020304" pitchFamily="18" charset="0"/>
                <a:cs typeface="Times New Roman" panose="02020603050405020304" pitchFamily="18" charset="0"/>
              </a:rPr>
              <a:t>, </a:t>
            </a:r>
            <a:r>
              <a:rPr lang="bg-BG" sz="2000" i="1" dirty="0">
                <a:latin typeface="Times New Roman" panose="02020603050405020304" pitchFamily="18" charset="0"/>
                <a:cs typeface="Times New Roman" panose="02020603050405020304" pitchFamily="18" charset="0"/>
              </a:rPr>
              <a:t>освен ако в РР не е записано друго</a:t>
            </a:r>
            <a:endParaRPr lang="en-GB"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8"/>
            <a:ext cx="10905066" cy="1135737"/>
          </a:xfrm>
        </p:spPr>
        <p:txBody>
          <a:bodyPr>
            <a:normAutofit/>
          </a:bodyPr>
          <a:lstStyle/>
          <a:p>
            <a:r>
              <a:rPr lang="bg-BG" sz="3600" b="1" dirty="0">
                <a:latin typeface="Times New Roman" panose="02020603050405020304" pitchFamily="18" charset="0"/>
                <a:cs typeface="Times New Roman" panose="02020603050405020304" pitchFamily="18" charset="0"/>
              </a:rPr>
              <a:t>Цели</a:t>
            </a:r>
            <a:r>
              <a:rPr lang="en-US" sz="3600" b="1"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ru-RU" sz="2000" dirty="0">
                <a:latin typeface="Times New Roman" panose="02020603050405020304" pitchFamily="18" charset="0"/>
                <a:cs typeface="Times New Roman" panose="02020603050405020304" pitchFamily="18" charset="0"/>
              </a:rPr>
              <a:t>Да улесни </a:t>
            </a:r>
            <a:r>
              <a:rPr lang="ru-RU" sz="2000" b="1" dirty="0">
                <a:latin typeface="Times New Roman" panose="02020603050405020304" pitchFamily="18" charset="0"/>
                <a:cs typeface="Times New Roman" panose="02020603050405020304" pitchFamily="18" charset="0"/>
              </a:rPr>
              <a:t>социалната рехабилитация на осъдените </a:t>
            </a:r>
            <a:r>
              <a:rPr lang="ru-RU" sz="2000" b="1" dirty="0" smtClean="0">
                <a:latin typeface="Times New Roman" panose="02020603050405020304" pitchFamily="18" charset="0"/>
                <a:cs typeface="Times New Roman" panose="02020603050405020304" pitchFamily="18" charset="0"/>
              </a:rPr>
              <a:t>лица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и да </a:t>
            </a:r>
            <a:r>
              <a:rPr lang="ru-RU" sz="2100" dirty="0">
                <a:latin typeface="Times New Roman" panose="02020603050405020304" pitchFamily="18" charset="0"/>
                <a:cs typeface="Times New Roman" panose="02020603050405020304" pitchFamily="18" charset="0"/>
              </a:rPr>
              <a:t>се </a:t>
            </a:r>
            <a:r>
              <a:rPr lang="ru-RU" sz="2100" b="1" dirty="0">
                <a:latin typeface="Times New Roman" panose="02020603050405020304" pitchFamily="18" charset="0"/>
                <a:cs typeface="Times New Roman" panose="02020603050405020304" pitchFamily="18" charset="0"/>
              </a:rPr>
              <a:t>подобрят възможностите на осъденото лице за приобщаване в обществото</a:t>
            </a:r>
            <a:r>
              <a:rPr lang="ru-RU" sz="2100" dirty="0">
                <a:latin typeface="Times New Roman" panose="02020603050405020304" pitchFamily="18" charset="0"/>
                <a:cs typeface="Times New Roman" panose="02020603050405020304" pitchFamily="18" charset="0"/>
              </a:rPr>
              <a:t>, като му се позволи да запази своите семейни, езикови, културни и други връзки</a:t>
            </a:r>
            <a:endParaRPr lang="en-GB" sz="2100" dirty="0">
              <a:latin typeface="Times New Roman" panose="02020603050405020304" pitchFamily="18" charset="0"/>
              <a:cs typeface="Times New Roman" panose="02020603050405020304" pitchFamily="18" charset="0"/>
            </a:endParaRPr>
          </a:p>
          <a:p>
            <a:pPr algn="just"/>
            <a:endParaRPr lang="en-GB" sz="2000" dirty="0">
              <a:latin typeface="Times New Roman" panose="02020603050405020304" pitchFamily="18" charset="0"/>
              <a:cs typeface="Times New Roman" panose="02020603050405020304" pitchFamily="18" charset="0"/>
            </a:endParaRPr>
          </a:p>
          <a:p>
            <a:pPr algn="just">
              <a:lnSpc>
                <a:spcPct val="100000"/>
              </a:lnSpc>
            </a:pPr>
            <a:r>
              <a:rPr lang="bg-BG" sz="2000" b="1" dirty="0">
                <a:latin typeface="Times New Roman" panose="02020603050405020304" pitchFamily="18" charset="0"/>
                <a:cs typeface="Times New Roman" panose="02020603050405020304" pitchFamily="18" charset="0"/>
              </a:rPr>
              <a:t>Д</a:t>
            </a:r>
            <a:r>
              <a:rPr lang="ru-RU" sz="2000" b="1" dirty="0">
                <a:latin typeface="Times New Roman" panose="02020603050405020304" pitchFamily="18" charset="0"/>
                <a:cs typeface="Times New Roman" panose="02020603050405020304" pitchFamily="18" charset="0"/>
              </a:rPr>
              <a:t>а се подобри следенето за изпълнение на пробационните мерки и алтернативни санкции </a:t>
            </a:r>
            <a:r>
              <a:rPr lang="ru-RU" sz="2000" dirty="0">
                <a:latin typeface="Times New Roman" panose="02020603050405020304" pitchFamily="18" charset="0"/>
                <a:cs typeface="Times New Roman" panose="02020603050405020304" pitchFamily="18" charset="0"/>
              </a:rPr>
              <a:t>с оглед на предотвратяване на рецидивизма</a:t>
            </a:r>
            <a:endParaRPr lang="en-GB" sz="2000" dirty="0">
              <a:latin typeface="Times New Roman" panose="02020603050405020304" pitchFamily="18" charset="0"/>
              <a:cs typeface="Times New Roman" panose="02020603050405020304" pitchFamily="18" charset="0"/>
            </a:endParaRPr>
          </a:p>
          <a:p>
            <a:pPr algn="just"/>
            <a:endParaRPr lang="en-GB" sz="2000" dirty="0">
              <a:latin typeface="Times New Roman" panose="02020603050405020304" pitchFamily="18" charset="0"/>
              <a:cs typeface="Times New Roman" panose="02020603050405020304" pitchFamily="18" charset="0"/>
            </a:endParaRPr>
          </a:p>
          <a:p>
            <a:pPr algn="just"/>
            <a:r>
              <a:rPr lang="ru-RU" sz="2000" b="1" i="0" dirty="0">
                <a:solidFill>
                  <a:srgbClr val="000000"/>
                </a:solidFill>
                <a:effectLst/>
                <a:latin typeface="Times New Roman" panose="02020603050405020304" pitchFamily="18" charset="0"/>
              </a:rPr>
              <a:t>Да се подобри защитата на жертвите и на обществеността </a:t>
            </a:r>
            <a:endParaRPr lang="en-GB" sz="2000" b="1" dirty="0">
              <a:latin typeface="Times New Roman" panose="02020603050405020304" pitchFamily="18" charset="0"/>
              <a:cs typeface="Times New Roman" panose="02020603050405020304" pitchFamily="18" charset="0"/>
            </a:endParaRPr>
          </a:p>
          <a:p>
            <a:pPr algn="just"/>
            <a:endParaRPr lang="en-GB" sz="2000" b="1"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Да се улесни </a:t>
            </a:r>
            <a:r>
              <a:rPr lang="ru-RU" sz="2000" b="1" dirty="0">
                <a:latin typeface="Times New Roman" panose="02020603050405020304" pitchFamily="18" charset="0"/>
                <a:cs typeface="Times New Roman" panose="02020603050405020304" pitchFamily="18" charset="0"/>
              </a:rPr>
              <a:t>приложението на съответните пробационни мерки и алтернативни санкции </a:t>
            </a:r>
            <a:r>
              <a:rPr lang="ru-RU" sz="2000" dirty="0">
                <a:latin typeface="Times New Roman" panose="02020603050405020304" pitchFamily="18" charset="0"/>
                <a:cs typeface="Times New Roman" panose="02020603050405020304" pitchFamily="18" charset="0"/>
              </a:rPr>
              <a:t>по отношение на нарушителите, които не живеят в държавата на осъждане</a:t>
            </a:r>
            <a:endParaRPr lang="en-GB"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a:bodyPr>
          <a:lstStyle/>
          <a:p>
            <a:r>
              <a:rPr lang="bg-BG" sz="3600" b="1" dirty="0">
                <a:latin typeface="Times New Roman" panose="02020603050405020304" pitchFamily="18" charset="0"/>
                <a:cs typeface="Times New Roman" panose="02020603050405020304" pitchFamily="18" charset="0"/>
              </a:rPr>
              <a:t>Обхват на приложение</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20000"/>
          </a:bodyPr>
          <a:lstStyle/>
          <a:p>
            <a:pPr algn="just"/>
            <a:r>
              <a:rPr lang="ru-RU" sz="2100" dirty="0">
                <a:latin typeface="Times New Roman" panose="02020603050405020304" pitchFamily="18" charset="0"/>
                <a:cs typeface="Times New Roman" panose="02020603050405020304" pitchFamily="18" charset="0"/>
              </a:rPr>
              <a:t>Рамковото решение </a:t>
            </a:r>
            <a:r>
              <a:rPr lang="ru-RU" sz="2100" b="1" dirty="0">
                <a:solidFill>
                  <a:srgbClr val="FF0000"/>
                </a:solidFill>
                <a:latin typeface="Times New Roman" panose="02020603050405020304" pitchFamily="18" charset="0"/>
                <a:cs typeface="Times New Roman" panose="02020603050405020304" pitchFamily="18" charset="0"/>
              </a:rPr>
              <a:t>се прилага единствено </a:t>
            </a:r>
            <a:r>
              <a:rPr lang="ru-RU" sz="2100" dirty="0">
                <a:latin typeface="Times New Roman" panose="02020603050405020304" pitchFamily="18" charset="0"/>
                <a:cs typeface="Times New Roman" panose="02020603050405020304" pitchFamily="18" charset="0"/>
              </a:rPr>
              <a:t>за:</a:t>
            </a:r>
            <a:endParaRPr lang="en-GB" sz="2100" dirty="0">
              <a:latin typeface="Times New Roman" panose="02020603050405020304" pitchFamily="18" charset="0"/>
              <a:cs typeface="Times New Roman" panose="02020603050405020304" pitchFamily="18" charset="0"/>
            </a:endParaRPr>
          </a:p>
          <a:p>
            <a:pPr marL="0" indent="0" algn="just">
              <a:buNone/>
            </a:pPr>
            <a:r>
              <a:rPr lang="ru-RU" sz="2100" dirty="0">
                <a:latin typeface="Times New Roman" panose="02020603050405020304" pitchFamily="18" charset="0"/>
                <a:cs typeface="Times New Roman" panose="02020603050405020304" pitchFamily="18" charset="0"/>
              </a:rPr>
              <a:t>(а) признаването на съдебни решения, и когато е приложимо, на решения за пробация;</a:t>
            </a:r>
            <a:endParaRPr lang="en-GB" sz="2100" dirty="0">
              <a:latin typeface="Times New Roman" panose="02020603050405020304" pitchFamily="18" charset="0"/>
              <a:cs typeface="Times New Roman" panose="02020603050405020304" pitchFamily="18" charset="0"/>
            </a:endParaRPr>
          </a:p>
          <a:p>
            <a:pPr marL="0" indent="0" algn="just">
              <a:buNone/>
            </a:pPr>
            <a:r>
              <a:rPr lang="ru-RU" sz="2100" dirty="0">
                <a:latin typeface="Times New Roman" panose="02020603050405020304" pitchFamily="18" charset="0"/>
                <a:cs typeface="Times New Roman" panose="02020603050405020304" pitchFamily="18" charset="0"/>
              </a:rPr>
              <a:t>(б) прехвърлянето на отговорност относно упражняването на надзор върху пробационни мерки и алтернативни санкции;</a:t>
            </a:r>
            <a:endParaRPr lang="en-GB" sz="2100" dirty="0">
              <a:latin typeface="Times New Roman" panose="02020603050405020304" pitchFamily="18" charset="0"/>
              <a:cs typeface="Times New Roman" panose="02020603050405020304" pitchFamily="18" charset="0"/>
            </a:endParaRPr>
          </a:p>
          <a:p>
            <a:pPr marL="0" indent="0" algn="just">
              <a:buNone/>
            </a:pPr>
            <a:r>
              <a:rPr lang="ru-RU" sz="2100" dirty="0">
                <a:latin typeface="Times New Roman" panose="02020603050405020304" pitchFamily="18" charset="0"/>
                <a:cs typeface="Times New Roman" panose="02020603050405020304" pitchFamily="18" charset="0"/>
              </a:rPr>
              <a:t>(в) всякакви други решения, свързани с тези по букви a) и б); както е описано или предвидено в рамковото решение</a:t>
            </a:r>
            <a:endParaRPr lang="en-GB" sz="2100" dirty="0">
              <a:latin typeface="Times New Roman" panose="02020603050405020304" pitchFamily="18" charset="0"/>
              <a:cs typeface="Times New Roman" panose="02020603050405020304" pitchFamily="18" charset="0"/>
            </a:endParaRPr>
          </a:p>
          <a:p>
            <a:pPr marL="457200" indent="-457200" algn="just">
              <a:buAutoNum type="alphaLcParenBoth"/>
            </a:pPr>
            <a:endParaRPr lang="en-GB"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Рамковото решение </a:t>
            </a:r>
            <a:r>
              <a:rPr lang="ru-RU" sz="2000" b="1" dirty="0">
                <a:solidFill>
                  <a:srgbClr val="FF0000"/>
                </a:solidFill>
                <a:latin typeface="Times New Roman" panose="02020603050405020304" pitchFamily="18" charset="0"/>
                <a:cs typeface="Times New Roman" panose="02020603050405020304" pitchFamily="18" charset="0"/>
              </a:rPr>
              <a:t>не се прилага по отношение </a:t>
            </a:r>
            <a:r>
              <a:rPr lang="ru-RU" sz="2000" dirty="0">
                <a:latin typeface="Times New Roman" panose="02020603050405020304" pitchFamily="18" charset="0"/>
                <a:cs typeface="Times New Roman" panose="02020603050405020304" pitchFamily="18" charset="0"/>
              </a:rPr>
              <a:t>на:</a:t>
            </a:r>
            <a:endParaRPr lang="en-GB" sz="2000" dirty="0">
              <a:latin typeface="Times New Roman" panose="02020603050405020304" pitchFamily="18" charset="0"/>
              <a:cs typeface="Times New Roman" panose="02020603050405020304" pitchFamily="18" charset="0"/>
            </a:endParaRPr>
          </a:p>
          <a:p>
            <a:pPr marL="0" indent="0" algn="just">
              <a:buNone/>
            </a:pPr>
            <a:r>
              <a:rPr lang="ru-RU" sz="2000" dirty="0">
                <a:latin typeface="Times New Roman" panose="02020603050405020304" pitchFamily="18" charset="0"/>
                <a:cs typeface="Times New Roman" panose="02020603050405020304" pitchFamily="18" charset="0"/>
              </a:rPr>
              <a:t>(а) изпълнението на съдебни решения по наказателни дела, с </a:t>
            </a:r>
            <a:r>
              <a:rPr lang="ru-RU" sz="2000" u="sng" dirty="0">
                <a:latin typeface="Times New Roman" panose="02020603050405020304" pitchFamily="18" charset="0"/>
                <a:cs typeface="Times New Roman" panose="02020603050405020304" pitchFamily="18" charset="0"/>
              </a:rPr>
              <a:t>които се налагат наказания лишаване от свобода или мерки, включващи лишаване от свобода</a:t>
            </a:r>
            <a:r>
              <a:rPr lang="ru-RU" sz="2000" dirty="0">
                <a:latin typeface="Times New Roman" panose="02020603050405020304" pitchFamily="18" charset="0"/>
                <a:cs typeface="Times New Roman" panose="02020603050405020304" pitchFamily="18" charset="0"/>
              </a:rPr>
              <a:t>, които попадат в приложното поле на Рамково решение </a:t>
            </a:r>
            <a:r>
              <a:rPr lang="ru-RU" sz="2000" b="1" dirty="0">
                <a:latin typeface="Times New Roman" panose="02020603050405020304" pitchFamily="18" charset="0"/>
                <a:cs typeface="Times New Roman" panose="02020603050405020304" pitchFamily="18" charset="0"/>
              </a:rPr>
              <a:t>2008/909/ПВР;</a:t>
            </a:r>
            <a:endParaRPr lang="en-GB" sz="2000" b="1" dirty="0">
              <a:latin typeface="Times New Roman" panose="02020603050405020304" pitchFamily="18" charset="0"/>
              <a:cs typeface="Times New Roman" panose="02020603050405020304" pitchFamily="18" charset="0"/>
            </a:endParaRPr>
          </a:p>
          <a:p>
            <a:pPr marL="0" indent="0" algn="just">
              <a:buNone/>
            </a:pPr>
            <a:r>
              <a:rPr lang="ru-RU" sz="2000" dirty="0">
                <a:latin typeface="Times New Roman" panose="02020603050405020304" pitchFamily="18" charset="0"/>
                <a:cs typeface="Times New Roman" panose="02020603050405020304" pitchFamily="18" charset="0"/>
              </a:rPr>
              <a:t>(б) признаването и изпълнението на финансови санкции и заповеди за конфискация, които попадат в приложното поле на Рамково решение </a:t>
            </a:r>
            <a:r>
              <a:rPr lang="ru-RU" sz="2000" b="1" dirty="0">
                <a:latin typeface="Times New Roman" panose="02020603050405020304" pitchFamily="18" charset="0"/>
                <a:cs typeface="Times New Roman" panose="02020603050405020304" pitchFamily="18" charset="0"/>
              </a:rPr>
              <a:t>2005/214/ПВР </a:t>
            </a:r>
            <a:r>
              <a:rPr lang="ru-RU" sz="2000" dirty="0">
                <a:latin typeface="Times New Roman" panose="02020603050405020304" pitchFamily="18" charset="0"/>
                <a:cs typeface="Times New Roman" panose="02020603050405020304" pitchFamily="18" charset="0"/>
              </a:rPr>
              <a:t>на Съвета от 24 февруари 2005 г. относно прилагането на принципа за взаимно признаване на </a:t>
            </a:r>
            <a:r>
              <a:rPr lang="ru-RU" sz="2000" u="sng" dirty="0">
                <a:latin typeface="Times New Roman" panose="02020603050405020304" pitchFamily="18" charset="0"/>
                <a:cs typeface="Times New Roman" panose="02020603050405020304" pitchFamily="18" charset="0"/>
              </a:rPr>
              <a:t>финансови санкции</a:t>
            </a:r>
          </a:p>
          <a:p>
            <a:pPr marL="0" indent="0" algn="just">
              <a:buNone/>
            </a:pPr>
            <a:r>
              <a:rPr lang="ru-RU" sz="2100" dirty="0">
                <a:latin typeface="Times New Roman" panose="02020603050405020304" pitchFamily="18" charset="0"/>
                <a:cs typeface="Times New Roman" panose="02020603050405020304" pitchFamily="18" charset="0"/>
              </a:rPr>
              <a:t>(в) Рамково решение </a:t>
            </a:r>
            <a:r>
              <a:rPr lang="ru-RU" sz="2100" b="1" dirty="0">
                <a:latin typeface="Times New Roman" panose="02020603050405020304" pitchFamily="18" charset="0"/>
                <a:cs typeface="Times New Roman" panose="02020603050405020304" pitchFamily="18" charset="0"/>
              </a:rPr>
              <a:t>2006/783/ПВР </a:t>
            </a:r>
            <a:r>
              <a:rPr lang="ru-RU" sz="2100" dirty="0">
                <a:latin typeface="Times New Roman" panose="02020603050405020304" pitchFamily="18" charset="0"/>
                <a:cs typeface="Times New Roman" panose="02020603050405020304" pitchFamily="18" charset="0"/>
              </a:rPr>
              <a:t>на Съвета от 6 октомври 2006 г. за прилагане на принципа за </a:t>
            </a:r>
            <a:r>
              <a:rPr lang="ru-RU" sz="2100" u="sng" dirty="0">
                <a:latin typeface="Times New Roman" panose="02020603050405020304" pitchFamily="18" charset="0"/>
                <a:cs typeface="Times New Roman" panose="02020603050405020304" pitchFamily="18" charset="0"/>
              </a:rPr>
              <a:t>взаимно признаване на решения за конфискация</a:t>
            </a:r>
            <a:endParaRPr lang="en-GB" sz="2100" u="sng"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bg-BG" sz="3600" b="1" dirty="0">
                <a:latin typeface="Times New Roman" panose="02020603050405020304" pitchFamily="18" charset="0"/>
                <a:cs typeface="Times New Roman" panose="02020603050405020304" pitchFamily="18" charset="0"/>
              </a:rPr>
              <a:t>Компетентни органи</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a:bodyPr>
          <a:lstStyle/>
          <a:p>
            <a:pPr algn="just"/>
            <a:r>
              <a:rPr lang="ru-RU" sz="2000" dirty="0">
                <a:latin typeface="Times New Roman" panose="02020603050405020304" pitchFamily="18" charset="0"/>
                <a:cs typeface="Times New Roman" panose="02020603050405020304" pitchFamily="18" charset="0"/>
              </a:rPr>
              <a:t>Всяка държава членка информира Генералния секретариат на Съвета за това кой </a:t>
            </a:r>
            <a:r>
              <a:rPr lang="ru-RU" sz="2000" b="1" dirty="0">
                <a:latin typeface="Times New Roman" panose="02020603050405020304" pitchFamily="18" charset="0"/>
                <a:cs typeface="Times New Roman" panose="02020603050405020304" pitchFamily="18" charset="0"/>
              </a:rPr>
              <a:t>орган или органи </a:t>
            </a:r>
            <a:r>
              <a:rPr lang="ru-RU" sz="2000" dirty="0">
                <a:latin typeface="Times New Roman" panose="02020603050405020304" pitchFamily="18" charset="0"/>
                <a:cs typeface="Times New Roman" panose="02020603050405020304" pitchFamily="18" charset="0"/>
              </a:rPr>
              <a:t>са компетентни, съгласно нейното национално право, да действат съгласно рамковото решение в случаите, когато тази държава членка е издаващата или изпълняващата държава</a:t>
            </a:r>
            <a:endParaRPr lang="en-GB" sz="20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Държавите членки могат да определят </a:t>
            </a:r>
            <a:r>
              <a:rPr lang="ru-RU" sz="2000" b="1" dirty="0">
                <a:latin typeface="Times New Roman" panose="02020603050405020304" pitchFamily="18" charset="0"/>
                <a:cs typeface="Times New Roman" panose="02020603050405020304" pitchFamily="18" charset="0"/>
              </a:rPr>
              <a:t>несъдебни органи </a:t>
            </a:r>
            <a:r>
              <a:rPr lang="ru-RU" sz="2000" dirty="0">
                <a:latin typeface="Times New Roman" panose="02020603050405020304" pitchFamily="18" charset="0"/>
                <a:cs typeface="Times New Roman" panose="02020603050405020304" pitchFamily="18" charset="0"/>
              </a:rPr>
              <a:t>в качеството на компетентни органи във връзка с вземането на решения съгласно настоящото рамково решение, при условие че такива органи са компетентни да вземат решения от сходно естество съгласно националното им право и процедури.</a:t>
            </a:r>
            <a:endParaRPr lang="en-GB" sz="2000" dirty="0">
              <a:latin typeface="Times New Roman" panose="02020603050405020304" pitchFamily="18" charset="0"/>
              <a:cs typeface="Times New Roman" panose="02020603050405020304" pitchFamily="18" charset="0"/>
            </a:endParaRPr>
          </a:p>
          <a:p>
            <a:pPr algn="just"/>
            <a:r>
              <a:rPr lang="ru-RU" sz="2100" dirty="0" smtClean="0">
                <a:latin typeface="Times New Roman" panose="02020603050405020304" pitchFamily="18" charset="0"/>
                <a:cs typeface="Times New Roman" panose="02020603050405020304" pitchFamily="18" charset="0"/>
              </a:rPr>
              <a:t>Ако </a:t>
            </a:r>
            <a:r>
              <a:rPr lang="ru-RU" sz="2100" dirty="0">
                <a:latin typeface="Times New Roman" panose="02020603050405020304" pitchFamily="18" charset="0"/>
                <a:cs typeface="Times New Roman" panose="02020603050405020304" pitchFamily="18" charset="0"/>
              </a:rPr>
              <a:t>решение по член 14, параграф 1, букви б) или в) е прието от компетентен орган, различен от съд, държавите членки осигуряват възможността това решение да бъде разгледано от съд или от друг независим подобен на съд орган </a:t>
            </a:r>
            <a:r>
              <a:rPr lang="ru-RU" sz="2100" b="1" dirty="0">
                <a:latin typeface="Times New Roman" panose="02020603050405020304" pitchFamily="18" charset="0"/>
                <a:cs typeface="Times New Roman" panose="02020603050405020304" pitchFamily="18" charset="0"/>
              </a:rPr>
              <a:t>по искане на засегнатото лице</a:t>
            </a:r>
            <a:r>
              <a:rPr lang="ru-RU" sz="2100" dirty="0">
                <a:latin typeface="Times New Roman" panose="02020603050405020304" pitchFamily="18" charset="0"/>
                <a:cs typeface="Times New Roman" panose="02020603050405020304" pitchFamily="18" charset="0"/>
              </a:rPr>
              <a:t>.</a:t>
            </a:r>
            <a:endParaRPr lang="en-GB" sz="2100" dirty="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Генералният </a:t>
            </a:r>
            <a:r>
              <a:rPr lang="ru-RU" sz="2000" dirty="0">
                <a:latin typeface="Times New Roman" panose="02020603050405020304" pitchFamily="18" charset="0"/>
                <a:cs typeface="Times New Roman" panose="02020603050405020304" pitchFamily="18" charset="0"/>
              </a:rPr>
              <a:t>секретариат на Съвета </a:t>
            </a:r>
            <a:r>
              <a:rPr lang="ru-RU" sz="2000" b="1" dirty="0">
                <a:latin typeface="Times New Roman" panose="02020603050405020304" pitchFamily="18" charset="0"/>
                <a:cs typeface="Times New Roman" panose="02020603050405020304" pitchFamily="18" charset="0"/>
              </a:rPr>
              <a:t>осигурява достъп </a:t>
            </a:r>
            <a:r>
              <a:rPr lang="ru-RU" sz="2000" dirty="0">
                <a:latin typeface="Times New Roman" panose="02020603050405020304" pitchFamily="18" charset="0"/>
                <a:cs typeface="Times New Roman" panose="02020603050405020304" pitchFamily="18" charset="0"/>
              </a:rPr>
              <a:t>на всички държави членки и на Комисията </a:t>
            </a:r>
            <a:r>
              <a:rPr lang="ru-RU" sz="2000" b="1" dirty="0">
                <a:latin typeface="Times New Roman" panose="02020603050405020304" pitchFamily="18" charset="0"/>
                <a:cs typeface="Times New Roman" panose="02020603050405020304" pitchFamily="18" charset="0"/>
              </a:rPr>
              <a:t>до получената информация</a:t>
            </a:r>
            <a:r>
              <a:rPr lang="ru-RU"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16002"/>
            <a:ext cx="10905066" cy="1135737"/>
          </a:xfrm>
          <a:solidFill>
            <a:schemeClr val="bg1"/>
          </a:solidFill>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Критерии за изпращане на съдебно решение и, когато е приложимо, решение за пробация</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20000"/>
          </a:bodyPr>
          <a:lstStyle/>
          <a:p>
            <a:pPr marL="342900" marR="0" lvl="0" indent="-342900" algn="just">
              <a:lnSpc>
                <a:spcPct val="107000"/>
              </a:lnSpc>
              <a:spcBef>
                <a:spcPts val="0"/>
              </a:spcBef>
              <a:spcAft>
                <a:spcPts val="0"/>
              </a:spcAft>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Компетентният орган на издаващата държава може да изпрати съдебното решение, и когато е приложимо, решението за пробация, на компетентния орган на държавата членка, в която </a:t>
            </a:r>
            <a:r>
              <a:rPr lang="ru-RU" sz="2100" b="1" dirty="0">
                <a:solidFill>
                  <a:srgbClr val="FF0000"/>
                </a:solidFill>
                <a:latin typeface="Times New Roman" panose="02020603050405020304" pitchFamily="18" charset="0"/>
                <a:cs typeface="Times New Roman" panose="02020603050405020304" pitchFamily="18" charset="0"/>
              </a:rPr>
              <a:t>осъденото лице пребивава законно и обичайно</a:t>
            </a:r>
            <a:r>
              <a:rPr lang="ru-RU" sz="2100" dirty="0">
                <a:latin typeface="Times New Roman" panose="02020603050405020304" pitchFamily="18" charset="0"/>
                <a:cs typeface="Times New Roman" panose="02020603050405020304" pitchFamily="18" charset="0"/>
              </a:rPr>
              <a:t>, в случаите, когато осъденото лице </a:t>
            </a:r>
            <a:r>
              <a:rPr lang="ru-RU" sz="2100" b="1" dirty="0">
                <a:solidFill>
                  <a:srgbClr val="FF0000"/>
                </a:solidFill>
                <a:latin typeface="Times New Roman" panose="02020603050405020304" pitchFamily="18" charset="0"/>
                <a:cs typeface="Times New Roman" panose="02020603050405020304" pitchFamily="18" charset="0"/>
              </a:rPr>
              <a:t>се е върнало или желае да се върне в тази държава</a:t>
            </a:r>
            <a:r>
              <a:rPr lang="ru-RU" sz="2100" dirty="0">
                <a:latin typeface="Times New Roman" panose="02020603050405020304" pitchFamily="18" charset="0"/>
                <a:cs typeface="Times New Roman" panose="02020603050405020304" pitchFamily="18" charset="0"/>
              </a:rPr>
              <a:t>.(чл.5(1))</a:t>
            </a:r>
            <a:endParaRPr lang="en-GB"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i="1" dirty="0" err="1">
                <a:latin typeface="Times New Roman" panose="02020603050405020304" pitchFamily="18" charset="0"/>
                <a:cs typeface="Times New Roman" panose="02020603050405020304" pitchFamily="18" charset="0"/>
              </a:rPr>
              <a:t>Изкл</a:t>
            </a:r>
            <a:r>
              <a:rPr lang="en-GB" sz="2000" i="1"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 </a:t>
            </a:r>
            <a:r>
              <a:rPr lang="ru-RU" sz="2100" dirty="0">
                <a:latin typeface="Times New Roman" panose="02020603050405020304" pitchFamily="18" charset="0"/>
                <a:cs typeface="Times New Roman" panose="02020603050405020304" pitchFamily="18" charset="0"/>
              </a:rPr>
              <a:t>Компетентният орган на издаващата държава може </a:t>
            </a:r>
            <a:r>
              <a:rPr lang="ru-RU" sz="2100" b="1" dirty="0">
                <a:latin typeface="Times New Roman" panose="02020603050405020304" pitchFamily="18" charset="0"/>
                <a:cs typeface="Times New Roman" panose="02020603050405020304" pitchFamily="18" charset="0"/>
              </a:rPr>
              <a:t>по искане на осъденото лице</a:t>
            </a:r>
            <a:r>
              <a:rPr lang="ru-RU" sz="2100" dirty="0">
                <a:latin typeface="Times New Roman" panose="02020603050405020304" pitchFamily="18" charset="0"/>
                <a:cs typeface="Times New Roman" panose="02020603050405020304" pitchFamily="18" charset="0"/>
              </a:rPr>
              <a:t> да изпрати съдебното решение и, когато е приложимо, решението за пробация на компетентен орган на държава членка, </a:t>
            </a:r>
            <a:r>
              <a:rPr lang="ru-RU" sz="2100" b="1" dirty="0">
                <a:solidFill>
                  <a:srgbClr val="FF0000"/>
                </a:solidFill>
                <a:latin typeface="Times New Roman" panose="02020603050405020304" pitchFamily="18" charset="0"/>
                <a:cs typeface="Times New Roman" panose="02020603050405020304" pitchFamily="18" charset="0"/>
              </a:rPr>
              <a:t>различна от държавата членка, в която осъденото лице пребивава законно и обичайно</a:t>
            </a:r>
            <a:r>
              <a:rPr lang="ru-RU" sz="2100" dirty="0">
                <a:latin typeface="Times New Roman" panose="02020603050405020304" pitchFamily="18" charset="0"/>
                <a:cs typeface="Times New Roman" panose="02020603050405020304" pitchFamily="18" charset="0"/>
              </a:rPr>
              <a:t>, </a:t>
            </a:r>
            <a:r>
              <a:rPr lang="ru-RU" sz="2100" u="sng" dirty="0">
                <a:latin typeface="Times New Roman" panose="02020603050405020304" pitchFamily="18" charset="0"/>
                <a:cs typeface="Times New Roman" panose="02020603050405020304" pitchFamily="18" charset="0"/>
              </a:rPr>
              <a:t>при условие че </a:t>
            </a:r>
            <a:r>
              <a:rPr lang="ru-RU" sz="2100" b="1" dirty="0">
                <a:solidFill>
                  <a:srgbClr val="FF0000"/>
                </a:solidFill>
                <a:latin typeface="Times New Roman" panose="02020603050405020304" pitchFamily="18" charset="0"/>
                <a:cs typeface="Times New Roman" panose="02020603050405020304" pitchFamily="18" charset="0"/>
              </a:rPr>
              <a:t>последният орган е дал съгласието си за такова изпращане</a:t>
            </a:r>
            <a:r>
              <a:rPr lang="ru-RU" sz="2100" dirty="0">
                <a:latin typeface="Times New Roman" panose="02020603050405020304" pitchFamily="18" charset="0"/>
                <a:cs typeface="Times New Roman" panose="02020603050405020304" pitchFamily="18" charset="0"/>
              </a:rPr>
              <a:t> (чл.5(2))</a:t>
            </a:r>
            <a:endParaRPr lang="en-GB"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b="1" dirty="0">
                <a:latin typeface="Times New Roman" panose="02020603050405020304" pitchFamily="18" charset="0"/>
                <a:cs typeface="Times New Roman" panose="02020603050405020304" pitchFamily="18" charset="0"/>
              </a:rPr>
              <a:t>Съгласието на осъденото лице </a:t>
            </a:r>
            <a:r>
              <a:rPr lang="bg-BG" sz="2000" dirty="0">
                <a:latin typeface="Times New Roman" panose="02020603050405020304" pitchFamily="18" charset="0"/>
                <a:cs typeface="Times New Roman" panose="02020603050405020304" pitchFamily="18" charset="0"/>
              </a:rPr>
              <a:t>е </a:t>
            </a:r>
            <a:r>
              <a:rPr lang="bg-BG" sz="2000" b="1" dirty="0">
                <a:solidFill>
                  <a:srgbClr val="FF0000"/>
                </a:solidFill>
                <a:latin typeface="Times New Roman" panose="02020603050405020304" pitchFamily="18" charset="0"/>
                <a:cs typeface="Times New Roman" panose="02020603050405020304" pitchFamily="18" charset="0"/>
              </a:rPr>
              <a:t>задължително във всички случаи</a:t>
            </a:r>
            <a:endParaRPr lang="en-GB" sz="2000" b="1" dirty="0">
              <a:solidFill>
                <a:srgbClr val="FF0000"/>
              </a:solidFill>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За параграф 2, съгласието на изпълняващата държава членка трябва да се получи </a:t>
            </a:r>
            <a:r>
              <a:rPr lang="bg-BG" sz="2000" b="1" dirty="0">
                <a:solidFill>
                  <a:srgbClr val="FF0000"/>
                </a:solidFill>
                <a:latin typeface="Times New Roman" panose="02020603050405020304" pitchFamily="18" charset="0"/>
                <a:cs typeface="Times New Roman" panose="02020603050405020304" pitchFamily="18" charset="0"/>
              </a:rPr>
              <a:t>предварително</a:t>
            </a:r>
            <a:endParaRPr lang="en-GB" sz="2000" b="1" dirty="0">
              <a:solidFill>
                <a:srgbClr val="FF0000"/>
              </a:solidFill>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Д</a:t>
            </a:r>
            <a:r>
              <a:rPr lang="ru-RU" sz="2100" dirty="0">
                <a:latin typeface="Times New Roman" panose="02020603050405020304" pitchFamily="18" charset="0"/>
                <a:cs typeface="Times New Roman" panose="02020603050405020304" pitchFamily="18" charset="0"/>
              </a:rPr>
              <a:t>ържавите членки решават </a:t>
            </a:r>
            <a:r>
              <a:rPr lang="ru-RU" sz="2100" b="1" dirty="0">
                <a:latin typeface="Times New Roman" panose="02020603050405020304" pitchFamily="18" charset="0"/>
                <a:cs typeface="Times New Roman" panose="02020603050405020304" pitchFamily="18" charset="0"/>
              </a:rPr>
              <a:t>при какви условия </a:t>
            </a:r>
            <a:r>
              <a:rPr lang="ru-RU" sz="2100" dirty="0">
                <a:latin typeface="Times New Roman" panose="02020603050405020304" pitchFamily="18" charset="0"/>
                <a:cs typeface="Times New Roman" panose="02020603050405020304" pitchFamily="18" charset="0"/>
              </a:rPr>
              <a:t>техните компетентни органи могат да дават съгласието си за изпращането на съдебни решения, и когато е приложимо, на решения за пробация съгласно параграф 2 (чл5(3))</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u-RU" sz="2000" dirty="0">
                <a:latin typeface="Times New Roman" panose="02020603050405020304" pitchFamily="18" charset="0"/>
                <a:cs typeface="Times New Roman" panose="02020603050405020304" pitchFamily="18" charset="0"/>
              </a:rPr>
              <a:t>Генералният секретариат на Съвета осигурява достъп на всички </a:t>
            </a:r>
            <a:r>
              <a:rPr lang="ru-RU" sz="2000" dirty="0" smtClean="0">
                <a:latin typeface="Times New Roman" panose="02020603050405020304" pitchFamily="18" charset="0"/>
                <a:cs typeface="Times New Roman" panose="02020603050405020304" pitchFamily="18" charset="0"/>
              </a:rPr>
              <a:t>държави членки </a:t>
            </a:r>
            <a:r>
              <a:rPr lang="ru-RU" sz="2000" dirty="0">
                <a:latin typeface="Times New Roman" panose="02020603050405020304" pitchFamily="18" charset="0"/>
                <a:cs typeface="Times New Roman" panose="02020603050405020304" pitchFamily="18" charset="0"/>
              </a:rPr>
              <a:t>и на Комисията до получената информация. На този линк има информация относно член 5, параграф 3: </a:t>
            </a:r>
            <a:r>
              <a:rPr lang="en-US" sz="2000" dirty="0">
                <a:latin typeface="Times New Roman" panose="02020603050405020304" pitchFamily="18" charset="0"/>
                <a:cs typeface="Times New Roman" panose="02020603050405020304" pitchFamily="18" charset="0"/>
                <a:hlinkClick r:id="rId3"/>
              </a:rPr>
              <a:t>https://www.ejn-crimjust.europa.eu/ejn/libdocumentproperties/EN/3187</a:t>
            </a:r>
            <a:r>
              <a:rPr lang="en-US" sz="2000" dirty="0">
                <a:latin typeface="Times New Roman" panose="02020603050405020304" pitchFamily="18"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Процедура за признаване на съдебно решение и, когато е приложимо, решение за пробация и срокове</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20000"/>
          </a:bodyPr>
          <a:lstStyle/>
          <a:p>
            <a:pPr marL="342900" indent="-342900" algn="just">
              <a:lnSpc>
                <a:spcPct val="107000"/>
              </a:lnSpc>
              <a:spcBef>
                <a:spcPts val="0"/>
              </a:spcBef>
              <a:buFont typeface="Wingdings" panose="05000000000000000000" pitchFamily="2" charset="2"/>
              <a:buChar char=""/>
            </a:pPr>
            <a:r>
              <a:rPr lang="ru-RU" sz="2000" dirty="0">
                <a:latin typeface="Times New Roman" panose="02020603050405020304" pitchFamily="18" charset="0"/>
                <a:cs typeface="Times New Roman" panose="02020603050405020304" pitchFamily="18" charset="0"/>
              </a:rPr>
              <a:t>Съдебното решение и, когато е приложимо, решението за пробация, придружени от удостоверението, посочено в параграф 1, се </a:t>
            </a:r>
            <a:r>
              <a:rPr lang="ru-RU" sz="2000" b="1" dirty="0">
                <a:solidFill>
                  <a:srgbClr val="FF0000"/>
                </a:solidFill>
                <a:latin typeface="Times New Roman" panose="02020603050405020304" pitchFamily="18" charset="0"/>
                <a:cs typeface="Times New Roman" panose="02020603050405020304" pitchFamily="18" charset="0"/>
              </a:rPr>
              <a:t>изпращат</a:t>
            </a:r>
            <a:r>
              <a:rPr lang="ru-RU" sz="2000" dirty="0">
                <a:latin typeface="Times New Roman" panose="02020603050405020304" pitchFamily="18" charset="0"/>
                <a:cs typeface="Times New Roman" panose="02020603050405020304" pitchFamily="18" charset="0"/>
              </a:rPr>
              <a:t> от компетентния орган на издаващата държава </a:t>
            </a:r>
            <a:r>
              <a:rPr lang="ru-RU" sz="2000" b="1" dirty="0">
                <a:solidFill>
                  <a:srgbClr val="FF0000"/>
                </a:solidFill>
                <a:latin typeface="Times New Roman" panose="02020603050405020304" pitchFamily="18" charset="0"/>
                <a:cs typeface="Times New Roman" panose="02020603050405020304" pitchFamily="18" charset="0"/>
              </a:rPr>
              <a:t>директно</a:t>
            </a:r>
            <a:r>
              <a:rPr lang="ru-RU" sz="2000" dirty="0">
                <a:latin typeface="Times New Roman" panose="02020603050405020304" pitchFamily="18" charset="0"/>
                <a:cs typeface="Times New Roman" panose="02020603050405020304" pitchFamily="18" charset="0"/>
              </a:rPr>
              <a:t> на компетентния орган на изпълняващата държава</a:t>
            </a:r>
            <a:r>
              <a:rPr lang="bg-BG" sz="2000" dirty="0">
                <a:latin typeface="Times New Roman" panose="02020603050405020304" pitchFamily="18" charset="0"/>
                <a:cs typeface="Times New Roman" panose="02020603050405020304" pitchFamily="18" charset="0"/>
              </a:rPr>
              <a:t> и </a:t>
            </a:r>
            <a:r>
              <a:rPr lang="ru-RU" sz="2000" dirty="0">
                <a:latin typeface="Times New Roman" panose="02020603050405020304" pitchFamily="18" charset="0"/>
                <a:cs typeface="Times New Roman" panose="02020603050405020304" pitchFamily="18" charset="0"/>
              </a:rPr>
              <a:t>компетентният орган </a:t>
            </a:r>
            <a:r>
              <a:rPr lang="bg-BG" sz="2000" b="1" dirty="0">
                <a:solidFill>
                  <a:srgbClr val="FF0000"/>
                </a:solidFill>
                <a:latin typeface="Times New Roman" panose="02020603050405020304" pitchFamily="18" charset="0"/>
                <a:cs typeface="Times New Roman" panose="02020603050405020304" pitchFamily="18" charset="0"/>
              </a:rPr>
              <a:t>запазва</a:t>
            </a:r>
            <a:r>
              <a:rPr lang="bg-BG" sz="2000" dirty="0">
                <a:latin typeface="Times New Roman" panose="02020603050405020304" pitchFamily="18" charset="0"/>
                <a:cs typeface="Times New Roman" panose="02020603050405020304" pitchFamily="18" charset="0"/>
              </a:rPr>
              <a:t> компетентност по отношение на надзора върху пробационните мерки или алтернативните санкции</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u-RU" sz="2100" b="1" dirty="0">
                <a:solidFill>
                  <a:srgbClr val="FF0000"/>
                </a:solidFill>
                <a:latin typeface="Times New Roman" panose="02020603050405020304" pitchFamily="18" charset="0"/>
                <a:cs typeface="Times New Roman" panose="02020603050405020304" pitchFamily="18" charset="0"/>
              </a:rPr>
              <a:t>Възможно най-бързо</a:t>
            </a:r>
            <a:r>
              <a:rPr lang="ru-RU" sz="2100" dirty="0">
                <a:latin typeface="Times New Roman" panose="02020603050405020304" pitchFamily="18" charset="0"/>
                <a:cs typeface="Times New Roman" panose="02020603050405020304" pitchFamily="18" charset="0"/>
              </a:rPr>
              <a:t> и </a:t>
            </a:r>
            <a:r>
              <a:rPr lang="ru-RU" sz="2100" b="1" dirty="0">
                <a:solidFill>
                  <a:srgbClr val="FF0000"/>
                </a:solidFill>
                <a:latin typeface="Times New Roman" panose="02020603050405020304" pitchFamily="18" charset="0"/>
                <a:cs typeface="Times New Roman" panose="02020603050405020304" pitchFamily="18" charset="0"/>
              </a:rPr>
              <a:t>в срок от 60 дни </a:t>
            </a:r>
            <a:r>
              <a:rPr lang="ru-RU" sz="2100" dirty="0">
                <a:latin typeface="Times New Roman" panose="02020603050405020304" pitchFamily="18" charset="0"/>
                <a:cs typeface="Times New Roman" panose="02020603050405020304" pitchFamily="18" charset="0"/>
              </a:rPr>
              <a:t>след получаването на съдебното решение, и когато е приложимо, на решението за пробация, компетентният орган на изпълняващата държава решава </a:t>
            </a:r>
            <a:r>
              <a:rPr lang="ru-RU" sz="2100" b="1" dirty="0">
                <a:latin typeface="Times New Roman" panose="02020603050405020304" pitchFamily="18" charset="0"/>
                <a:cs typeface="Times New Roman" panose="02020603050405020304" pitchFamily="18" charset="0"/>
              </a:rPr>
              <a:t>дали да признае или не </a:t>
            </a:r>
            <a:r>
              <a:rPr lang="ru-RU" sz="2100" dirty="0">
                <a:latin typeface="Times New Roman" panose="02020603050405020304" pitchFamily="18" charset="0"/>
                <a:cs typeface="Times New Roman" panose="02020603050405020304" pitchFamily="18" charset="0"/>
              </a:rPr>
              <a:t>съдебното решение и, когато е приложимо, решението за пробация, и </a:t>
            </a:r>
            <a:r>
              <a:rPr lang="ru-RU" sz="2100" b="1" dirty="0">
                <a:latin typeface="Times New Roman" panose="02020603050405020304" pitchFamily="18" charset="0"/>
                <a:cs typeface="Times New Roman" panose="02020603050405020304" pitchFamily="18" charset="0"/>
              </a:rPr>
              <a:t>дали да поеме отговорност </a:t>
            </a:r>
            <a:r>
              <a:rPr lang="ru-RU" sz="2100" dirty="0">
                <a:latin typeface="Times New Roman" panose="02020603050405020304" pitchFamily="18" charset="0"/>
                <a:cs typeface="Times New Roman" panose="02020603050405020304" pitchFamily="18" charset="0"/>
              </a:rPr>
              <a:t>за надзор върху пробационните мерки или алтернативните санкции.</a:t>
            </a:r>
            <a:endParaRPr lang="en-GB"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u-RU" sz="2000" dirty="0">
                <a:latin typeface="Times New Roman" panose="02020603050405020304" pitchFamily="18" charset="0"/>
                <a:cs typeface="Times New Roman" panose="02020603050405020304" pitchFamily="18" charset="0"/>
              </a:rPr>
              <a:t>Когато при </a:t>
            </a:r>
            <a:r>
              <a:rPr lang="ru-RU" sz="2000" b="1" dirty="0">
                <a:latin typeface="Times New Roman" panose="02020603050405020304" pitchFamily="18" charset="0"/>
                <a:cs typeface="Times New Roman" panose="02020603050405020304" pitchFamily="18" charset="0"/>
              </a:rPr>
              <a:t>изключителни обстоятелства </a:t>
            </a:r>
            <a:r>
              <a:rPr lang="ru-RU" sz="2000" u="sng" dirty="0">
                <a:latin typeface="Times New Roman" panose="02020603050405020304" pitchFamily="18" charset="0"/>
                <a:cs typeface="Times New Roman" panose="02020603050405020304" pitchFamily="18" charset="0"/>
              </a:rPr>
              <a:t>не е възможно компетентният орган на изпълняващата държава да спази срока, предвиден в параграф 1</a:t>
            </a:r>
            <a:r>
              <a:rPr lang="ru-RU" sz="2000" dirty="0">
                <a:latin typeface="Times New Roman" panose="02020603050405020304" pitchFamily="18" charset="0"/>
                <a:cs typeface="Times New Roman" panose="02020603050405020304" pitchFamily="18" charset="0"/>
              </a:rPr>
              <a:t>, той незабавно </a:t>
            </a:r>
            <a:r>
              <a:rPr lang="ru-RU" sz="2000" b="1" dirty="0">
                <a:latin typeface="Times New Roman" panose="02020603050405020304" pitchFamily="18" charset="0"/>
                <a:cs typeface="Times New Roman" panose="02020603050405020304" pitchFamily="18" charset="0"/>
              </a:rPr>
              <a:t>информира</a:t>
            </a:r>
            <a:r>
              <a:rPr lang="ru-RU" sz="2000" dirty="0">
                <a:latin typeface="Times New Roman" panose="02020603050405020304" pitchFamily="18" charset="0"/>
                <a:cs typeface="Times New Roman" panose="02020603050405020304" pitchFamily="18" charset="0"/>
              </a:rPr>
              <a:t> компетентния орган на издаващата държава по какъвто и да е начин, като посочва причините за забавянето и </a:t>
            </a:r>
            <a:r>
              <a:rPr lang="ru-RU" sz="2000" dirty="0" smtClean="0">
                <a:latin typeface="Times New Roman" panose="02020603050405020304" pitchFamily="18" charset="0"/>
                <a:cs typeface="Times New Roman" panose="02020603050405020304" pitchFamily="18" charset="0"/>
              </a:rPr>
              <a:t>срока, </a:t>
            </a:r>
            <a:r>
              <a:rPr lang="ru-RU" sz="2000" dirty="0">
                <a:latin typeface="Times New Roman" panose="02020603050405020304" pitchFamily="18" charset="0"/>
                <a:cs typeface="Times New Roman" panose="02020603050405020304" pitchFamily="18" charset="0"/>
              </a:rPr>
              <a:t>който е преценил за необходим за вземането на окончателно решение.</a:t>
            </a: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72563"/>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Основания за отказ от признаване и надзор </a:t>
            </a:r>
            <a:r>
              <a:rPr lang="bg-BG" sz="3600" b="1" dirty="0" smtClean="0">
                <a:latin typeface="Times New Roman" panose="02020603050405020304" pitchFamily="18" charset="0"/>
                <a:cs typeface="Times New Roman" panose="02020603050405020304" pitchFamily="18" charset="0"/>
              </a:rPr>
              <a:t>и</a:t>
            </a:r>
            <a:r>
              <a:rPr lang="en-US" sz="3600" b="1" dirty="0" smtClean="0">
                <a:latin typeface="Times New Roman" panose="02020603050405020304" pitchFamily="18" charset="0"/>
                <a:cs typeface="Times New Roman" panose="02020603050405020304" pitchFamily="18" charset="0"/>
              </a:rPr>
              <a:t> </a:t>
            </a:r>
            <a:r>
              <a:rPr lang="bg-BG" sz="3600" b="1" dirty="0">
                <a:latin typeface="Times New Roman" panose="02020603050405020304" pitchFamily="18" charset="0"/>
                <a:cs typeface="Times New Roman" panose="02020603050405020304" pitchFamily="18" charset="0"/>
              </a:rPr>
              <a:t>адаптиране</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8300"/>
            <a:ext cx="10275501" cy="4792046"/>
          </a:xfrm>
        </p:spPr>
        <p:txBody>
          <a:bodyPr>
            <a:normAutofit fontScale="77500" lnSpcReduction="20000"/>
          </a:bodyPr>
          <a:lstStyle/>
          <a:p>
            <a:pPr marL="342900" indent="-342900" algn="just">
              <a:lnSpc>
                <a:spcPct val="107000"/>
              </a:lnSpc>
              <a:spcBef>
                <a:spcPts val="0"/>
              </a:spcBef>
              <a:buFont typeface="Wingdings" panose="05000000000000000000" pitchFamily="2" charset="2"/>
              <a:buChar char=""/>
            </a:pPr>
            <a:r>
              <a:rPr lang="bg-BG" sz="2100" dirty="0">
                <a:latin typeface="Times New Roman" panose="02020603050405020304" pitchFamily="18" charset="0"/>
                <a:cs typeface="Times New Roman" panose="02020603050405020304" pitchFamily="18" charset="0"/>
              </a:rPr>
              <a:t>Основанията за отказ от признаване и надзор са </a:t>
            </a:r>
            <a:r>
              <a:rPr lang="bg-BG" sz="2100" b="1" dirty="0">
                <a:solidFill>
                  <a:srgbClr val="FF0000"/>
                </a:solidFill>
                <a:latin typeface="Times New Roman" panose="02020603050405020304" pitchFamily="18" charset="0"/>
                <a:cs typeface="Times New Roman" panose="02020603050405020304" pitchFamily="18" charset="0"/>
              </a:rPr>
              <a:t>изрично</a:t>
            </a:r>
            <a:r>
              <a:rPr lang="bg-BG" sz="2100" dirty="0">
                <a:latin typeface="Times New Roman" panose="02020603050405020304" pitchFamily="18" charset="0"/>
                <a:cs typeface="Times New Roman" panose="02020603050405020304" pitchFamily="18" charset="0"/>
              </a:rPr>
              <a:t> изброени и </a:t>
            </a:r>
            <a:r>
              <a:rPr lang="bg-BG" sz="2100" b="1" dirty="0">
                <a:solidFill>
                  <a:srgbClr val="FF0000"/>
                </a:solidFill>
                <a:latin typeface="Times New Roman" panose="02020603050405020304" pitchFamily="18" charset="0"/>
                <a:cs typeface="Times New Roman" panose="02020603050405020304" pitchFamily="18" charset="0"/>
              </a:rPr>
              <a:t>се</a:t>
            </a:r>
            <a:r>
              <a:rPr lang="bg-BG" sz="2100" dirty="0">
                <a:latin typeface="Times New Roman" panose="02020603050405020304" pitchFamily="18" charset="0"/>
                <a:cs typeface="Times New Roman" panose="02020603050405020304" pitchFamily="18" charset="0"/>
              </a:rPr>
              <a:t> </a:t>
            </a:r>
            <a:r>
              <a:rPr lang="bg-BG" sz="2100" b="1" dirty="0">
                <a:solidFill>
                  <a:srgbClr val="FF0000"/>
                </a:solidFill>
                <a:latin typeface="Times New Roman" panose="02020603050405020304" pitchFamily="18" charset="0"/>
                <a:cs typeface="Times New Roman" panose="02020603050405020304" pitchFamily="18" charset="0"/>
              </a:rPr>
              <a:t>ограничават</a:t>
            </a:r>
            <a:r>
              <a:rPr lang="bg-BG" sz="2100" dirty="0">
                <a:latin typeface="Times New Roman" panose="02020603050405020304" pitchFamily="18" charset="0"/>
                <a:cs typeface="Times New Roman" panose="02020603050405020304" pitchFamily="18" charset="0"/>
              </a:rPr>
              <a:t> до изброените в </a:t>
            </a:r>
            <a:r>
              <a:rPr lang="bg-BG" sz="2100" b="1" dirty="0">
                <a:latin typeface="Times New Roman" panose="02020603050405020304" pitchFamily="18" charset="0"/>
                <a:cs typeface="Times New Roman" panose="02020603050405020304" pitchFamily="18" charset="0"/>
              </a:rPr>
              <a:t>член 11, букви а) до к) от рамковото решение</a:t>
            </a:r>
            <a:r>
              <a:rPr lang="bg-BG" sz="2100" dirty="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Ако </a:t>
            </a:r>
            <a:r>
              <a:rPr lang="ru-RU" sz="2100" b="1" dirty="0">
                <a:solidFill>
                  <a:srgbClr val="FF0000"/>
                </a:solidFill>
                <a:latin typeface="Times New Roman" panose="02020603050405020304" pitchFamily="18" charset="0"/>
                <a:cs typeface="Times New Roman" panose="02020603050405020304" pitchFamily="18" charset="0"/>
              </a:rPr>
              <a:t>характерът на съответната пробационна мярка или алтернативна санкция </a:t>
            </a:r>
            <a:r>
              <a:rPr lang="ru-RU" sz="2100" dirty="0">
                <a:latin typeface="Times New Roman" panose="02020603050405020304" pitchFamily="18" charset="0"/>
                <a:cs typeface="Times New Roman" panose="02020603050405020304" pitchFamily="18" charset="0"/>
              </a:rPr>
              <a:t>е несъвместим с правото на изпълняващата държава, компетентният орган на тази държава </a:t>
            </a:r>
            <a:r>
              <a:rPr lang="ru-RU" sz="2100" u="sng" dirty="0">
                <a:latin typeface="Times New Roman" panose="02020603050405020304" pitchFamily="18" charset="0"/>
                <a:cs typeface="Times New Roman" panose="02020603050405020304" pitchFamily="18" charset="0"/>
              </a:rPr>
              <a:t>може да го адаптира</a:t>
            </a:r>
            <a:r>
              <a:rPr lang="ru-RU" sz="2100" dirty="0">
                <a:latin typeface="Times New Roman" panose="02020603050405020304" pitchFamily="18" charset="0"/>
                <a:cs typeface="Times New Roman" panose="02020603050405020304" pitchFamily="18" charset="0"/>
              </a:rPr>
              <a:t> в съответствие с характера на пробационните мерки и алтернативните санкции, които се прилагат за равностойни деяния съгласно правото на изпълняващата държава (</a:t>
            </a:r>
            <a:r>
              <a:rPr lang="ru-RU" sz="2100" dirty="0" smtClean="0">
                <a:latin typeface="Times New Roman" panose="02020603050405020304" pitchFamily="18" charset="0"/>
                <a:cs typeface="Times New Roman" panose="02020603050405020304" pitchFamily="18" charset="0"/>
              </a:rPr>
              <a:t>вж. задължението </a:t>
            </a:r>
            <a:r>
              <a:rPr lang="ru-RU" sz="2100" dirty="0">
                <a:latin typeface="Times New Roman" panose="02020603050405020304" pitchFamily="18" charset="0"/>
                <a:cs typeface="Times New Roman" panose="02020603050405020304" pitchFamily="18" charset="0"/>
              </a:rPr>
              <a:t>за общественополезен труд)</a:t>
            </a:r>
            <a:endParaRPr lang="en-GB"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Ако </a:t>
            </a:r>
            <a:r>
              <a:rPr lang="ru-RU" sz="2100" b="1" dirty="0">
                <a:solidFill>
                  <a:srgbClr val="FF0000"/>
                </a:solidFill>
                <a:latin typeface="Times New Roman" panose="02020603050405020304" pitchFamily="18" charset="0"/>
                <a:cs typeface="Times New Roman" panose="02020603050405020304" pitchFamily="18" charset="0"/>
              </a:rPr>
              <a:t>продължителността на съответната пробационна мярка или алтернативна санкция </a:t>
            </a:r>
            <a:r>
              <a:rPr lang="ru-RU" sz="2100" dirty="0">
                <a:latin typeface="Times New Roman" panose="02020603050405020304" pitchFamily="18" charset="0"/>
                <a:cs typeface="Times New Roman" panose="02020603050405020304" pitchFamily="18" charset="0"/>
              </a:rPr>
              <a:t>е несъвместима с правото на изпълняващата държава, компетентният орган на тази държава </a:t>
            </a:r>
            <a:r>
              <a:rPr lang="ru-RU" sz="2100" u="sng" dirty="0">
                <a:latin typeface="Times New Roman" panose="02020603050405020304" pitchFamily="18" charset="0"/>
                <a:cs typeface="Times New Roman" panose="02020603050405020304" pitchFamily="18" charset="0"/>
              </a:rPr>
              <a:t>може да я адаптира </a:t>
            </a:r>
            <a:r>
              <a:rPr lang="ru-RU" sz="2100" dirty="0">
                <a:latin typeface="Times New Roman" panose="02020603050405020304" pitchFamily="18" charset="0"/>
                <a:cs typeface="Times New Roman" panose="02020603050405020304" pitchFamily="18" charset="0"/>
              </a:rPr>
              <a:t>в съответствие с продължителността на пробационните мерки и алтернативните санкции, които се прилагат за равностойни деяния съгласно правото на изпълняващата държава</a:t>
            </a:r>
            <a:endParaRPr lang="en-GB"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Ако </a:t>
            </a:r>
            <a:r>
              <a:rPr lang="ru-RU" sz="2100" b="1" dirty="0">
                <a:solidFill>
                  <a:srgbClr val="FF0000"/>
                </a:solidFill>
                <a:latin typeface="Times New Roman" panose="02020603050405020304" pitchFamily="18" charset="0"/>
                <a:cs typeface="Times New Roman" panose="02020603050405020304" pitchFamily="18" charset="0"/>
              </a:rPr>
              <a:t>продължителността на срока на пробацията </a:t>
            </a:r>
            <a:r>
              <a:rPr lang="ru-RU" sz="2100" dirty="0">
                <a:latin typeface="Times New Roman" panose="02020603050405020304" pitchFamily="18" charset="0"/>
                <a:cs typeface="Times New Roman" panose="02020603050405020304" pitchFamily="18" charset="0"/>
              </a:rPr>
              <a:t>е</a:t>
            </a:r>
            <a:r>
              <a:rPr lang="ru-RU" sz="2100" dirty="0" smtClean="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несъвместима с правото на изпълняващата държава, компетентният орган на тази държава може да я адаптира в съответствие с продължителността на срока на пробацията, който се прилага за равностойни деяния съгласно правото на изпълняващата държава </a:t>
            </a:r>
            <a:endParaRPr lang="en-GB" sz="2100" dirty="0">
              <a:latin typeface="Times New Roman" panose="02020603050405020304" pitchFamily="18" charset="0"/>
              <a:cs typeface="Times New Roman" panose="02020603050405020304" pitchFamily="18" charset="0"/>
            </a:endParaRPr>
          </a:p>
          <a:p>
            <a:pPr marL="342900" indent="-342900" algn="just">
              <a:lnSpc>
                <a:spcPct val="117000"/>
              </a:lnSpc>
              <a:spcBef>
                <a:spcPts val="0"/>
              </a:spcBef>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Продължителността на адаптираните пробационна мярка, алтернативна санкция или срок на пробацията </a:t>
            </a:r>
            <a:r>
              <a:rPr lang="ru-RU" sz="2100" b="1" dirty="0">
                <a:latin typeface="Times New Roman" panose="02020603050405020304" pitchFamily="18" charset="0"/>
                <a:cs typeface="Times New Roman" panose="02020603050405020304" pitchFamily="18" charset="0"/>
              </a:rPr>
              <a:t>не може да бъде </a:t>
            </a:r>
            <a:r>
              <a:rPr lang="ru-RU" sz="2100" b="1" dirty="0" smtClean="0">
                <a:latin typeface="Times New Roman" panose="02020603050405020304" pitchFamily="18" charset="0"/>
                <a:cs typeface="Times New Roman" panose="02020603050405020304" pitchFamily="18" charset="0"/>
              </a:rPr>
              <a:t>по-малка от </a:t>
            </a:r>
            <a:r>
              <a:rPr lang="ru-RU" sz="2100" b="1" dirty="0">
                <a:latin typeface="Times New Roman" panose="02020603050405020304" pitchFamily="18" charset="0"/>
                <a:cs typeface="Times New Roman" panose="02020603050405020304" pitchFamily="18" charset="0"/>
              </a:rPr>
              <a:t>максималната продължителност, предвидена за равностойни деяния съгласно правото на изпълняващата държава</a:t>
            </a:r>
            <a:r>
              <a:rPr lang="ru-RU" sz="2100" dirty="0">
                <a:latin typeface="Times New Roman" panose="02020603050405020304" pitchFamily="18" charset="0"/>
                <a:cs typeface="Times New Roman" panose="02020603050405020304" pitchFamily="18" charset="0"/>
              </a:rPr>
              <a:t>.</a:t>
            </a:r>
            <a:endParaRPr lang="en-GB" sz="2100" dirty="0">
              <a:latin typeface="Times New Roman" panose="02020603050405020304" pitchFamily="18" charset="0"/>
              <a:cs typeface="Times New Roman" panose="02020603050405020304" pitchFamily="18" charset="0"/>
            </a:endParaRPr>
          </a:p>
          <a:p>
            <a:pPr marL="342900" indent="-342900" algn="just">
              <a:lnSpc>
                <a:spcPct val="117000"/>
              </a:lnSpc>
              <a:spcBef>
                <a:spcPts val="0"/>
              </a:spcBef>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Адаптираните пробационни мерки, алтернативни санкции или срокове на пробацията </a:t>
            </a:r>
            <a:r>
              <a:rPr lang="ru-RU" sz="2100" b="1" dirty="0">
                <a:latin typeface="Times New Roman" panose="02020603050405020304" pitchFamily="18" charset="0"/>
                <a:cs typeface="Times New Roman" panose="02020603050405020304" pitchFamily="18" charset="0"/>
              </a:rPr>
              <a:t>не могат да бъдат по-строги или по-продължителни от първоначално наложените</a:t>
            </a:r>
            <a:endParaRPr lang="en-GB" sz="2100" b="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246</TotalTime>
  <Words>1473</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По-добро прилагане на европейското наказателно право Обучение на Академията по европейско право за представители на съдебната система</vt:lpstr>
      <vt:lpstr>Съдържание :</vt:lpstr>
      <vt:lpstr>Фактите</vt:lpstr>
      <vt:lpstr>Цели </vt:lpstr>
      <vt:lpstr>Обхват на приложение</vt:lpstr>
      <vt:lpstr>Компетентни органи</vt:lpstr>
      <vt:lpstr>  Критерии за изпращане на съдебно решение и, когато е приложимо, решение за пробация  </vt:lpstr>
      <vt:lpstr>   Процедура за признаване на съдебно решение и, когато е приложимо, решение за пробация и срокове   </vt:lpstr>
      <vt:lpstr>    Основания за отказ от признаване и надзор и адаптиране    </vt:lpstr>
      <vt:lpstr>     Приложимо право и последващи решения     </vt:lpstr>
      <vt:lpstr>     Консултации (чл. 15) и езици (чл. 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Desislava Dragieva</cp:lastModifiedBy>
  <cp:revision>88</cp:revision>
  <dcterms:created xsi:type="dcterms:W3CDTF">2020-10-28T14:00:49Z</dcterms:created>
  <dcterms:modified xsi:type="dcterms:W3CDTF">2021-07-09T11:18:49Z</dcterms:modified>
</cp:coreProperties>
</file>