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5" r:id="rId4"/>
    <p:sldId id="316" r:id="rId5"/>
    <p:sldId id="313" r:id="rId6"/>
    <p:sldId id="310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083" autoAdjust="0"/>
  </p:normalViewPr>
  <p:slideViewPr>
    <p:cSldViewPr snapToGrid="0">
      <p:cViewPr varScale="1">
        <p:scale>
          <a:sx n="52" d="100"/>
          <a:sy n="52" d="100"/>
        </p:scale>
        <p:origin x="11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077F-6F5F-4ED5-A3D3-46D2C4A0920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3972-230A-4642-A04B-C67298A8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25C1-6CF3-409A-A99E-26A292DF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6EA06-D05E-44CD-914A-548CC2D04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7B1A-56EA-41FD-ABE8-6D74492E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0947-613A-45AD-8C3A-A319CA6A0B27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23C1-3DC4-4E8D-B6FC-C74EB75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72BC-FB19-44B4-8425-A12D63A3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BC2D-9DCC-418D-BBF3-D7289C88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3507-E7F7-4A42-909F-10A328EEA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4E7C-1FD3-4B07-B1AC-86C1382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744-2E00-4DFF-AC77-CB84381AA1CB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6FA4-3378-479F-BCEC-C15B92A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4E13C-3983-4A5F-9404-5B41D34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E9F9B-AE89-4AAE-A8C3-C172843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7558D-FD62-4213-A45E-337F0915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75CF7-839D-44F6-B9C7-B2A1D38F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B5A0-2868-4496-95CC-34D5AB0250C3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6B46-348B-473E-A704-6F69742A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A321-31EE-43BF-9B2F-3EB8E479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7D65-8F31-4452-BD3E-8673A74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C126-97E7-4A97-A182-892F1EC3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948D-59E9-4DD8-858D-FB13A74E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241-165C-4B1C-9C9F-EDE12326FA42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1EC60-077E-43F4-A58A-8576836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6771-1960-4830-9C60-769A5C5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6C7-92B4-4291-9BCB-9AEEEF29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CC9C-3A54-415B-A315-C1C62ACA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362C-52E2-40C5-BEF0-3F4614BF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471-6615-41D7-AF86-EE75C0A5CDA4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45B3-1927-481E-B8DB-CD2DD13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15EA-4E3F-4AA4-8EBF-C5D528B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C318-3089-4FD0-A365-B56C445B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2B29-1F3F-4568-9B30-8A838BC9D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B603-B661-41C8-ABC2-1D4DD195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83CF0-9BED-4BA9-9202-0FC019D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912-194F-4A01-AEB5-B7A4F66306E0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544A6-4D7B-4DE5-9648-DE586E6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B86D-C1C9-4FDD-9624-1E1C04EA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105B-72AC-4679-9E86-FDA50913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01C45-A36A-4012-9055-7AE351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AF4C-CFBE-493F-82A2-3985105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16E5B-4BAE-44C3-A1DB-E371D14B7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D0E88-72DD-4436-946F-D60122A7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5780A-6E42-4D04-9127-82E9FD3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A8DD-6303-490F-BE72-05F65B4F097C}" type="datetime1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3A74F-EB43-416A-BC9D-A3E812CC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44434-A75F-4929-8E38-0442F60C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BCEF-6B7F-4A83-8505-1139A37C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0EB32-DD97-4800-8750-7956B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7AC-9CCA-42BD-9492-5E7D0BB8C965}" type="datetime1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552EF-88D6-4A27-B731-4F02E0CC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1FB97-B8F8-4162-91AC-1F861F9F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47B8D-B497-4C45-9782-70C64FF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4931-A931-426F-AD83-925D9A4BC4D9}" type="datetime1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C818C-A98B-4784-9E99-4E8DDED1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5D6B0-C76D-4804-9F79-D2D6D7A4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05E6-5FFD-4FB2-9E06-6ACD05CB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567-04F7-47F6-BC7D-F3FA9B6E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FF1CA-61C8-4308-8A18-BAA59A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644AF-71CC-4F9F-9C07-5E17E57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CE63-712F-46DE-9E1A-022BE89A1780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34DF3-D596-4295-BCB4-3D1765E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1251-CD9F-4755-A8B2-A9F2338A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778-6DE4-4151-8B02-1B30700B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D146-7F23-408B-8F25-77CE98EBC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380B3-25B8-4EC2-9255-E5693E4C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84533-A30E-4FC9-BBF2-85F6854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6624-46FF-4AFD-8B4D-7961A0B69BAD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979F-F715-4652-862D-6DE19740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951B-0B24-4F82-98D2-537A827A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D4826-EC43-4BDA-B54F-8805A03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82975-0B21-436F-B707-30024897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1A5F-8803-4DE7-A055-4906221D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EFC9-EE4F-4F18-81AF-81AB249DC5E3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6EE2-E9B0-40CC-8AA1-80BA559C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1E4F9-A888-4EF7-9440-F4273CDD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bsentieaw.e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78DAD8-9EF1-41EC-B620-2F3BD3928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1645921"/>
            <a:ext cx="10515600" cy="1910144"/>
          </a:xfrm>
        </p:spPr>
        <p:txBody>
          <a:bodyPr>
            <a:normAutofit fontScale="90000"/>
          </a:bodyPr>
          <a:lstStyle/>
          <a:p>
            <a:r>
              <a:rPr lang="bg-BG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По-добро прилагане на </a:t>
            </a:r>
            <a:br>
              <a:rPr lang="bg-BG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европейското наказателно право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за </a:t>
            </a:r>
            <a:r>
              <a:rPr lang="bg-BG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на съдебната система</a:t>
            </a:r>
            <a:r>
              <a:rPr lang="bg-BG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Академия по европейско право</a:t>
            </a:r>
            <a:endParaRPr lang="en-US" altLang="nl-N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46A4F4-BFC8-4135-8B71-DDF54F65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" y="4185920"/>
            <a:ext cx="8458200" cy="165709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bg-BG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Обезпечаване и конфискация</a:t>
            </a:r>
            <a:endParaRPr lang="en-GB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bg-BG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</a:t>
            </a:r>
            <a:r>
              <a:rPr lang="en-GB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2018/1805</a:t>
            </a:r>
            <a:r>
              <a:rPr lang="hu-HU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bg-BG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 </a:t>
            </a:r>
            <a:r>
              <a:rPr lang="en-GB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2003/577 </a:t>
            </a:r>
            <a:r>
              <a:rPr lang="bg-BG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РР</a:t>
            </a:r>
            <a:r>
              <a:rPr lang="en-GB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2006/783</a:t>
            </a:r>
            <a:endParaRPr lang="en-US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E9FF78-5C38-4060-B9D6-3CAB3B26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42BDE4F-56B2-46F3-8FD7-A374C8B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82829"/>
            <a:ext cx="10515600" cy="1325563"/>
          </a:xfrm>
        </p:spPr>
        <p:txBody>
          <a:bodyPr>
            <a:normAutofit/>
          </a:bodyPr>
          <a:lstStyle/>
          <a:p>
            <a:r>
              <a:rPr lang="bg-BG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признаване по наказателноправни въпроси</a:t>
            </a:r>
            <a:endParaRPr lang="nl-NL" altLang="nl-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4D4EB4D-1B8F-45A1-8745-33C66C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25041"/>
            <a:ext cx="10515600" cy="4351338"/>
          </a:xfrm>
        </p:spPr>
        <p:txBody>
          <a:bodyPr/>
          <a:lstStyle/>
          <a:p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съвпада с частична хармонизация</a:t>
            </a:r>
            <a:endParaRPr lang="hu-HU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разпределя юрисдикция</a:t>
            </a:r>
            <a:endParaRPr lang="hu-HU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Става въпрос за човешки същества със собствени права </a:t>
            </a:r>
            <a:b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Бележка</a:t>
            </a:r>
            <a:r>
              <a:rPr lang="nl-NL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адвокати в ЕС</a:t>
            </a:r>
            <a:r>
              <a:rPr lang="nl-NL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D699C4-66B2-47C1-ACB5-65E507D5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0283953-D251-41C0-9751-5109A925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" y="328549"/>
            <a:ext cx="10515600" cy="1325563"/>
          </a:xfrm>
        </p:spPr>
        <p:txBody>
          <a:bodyPr/>
          <a:lstStyle/>
          <a:p>
            <a:pPr eaLnBrk="1" hangingPunct="1"/>
            <a:r>
              <a:rPr lang="bg-BG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 </a:t>
            </a:r>
            <a:r>
              <a:rPr lang="en-US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bg-BG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поглед отблизо</a:t>
            </a:r>
            <a:endParaRPr lang="en-US" altLang="nl-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0FA5FF-671D-4EE3-8478-BA2A58D3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" y="1761617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Съдебно сътрудничество въз основа на взаимно признаване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Сближаване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на признаване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Предотвратяване/решаване на спорове за компетентност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 за обучения в съдебната система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Улесняване на сътрудничеството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22AFD-C92D-4441-846A-D675B1C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E1E297-D5CE-4DD5-A39D-5B9185890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255397"/>
            <a:ext cx="10515600" cy="1325563"/>
          </a:xfrm>
        </p:spPr>
        <p:txBody>
          <a:bodyPr/>
          <a:lstStyle/>
          <a:p>
            <a:pPr eaLnBrk="1" hangingPunct="1"/>
            <a:r>
              <a:rPr lang="bg-BG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 </a:t>
            </a:r>
            <a:r>
              <a:rPr lang="en-US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bg-BG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ДФЕС</a:t>
            </a:r>
            <a:endParaRPr lang="en-US" altLang="nl-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453831A-DEA3-479C-8F53-77BA4B2BA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" y="1779905"/>
            <a:ext cx="10515600" cy="4351338"/>
          </a:xfrm>
        </p:spPr>
        <p:txBody>
          <a:bodyPr/>
          <a:lstStyle/>
          <a:p>
            <a:pPr eaLnBrk="1" hangingPunct="1"/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Минимални правила за улесняване на взаимното признаване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Взаимна допустимост на доказателства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лицата в наказателното производство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жертвите на престъпления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аспекти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56743C-7C3A-46B1-9CF0-9E7CBE7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F1E1703-56AF-44EA-981B-86D96D5C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310261"/>
            <a:ext cx="10515600" cy="1325563"/>
          </a:xfrm>
        </p:spPr>
        <p:txBody>
          <a:bodyPr/>
          <a:lstStyle/>
          <a:p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Разграничения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45E1D1C-60EC-4C94-B60C-A5A44FCE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43329"/>
            <a:ext cx="10515600" cy="4351338"/>
          </a:xfrm>
        </p:spPr>
        <p:txBody>
          <a:bodyPr/>
          <a:lstStyle/>
          <a:p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2018/1805 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РР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2003/577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+ 2006/783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Обезпечаване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Конфискация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окончателна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Издаващ и изпълняващ орган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B0BC82-B9A3-4D86-9A33-226F1962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id="{2A8760BA-DD0B-4311-B564-8868E30B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82829"/>
            <a:ext cx="10515600" cy="1325563"/>
          </a:xfrm>
        </p:spPr>
        <p:txBody>
          <a:bodyPr/>
          <a:lstStyle/>
          <a:p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Обезпечаване и конфискация – упражнения 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Tijdelijke aanduiding voor inhoud 2">
            <a:extLst>
              <a:ext uri="{FF2B5EF4-FFF2-40B4-BE49-F238E27FC236}">
                <a16:creationId xmlns:a16="http://schemas.microsoft.com/office/drawing/2014/main" id="{B7357C5B-0BA1-4F36-8253-5820FF1D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743329"/>
            <a:ext cx="10515600" cy="4351338"/>
          </a:xfrm>
        </p:spPr>
        <p:txBody>
          <a:bodyPr/>
          <a:lstStyle/>
          <a:p>
            <a:r>
              <a:rPr lang="ru-RU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Намерете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изпълняващи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компетентни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езиците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alt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удостоверението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spcBef>
                <a:spcPts val="1800"/>
              </a:spcBef>
              <a:buFont typeface="+mj-lt"/>
              <a:buAutoNum type="romanUcPeriod"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Болоня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Италия,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желае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обезпечи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няколко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автомобила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Ферари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притежавани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мафиотска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организация,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Лиеж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Белгия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spcBef>
                <a:spcPts val="1800"/>
              </a:spcBef>
              <a:buFont typeface="+mj-lt"/>
              <a:buAutoNum type="romanUcPeriod"/>
            </a:pPr>
            <a:r>
              <a:rPr lang="ru-RU" alt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Ирландските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получават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искане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конфискация от Люксембург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относно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облаги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изпиране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пари,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инвестирани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Корк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spcBef>
                <a:spcPts val="1800"/>
              </a:spcBef>
              <a:buFont typeface="+mj-lt"/>
              <a:buAutoNum type="romanUcPeriod"/>
            </a:pPr>
            <a:r>
              <a:rPr lang="ru-RU" alt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Испански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прокурор,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успешно води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наказателно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преследване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срещу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фалшификатори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неотдавна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информация, че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милиони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евро се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държат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банка в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Копенхаген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spcBef>
                <a:spcPts val="1800"/>
              </a:spcBef>
              <a:buFont typeface="+mj-lt"/>
              <a:buAutoNum type="romanUcPeriod"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 случаи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отговорът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бъде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различен след 19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декември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г.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82643-BCA0-42C2-AF2D-56650E00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0FC633D-6D75-4264-BDD3-3DB996D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348234"/>
            <a:ext cx="8458200" cy="1200150"/>
          </a:xfrm>
        </p:spPr>
        <p:txBody>
          <a:bodyPr>
            <a:normAutofit fontScale="90000"/>
          </a:bodyPr>
          <a:lstStyle/>
          <a:p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  <a:r>
              <a:rPr lang="nl-NL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отсъствие </a:t>
            </a:r>
            <a:r>
              <a:rPr lang="nl-NL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ЕЗА</a:t>
            </a:r>
            <a:r>
              <a:rPr lang="nl-NL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вж. </a:t>
            </a:r>
            <a:r>
              <a:rPr lang="nl-NL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https://www.inabsentieaw.eu/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90E74-7688-4372-907F-E35CA4B4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1731202"/>
            <a:ext cx="9976104" cy="4535487"/>
          </a:xfrm>
        </p:spPr>
        <p:txBody>
          <a:bodyPr/>
          <a:lstStyle/>
          <a:p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РР 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2009/299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изменя РР 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2202/584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Общо понятие </a:t>
            </a:r>
            <a:r>
              <a:rPr lang="bg-BG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отсъствие</a:t>
            </a:r>
            <a:endParaRPr lang="nl-NL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 на отказите при определени условия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Лицето е призовано лично 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решава да не се яви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Упълномощаване на защитник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Връчено решение 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повторно разглеждане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 бъде уведомено 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g-BG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повторно разглеждане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ED4F3A-5028-4FF4-850C-96F69EC9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70D92FF-6431-42D6-9CFF-74B6A1A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488951"/>
            <a:ext cx="8458200" cy="1127125"/>
          </a:xfrm>
        </p:spPr>
        <p:txBody>
          <a:bodyPr/>
          <a:lstStyle/>
          <a:p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затруднения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4279-3AAE-414A-B836-1096E227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738314"/>
            <a:ext cx="8458200" cy="4967287"/>
          </a:xfrm>
        </p:spPr>
        <p:txBody>
          <a:bodyPr/>
          <a:lstStyle/>
          <a:p>
            <a:pPr>
              <a:defRPr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 значение на понятия на правото на ЕС: Кои понятия? Какво значение? Възможно разминаване с понятията на националното право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 при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отсъствие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Процес, водещ до решение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4(1)) (C‑571/17 PPU)</a:t>
            </a:r>
          </a:p>
          <a:p>
            <a:pPr lvl="1"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Призоваване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(4(1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)(a))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Dworzecki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C-108/16 PPU)</a:t>
            </a:r>
          </a:p>
          <a:p>
            <a:pPr lvl="1"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от упълномощен адвокат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Връчване на решение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повторно разглеждане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82EDF-76FF-4175-993C-2D26D3B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28428106-FB18-4F0F-8DF1-3B8A318C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91973"/>
            <a:ext cx="10515600" cy="1325563"/>
          </a:xfrm>
        </p:spPr>
        <p:txBody>
          <a:bodyPr/>
          <a:lstStyle/>
          <a:p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Издаващ съдебен орган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id="{D74EEFBC-362D-4613-A3C5-AE751C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7337"/>
            <a:ext cx="10515600" cy="4351338"/>
          </a:xfrm>
        </p:spPr>
        <p:txBody>
          <a:bodyPr/>
          <a:lstStyle/>
          <a:p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 понятие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ноември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C‑452/16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PPU,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Poltorak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октомври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C‑489/19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PPU, NJ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декември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Дело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C‑627/19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PPU,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Openbaar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Ministerie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ZB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FE1EBD-A437-4065-BBB2-CA43FE79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444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По-добро прилагане на  европейското наказателно право Обучение за представители на съдебната система Академия по европейско право</vt:lpstr>
      <vt:lpstr>Взаимно признаване по наказателноправни въпроси</vt:lpstr>
      <vt:lpstr>Чл. 82 (1) – поглед отблизо</vt:lpstr>
      <vt:lpstr>Чл. 82 (2) ДФЕС</vt:lpstr>
      <vt:lpstr>Разграничения</vt:lpstr>
      <vt:lpstr>Обезпечаване и конфискация – упражнения </vt:lpstr>
      <vt:lpstr>Дела при отсъствие - &gt; ЕЗА, вж.  https://www.inabsentieaw.eu/</vt:lpstr>
      <vt:lpstr>Практически затруднения</vt:lpstr>
      <vt:lpstr>Издаващ съдебен орган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Desislava Dragieva</cp:lastModifiedBy>
  <cp:revision>21</cp:revision>
  <dcterms:created xsi:type="dcterms:W3CDTF">2020-12-03T12:07:33Z</dcterms:created>
  <dcterms:modified xsi:type="dcterms:W3CDTF">2021-07-09T11:19:23Z</dcterms:modified>
</cp:coreProperties>
</file>