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2"/>
  </p:notesMasterIdLst>
  <p:sldIdLst>
    <p:sldId id="256" r:id="rId2"/>
    <p:sldId id="257" r:id="rId3"/>
    <p:sldId id="262" r:id="rId4"/>
    <p:sldId id="263" r:id="rId5"/>
    <p:sldId id="268" r:id="rId6"/>
    <p:sldId id="264" r:id="rId7"/>
    <p:sldId id="277"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8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09T13:54:28.920"/>
    </inkml:context>
    <inkml:brush xml:id="br0">
      <inkml:brushProperty name="width" value="0.05292" units="cm"/>
      <inkml:brushProperty name="height" value="0.05292" units="cm"/>
      <inkml:brushProperty name="color" value="#FF0000"/>
    </inkml:brush>
  </inkml:definitions>
  <inkml:trace contextRef="#ctx0" brushRef="#br0">5817 8284 0,'33'0'187,"-16"0"-171,33 0-16,0 29 15,18-29 1,100 0 0,103 0-1,-86 0 1,16 0-1,35 0 1,-33 0 0,-119 0-16,-16 0 15,117 15 1,-34 15 0,-33-30 15,-51 14-16,1 1 1,0-15 0,-2 15-1,-15-15 1,-18 14 0,18-14-1,0 0 1,33 0-1,-34 0 1,-33 0-16,101 0 16,-17 0-1,18 0 1,-2 0 0,-33 0-1,51 0 16,-17 0-15,67 0 0,-50 0-1,17 0 1,0 0 0,33 0-1,16 30 1,-49-16-1,0 1 1,-51-15 0,0 15-1,34 14 1,-51-15 0,51-14-1,-102 0 16,1 0-15,-17 0 31,34 0-31,-34 0 15</inkml:trace>
  <inkml:trace contextRef="#ctx0" brushRef="#br0" timeOffset="20312.4">4755 6417 0,'-17'0'94,"0"0"-79,0 0 1,-16 0-1,-1-14 1,1-1 0,-2 15-1,2 0 1,16-14 0,1 14-16,-18-30 15,17 16 1,-16-1-1,-35-15 1,34 30 0,1 0-1,-35 0 1,17 0 0,-16 0 15,17 0-16,33 0 1,-51 0 0,35 0-1,-34 0 1,32 0 0,19 0-1,-35 0 1,17 0-1,18 0 1,-1 0 0,-17 15-1,17 0 1,1-15 0,-19 29 15,19-29-16,-1 30 1,-16-1 0,-2 44-1,19-29 1,16 1 15,0-16-15,0-14-1,0 14 1,0 0 0,0 1-1,0-1-15,0 0 16,0 1 15,33 0-15,-15-1-1,-18-14 1,50 58 0,-16-29-1,33 15 1,-17-30 0,-16 15-1,33-14 1,1 28-1,-17-28 1,-18-16 0,-16 1-1,0 0 1,17-1 15,-1-14 0,34 30-15,1-15 0,-35-15-1,2 15 1,-2-15 0,-16 0-1,33 0 1,-15 14-1,-19-14 1,1 0 0,0 0-1,17 0 1,-1 0 0,0 0-1,-15 0 16,-1 0-15,-1 0 0,18 0-1,-17 0 1,16 0 0,-16 0-1,17 0 16,-17 0 1,0 0-32,16-14 15,-15 14 17,-2-15-17,1 0 1,16-15-1,-15 16 1,49-74 0,-67 58-1,50-14 1,-33 30 0,1-1-1,15-59 1,-33 59-1,16-29 1,-16-14 0,17 14-1,-17 0 1,0 29 0,0-15-1,0-43 16,0 44-15,0-15 0,0 14-1,0 16 1,-17-1 0,1 15-1,-1-59 1,-17 44-1,34 0-15,-33 1 16,16-16 0,-17 16 15,17-1-15,0 15 15,1 0-16,-2-14 1,2-1 0,-1 0-1,0 15 1,1-14 0,-19-1-1,2 15 1,16-15-1,0 0 1,-17 15 0,18 0-1,-18-15 1,0 15 0,18-15-1,-19 15 16,19 0-15,-34 0 0,-1 0-1,34 0 1,1 0 0,-19 0-1,2 0 1,-1 0-1,-16 0 1,16 0 0,0 0-1,18 0 17,-2 0-17,1 0 1,1 0 15,-1 0-15,0 0-1,0 0 1,0 0 0,-16 15-1,16-15 1,17 15-1,-34 0 1,-16 0 15,50 0 32</inkml:trace>
  <inkml:trace contextRef="#ctx0" brushRef="#br0" timeOffset="66120.39">19864 6153 0,'0'0'0,"-16"0"125,-1 0-93,0 0-17,-17 0 1,1 15-1,15-1 17,2-14-32,-1 0 15,0 15 1,-17-15 15,18 0-15,-1 0 15,0 0-15,1 0-1,-2 0 17,1 15-17,17-1 32,-33 1-31,16-15 31,17 14-32,-34 16 16,18-30-15,16 15 0,-17 0-1,-17 0 1,34-1 0,-17 1-1,0-15 1,17 15-1,0-1 17,0 1-17,0 14 63,0-14-62,0-1 0,0 1-1,0 29 1,0 1 0,0-16-1,0-14 1,0-1-1,0 1 1,17 0 0,-17-1-1,17 16 1,0-16 15,0 16-15,0-30-1,-1 29 1,1-14 0,0 0 15,0 0-15,0-1-1,-1 1 1,1 0 15,1-15 16,-2 0-31,-16 14-1,34 1 16,-18-15 1,2 0-1,-2 0-15,18 15-1,-18-15 1,19 0-1,-2 0 17,-16 0-32,0 0 47,0 0-32,-1 0 1,18 0-1,-17 0 1,0 0-16,0 0 16,16 0 15,-15 0-15,-2 0-1,18 0 1,0 0-1,-18 0 1,1 0 0,34 0-1,-18 0 1,2 0 15,-19 0 16,1 0-47,-1 0 16,69 29-1,-69-29 1,19 0 0,-19 0 30,1 0-46,34 0 16,-35 0 0,18 0-16,0 0 15,-1 0 63,2 0-62,-2 0 0,-17 0 15,2 0-15,-1 0-1,-1 14 1,52-14-1,-35 15-15,68-15 16,-33 0 0,-18 0-1,-33 0 32,0 0-31,-1 0-1,69 0 1,33 15 0,-50-15-1,16 0 1,-34 0 0,-16 0-1,-1 0 1,18 0-1,33 0 1,1 0 0,-69 0-1,18 0 1,-17 0 15,33 0-15,-16 0-1,-17 0 1,0 0 0,-1 0 15,19 0-15,-19 0-1,1 0 1,34-30-1,-1 16 17,-33 14-17,0 0 1,-17-15 0,33 15 30,-33-14-30,17-1 0,0 15 15,0-15-15,-17 1-1,17-16-15,-1 16 16,1-16-1,-17 15 1,0 0 0,0-29-1,0 15 17,0 14-17,0-43 1,0 43-1,0 0 1,0-14 0,0-1-1,0 1 1,0-30 0,-17 30-1,17 14 1,-16 1-1,-1-16 1,0 16 15,17-1-31,-34 15 16,18-30 15,-1 15-15,-51-14-1,35 14 1,-18 1 0,-33-1-1,-34 15 1,0-15 0,67 15-16,-15 0 15,-19 0 1,-16 0-1,16 0 1,-15-29 0,-18 14-1,50 15 17,-32 0-17,32 0 1,1 0-1,-51 0 1,51 0 0,32 0-16,-49 0 15,16 0 1,19 0 0,-19 0-1,51 0 1,-17 0-1,1 0 1,0 0 0,15 0-1,-32 0 17,-1 0-17,18 0 1,-1 0-1,17 0 1,0 0 0,1 0-1,-19 0 1,2 0 0,16 0-1,-34 0 1,-16 0-1,-17 0 1,-17 0 0,50 0 15,34 0 0</inkml:trace>
  <inkml:trace contextRef="#ctx0" brushRef="#br0" timeOffset="68855.34">20336 7094 0,'-16'0'16,"-2"0"-1,-15 0 1,16 0-1,-17 0 1,17 0 0,-33 14-1,33-14 1,-33 0 0,-1 0-1,34 0 1,1 0-1,-2 0 1,1 0 15,1 15-15,-1-15 0,0 0-1,0 0 1,0 0-1,-16 29 1,16-29 0,17 15-1,-51-15 1,18 29 0,33-14-1,-34 0 1,17-1-1,0 1-15,1 14 16,-2-29 0,18 15-1,-16 15 17,16-15 77,0-1-109,16 16 31,-16-16-15,34 1-1,-17 14 1,0-14 0,-1-15-1,2 14 1,-1 1 15,-1 0-15,1-1-1,0 1 1,0-15-16,0 15 31,16-15-15,1 15 15,0-15 32,-18 30-32,1-30 47,17 0-62,-17 0 31,0 0-32,17 0-15,-18 0 31,1 0-31,0 0 16,17 0 0,50 0-1,-51 0 1,68 0 0,-17 0-1,-33 0 1,-34 0-1,17 0 1,0 0 0,17 0-1,-2 0 1,-31 0 0,32 0-1,-33 0 1,17 0 31,-17 0-32,33 0-15,35 0 32,-69 0-17,34 0 1,-16 0-1,-17 0 1,34 0 0,-18 0-16,18 0 15,-17 0 1,0 0 0,-18 0 30,1 0-30,16 0 0,-15 14 156</inkml:trace>
  <inkml:trace contextRef="#ctx0" brushRef="#br0" timeOffset="75631.83">20386 7167 0,'35'0'140,"-2"-15"-109,-17 15-31,35 0 16,17-14 0,49-1-1,-49-14 1,50 14 0,0 15-1,50-15 1,-83 15-16,100 0 15,-67 0 1,16-14 0,-116 14-1,-2 0 17,-16-15-17,17 15 1,17 0-1,16 0 1,-33 0 0,17 0-1,16 0 1,-32 0-16,48 0 16,36 0-1,32 0 1,-33 0-1,-16 0 1,-18 0 0,17 0-1,34 0 17,-17 0-17,34 0 1,-68 0-1,18 0 1,-18 0 0,17 0-1,0 0 1,-16 0 0,67 0-1,-34 0 1,-34 0-1,51 0 1,-17 0 0,-34 0-1,35 0 17,15 0-17,35 0 1,-34 0-1,17 0 1,16 0 0,-50 0-1,-66 0 1,-2 0 15,84 0-15,2 0-1,-2 0 1,2 0 0,-103 0-16,1 0 15,0 0 32,0 0-31,33 0-1,18 0 1,-35 0 0,-15 15-1,32-15 48,-34 29-63,35-14 15,0 14 1,-1-14 0,-33-1 31,0 1-32,0 0 1,16 14-1,-16-14 1,0-1 15,0 1-15,-17 0 0,17-1-16,-17 16 15,16-30 1,2 15-1,-18 0 1,0 14 0,0 0-1,0-14 17,0 0-17,0-1 1,0 15-1,-18 1 1,18-16-16,-16 1 16,16 15-1,-34 0 1,0-16 0,-16 30 15,50-29-16,-34-15 1,17 0 0,1 0-1,-1 0 1,-17 29 15,17-29-15,-16 15-1,-51-15 1,49 0 0,-32 14-1,34-14 1,16 0 0,0 0-1,0 0 1,0 0-1,0 30 1,1-30 47,-2 0-48,-15 0 1,-1 0-1,0 14 1,-67-14 0,17 15-1,-51 15 1,34-30 0,-16 0-1,49 0 1,17 0-16,1 0 15,16 0 1,1 0 0,-51 0-1,67 0 17,-51 15-17,34-15 1,1 14-1,-35-14 1,-49 0 0,33 0-1,16 0-15,51 0 16,0 0-16,-16 0 16,16 0 30,0 0-46,-50 0 16,-1 0 0,1 0-1,16 0 1,34 0 31,-33 15-32,-17-15 1,-18 15 0,-33-1-1,34 1 1,50-15 0,-16 0-1,-18 15 1,-16-15-1,-85 0 1,-83 0 0,16 0-1,152 0 1,-34 29 15,102-29-15,-19 0-1,-66 0 1,1 0 0,-52 0-1,34 0 1,17 0 0,16 0-1,19 0 1,48 0-1,2 0 1,-1 0 0,0 0-16,-34 0 15,35 0 17,-19 0-17,19 0 1,-1 0 46,0 0-46,1 0 15,-2-15-15,2-14-1,-18 14-15,-50 1 16,-17-30 0,-34 14 15,17-14-15,33 29-1,36 0 1,-2 15-1,-34-44 1,52 30 0,-18 14-1,-16-30 1,33 30 0,1-14-1,-1 14 1,1-15 15,15 15 0,1 0-15,1-29-16,-18 29 62,17 0-46,0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13T13:12:24.409"/>
    </inkml:context>
    <inkml:brush xml:id="br0">
      <inkml:brushProperty name="width" value="0.05292" units="cm"/>
      <inkml:brushProperty name="height" value="0.05292" units="cm"/>
      <inkml:brushProperty name="color" value="#FF0000"/>
    </inkml:brush>
  </inkml:definitions>
  <inkml:trace contextRef="#ctx0" brushRef="#br0">20508 2628 0,'16'0'234,"30"0"-202,-32 0-32,48 0 15,14 0 1,107 0 15,-77 0-15,1 0-16,45 0 15,-30 0 1,-60 0 0,-32 0-1,77 0 1,30 0 0,-46 0-1,1 0 1,-46 0-1,-1 0 1,1 0 0,-16 0-16,108 0 31,-1 28-15,-15-28-1,-30 0 1,-62 0-1,16 0 1,0 0 15,-16 0-31,16 0 16,-1 0 0,-30 0-1</inkml:trace>
  <inkml:trace contextRef="#ctx0" brushRef="#br0" timeOffset="1877.97">20615 3298 0,'15'0'157,"1"0"-142,14 0-15,1 0 16,121 0-1,107 0 1,31 0 0,-61 0-1,-107 0 17,-77 0-17,1 0 1,-1 0-1,1 0 1,0 0 0,15 0-1,0 0 1,0 0-16,15 0 16,0 0-1,1 0 1,-32 0-1,32 0 1,-1 0 0,30 0-1,-30 0 17,16 0-17,-15 0 1,-17 0-1,2 0 1,74 0 0,-44 14-1,30 0 1,-15-14 0,-47 15-1,-29-15 1,0 0-1,45 14 1,15 0 0,61-14-1,16 0 17,-31 0-17,1 0 1,-92 0-1,-16 0 1,0 0 62,1 0-78,-1 0 16,-14 0-16,-1 0 15,0 0 1,0 0 0,0 14 124,-15 1-108</inkml:trace>
  <inkml:trace contextRef="#ctx0" brushRef="#br0" timeOffset="37272.91">20508 3896 0,'0'-14'218,"31"14"-202,14 14 0,-14-14-1,61 15-15,60-1 16,16 0-1,-16-14 1,-75 0 0,13 0-1,2 0 1,15 0 0,45 0-1,-45 0 1,0 0-1,-46 15 1,-15-1 0,60 0-1,108-14 17,-77 0-17,0 0 1,-30 0-1,-1 0 1,47 0 0,-16 0-1,61 0 1,-14 0 0,-48 0-1,-14-14 1,0 14-1,15-29 1,-61 1 0,-45 28 15,-16 0-15,16 0 15,-16 0-16,0 0 1,1 0 0,14 0-1,16 0 1,14-15 0,-28 15-16,58 0 15,33 0 1,105-28-1,93-1 1,-47 29 0,-107 0 15,-105 0-15,-17 0-1,-14 0 1,-17 0 15,18 0-15,13 0-16,31 0 15,16 0 1,-77 0 0,16 0 15,-1 0 0,-15 0-31,30 0 31,-13 0-15,-18 0 0,48 15-1,-32-1-15,46 14 16,16 44-1,60-1 1,-91-29 0,-15-12-1,-31-17 1,0 30 0,1 14-1,14-14 1,-15-14-1,1-15 1,-16 14 15,0 1 1,0-15-17,0 0 1,0 29-1,-16-43 1,-29 29 0,-47 14-1,0 28 1,16-43 0,31 15-1,-1-15 1,31-28-16,-62 15 15,1-15 1,0 13 0,0 2 15,-16-15-15,1 43-1,15-29 1,-16-14-1,62 14 1,0-14 0,-1 0-1,16 0 1,-16 0-16,-45 0 16,-76 0-1,-1 0 1,46 0-1,62 0 1,-1 0 0,30 0 15,-60 15-15,0-1-1,16 0 1,-17-14-1,-30 14 1,-30 15 0,45-15-1,47-14 1,-16 14 0,-15-14-1,-16 14 1,31 1-1,1-15 1,-17 14 0,16-14 15,-30 14-15,-31 1-1,-46-15 1,77 0-1,45 0 1,31 0 0,-31 28-1,-45-28 1,-16 15 0,46-15-1,0 13 1,30-13 15,-30 0-15,1 0 15,-2 0-31,-29 0 16,-31 0-1,92 0 1,-62 0-1,62 0 1,-77 0 0,30 0-1,-14 0 1,0 29 0,-16-29-1,-30 0 1,-153 0-1,154 0 1,74 0 15,32 0-15,-1 14 0,-15-14-1,-30 0 1,-61 0-1,30 0 1,1 0 0,90 0-1,-14 0-15,-16 0 32,31 0-32,-15 0 15,-16 0 1,16 0-1,14 0 1,-30 0 15,31 0 1,0 0-17,-31 0 1,31-14 31,-31 0-16,46-1 0,0 2-15,0-2-1,0 1 1,-15-15-16,0 1 16,-1 28 15,16-29-15,0 15-1,0 0 1,0-1-1,0 1 1,0-14 0,0 14-1,0-1 1,0-13 0,0 13-1,0-13 1,0 13-1,0 2 1,0-16 0,0 15-1,0-1 1,0-13 0,0 13-1,0 2 1,0-2-1,0 1 1,0 0 0,0-1-1,0 2 1,0-16 0,0 15 15,0-1-16,16 1 1,-16-15 31,0 15-31,0 0-1,0-15 1,0 15-1,0 0 1,0 0 15,0 0-15,0-1 0,0-13 15,0 13-31,0 1 31,0 0-15,0-1-1,0 2 17,0-2-17,0 1 1,0 0-1,0-29 32,0 28 94,15 2-125,-15-2-1,0 1 1,15 0-16,0-1 31,1-13 16,-1 0-31,0 28 15,1 0 219,-2-15-250,2 1 15,-1 14 32,0 0-31,1 0 46,-2-14-46,2 14 15,-16-15 1,46 15-17,-16-14 1,0 14-1,32 0 1,-47-14 0,15 14-1,-14-14 17,-1 14-17,0 0 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21/03/2021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‹Nr.›</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3/21/2021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3/21/2021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3/21/2021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3/21/2021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3/21/2021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3/21/2021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3/21/2021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3/21/2021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3/21/2021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3/21/2021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3/21/2021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3/21/2021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ttps:/www.coe.int/de/web/conventions/full-lis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ejn-crimjust.europa.eu/ej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ejn-crimjust.europa.eu/ejn/CompendiumChooseCountry/D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customXml" Target="../ink/ink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329938" y="2282419"/>
            <a:ext cx="11287098" cy="1580214"/>
          </a:xfrm>
        </p:spPr>
        <p:txBody>
          <a:bodyPr anchor="ctr">
            <a:normAutofit fontScale="90000"/>
          </a:bodyPr>
          <a:lstStyle/>
          <a:p>
            <a:pPr marL="0" marR="0" algn="l">
              <a:spcBef>
                <a:spcPts val="0"/>
              </a:spcBef>
              <a:spcAft>
                <a:spcPts val="800"/>
              </a:spcAft>
            </a:pPr>
            <a:r>
              <a:rPr lang="de-de" sz="4400" b="1" dirty="0">
                <a:latin typeface="Times New Roman" panose="02020603050405020304" pitchFamily="18" charset="0"/>
                <a:ea typeface="Calibri" panose="020F0502020204030204" pitchFamily="34" charset="0"/>
                <a:cs typeface="Times New Roman" panose="02020603050405020304" pitchFamily="18" charset="0"/>
              </a:rPr>
              <a:t>Bessere Anwendung des europäischen Strafrechts</a:t>
            </a:r>
            <a:br>
              <a:rPr lang="de-de" sz="4400" dirty="0">
                <a:latin typeface="Times New Roman" panose="02020603050405020304" pitchFamily="18" charset="0"/>
                <a:ea typeface="Calibri" panose="020F0502020204030204" pitchFamily="34" charset="0"/>
                <a:cs typeface="Times New Roman" panose="02020603050405020304" pitchFamily="18" charset="0"/>
              </a:rPr>
            </a:br>
            <a:r>
              <a:rPr lang="de-de" sz="4400" b="1" dirty="0">
                <a:latin typeface="Times New Roman" panose="02020603050405020304" pitchFamily="18" charset="0"/>
                <a:ea typeface="Calibri" panose="020F0502020204030204" pitchFamily="34" charset="0"/>
                <a:cs typeface="Times New Roman" panose="02020603050405020304" pitchFamily="18" charset="0"/>
              </a:rPr>
              <a:t>Schulung der ERA für Gerichtsbedienstete  </a:t>
            </a:r>
            <a:br>
              <a:rPr lang="de-de" sz="4000" dirty="0">
                <a:latin typeface="Times New Roman" panose="02020603050405020304" pitchFamily="18" charset="0"/>
                <a:ea typeface="Calibri" panose="020F0502020204030204" pitchFamily="34" charset="0"/>
                <a:cs typeface="Times New Roman" panose="02020603050405020304" pitchFamily="18" charset="0"/>
              </a:rPr>
            </a:br>
            <a:endParaRPr lang="de-de" sz="4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97C5A6C-56FF-4E88-912F-EEF127CA23E7}"/>
              </a:ext>
            </a:extLst>
          </p:cNvPr>
          <p:cNvSpPr txBox="1"/>
          <p:nvPr/>
        </p:nvSpPr>
        <p:spPr>
          <a:xfrm>
            <a:off x="329939" y="4317476"/>
            <a:ext cx="8798114" cy="646331"/>
          </a:xfrm>
          <a:prstGeom prst="rect">
            <a:avLst/>
          </a:prstGeom>
          <a:noFill/>
        </p:spPr>
        <p:txBody>
          <a:bodyPr wrap="none" rtlCol="0">
            <a:spAutoFit/>
          </a:bodyPr>
          <a:lstStyle/>
          <a:p>
            <a:r>
              <a:rPr lang="de-de" sz="3600" b="1" i="1">
                <a:solidFill>
                  <a:schemeClr val="bg1"/>
                </a:solidFill>
                <a:latin typeface="Times New Roman" panose="02020603050405020304" pitchFamily="18" charset="0"/>
                <a:ea typeface="Calibri" panose="020F0502020204030204" pitchFamily="34" charset="0"/>
                <a:cs typeface="Times New Roman" panose="02020603050405020304" pitchFamily="18" charset="0"/>
              </a:rPr>
              <a:t>Rechtshilfe in Strafsachen</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Besondere Bestimmungen für die Vernehmung per Videokonferenz und Telefonkonferenz – Forts.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13969"/>
            <a:ext cx="10275501" cy="439398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de-de" sz="2000" dirty="0">
                <a:latin typeface="Times New Roman" panose="02020603050405020304" pitchFamily="18" charset="0"/>
                <a:ea typeface="Calibri" panose="020F0502020204030204" pitchFamily="34" charset="0"/>
                <a:cs typeface="Times New Roman" panose="02020603050405020304" pitchFamily="18" charset="0"/>
              </a:rPr>
              <a:t>Die Person hält sich im Hoheitsgebiet eines Mitgliedstaats auf und muss von den Justizbehörden eines anderen Mitgliedstaats vernommen werden. Es ist nicht zweckmäßig oder möglich, dass die zu vernehmende Person persönlich im Hoheitsgebiet des ersuchenden MS erscheint</a:t>
            </a:r>
          </a:p>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Der ersuchte Mitgliedstaat </a:t>
            </a:r>
            <a:r>
              <a:rPr lang="de-de" sz="2000" b="1" dirty="0">
                <a:latin typeface="Times New Roman" panose="02020603050405020304" pitchFamily="18" charset="0"/>
                <a:cs typeface="Times New Roman" panose="02020603050405020304" pitchFamily="18" charset="0"/>
              </a:rPr>
              <a:t>bewilligt</a:t>
            </a:r>
            <a:r>
              <a:rPr lang="de-de" sz="2000" dirty="0">
                <a:latin typeface="Times New Roman" panose="02020603050405020304" pitchFamily="18" charset="0"/>
                <a:cs typeface="Times New Roman" panose="02020603050405020304" pitchFamily="18" charset="0"/>
              </a:rPr>
              <a:t> die Vernehmung per Videokonferenz, wenn der Rückgriff auf Videokonferenzen </a:t>
            </a:r>
            <a:r>
              <a:rPr lang="de-de" sz="2000" b="1" dirty="0">
                <a:solidFill>
                  <a:srgbClr val="FF0000"/>
                </a:solidFill>
                <a:latin typeface="Times New Roman" panose="02020603050405020304" pitchFamily="18" charset="0"/>
                <a:cs typeface="Times New Roman" panose="02020603050405020304" pitchFamily="18" charset="0"/>
              </a:rPr>
              <a:t>den Grundprinzipien seiner Rechtsordnung nicht zuwiderläuft</a:t>
            </a:r>
          </a:p>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Zwischen den zuständigen Behörden des ersuchenden und des ersuchten Mitgliedstaats </a:t>
            </a:r>
            <a:r>
              <a:rPr lang="de-de" sz="2000" u="sng" dirty="0">
                <a:latin typeface="Times New Roman" panose="02020603050405020304" pitchFamily="18" charset="0"/>
                <a:cs typeface="Times New Roman" panose="02020603050405020304" pitchFamily="18" charset="0"/>
              </a:rPr>
              <a:t>werden</a:t>
            </a:r>
            <a:r>
              <a:rPr lang="de-de" sz="2000" dirty="0">
                <a:latin typeface="Times New Roman" panose="02020603050405020304" pitchFamily="18" charset="0"/>
                <a:cs typeface="Times New Roman" panose="02020603050405020304" pitchFamily="18" charset="0"/>
              </a:rPr>
              <a:t> gegebenenfalls </a:t>
            </a:r>
            <a:r>
              <a:rPr lang="de-de" sz="2000" b="1" dirty="0">
                <a:latin typeface="Times New Roman" panose="02020603050405020304" pitchFamily="18" charset="0"/>
                <a:cs typeface="Times New Roman" panose="02020603050405020304" pitchFamily="18" charset="0"/>
              </a:rPr>
              <a:t>Maßnahmen zum Schutz der zu vernehmenden Person</a:t>
            </a:r>
            <a:r>
              <a:rPr lang="de-de" sz="2000" dirty="0">
                <a:latin typeface="Times New Roman" panose="02020603050405020304" pitchFamily="18" charset="0"/>
                <a:cs typeface="Times New Roman" panose="02020603050405020304" pitchFamily="18" charset="0"/>
              </a:rPr>
              <a:t> </a:t>
            </a:r>
            <a:r>
              <a:rPr lang="de-de" sz="2000" u="sng" dirty="0">
                <a:latin typeface="Times New Roman" panose="02020603050405020304" pitchFamily="18" charset="0"/>
                <a:cs typeface="Times New Roman" panose="02020603050405020304" pitchFamily="18" charset="0"/>
              </a:rPr>
              <a:t>vereinbart</a:t>
            </a:r>
          </a:p>
          <a:p>
            <a:pPr marL="342900" marR="0" lvl="0" indent="-342900" algn="just">
              <a:lnSpc>
                <a:spcPct val="107000"/>
              </a:lnSpc>
              <a:spcBef>
                <a:spcPts val="0"/>
              </a:spcBef>
              <a:spcAft>
                <a:spcPts val="0"/>
              </a:spcAft>
              <a:buFont typeface="Wingdings" panose="05000000000000000000" pitchFamily="2" charset="2"/>
              <a:buChar char=""/>
            </a:pPr>
            <a:r>
              <a:rPr lang="de-de" sz="2000">
                <a:latin typeface="Times New Roman" panose="02020603050405020304" pitchFamily="18" charset="0"/>
                <a:ea typeface="Calibri" panose="020F0502020204030204" pitchFamily="34" charset="0"/>
                <a:cs typeface="Times New Roman" panose="02020603050405020304" pitchFamily="18" charset="0"/>
              </a:rPr>
              <a:t>Die Vernehmung wird unmittelbar von oder unter Leitung der Justizbehörde </a:t>
            </a:r>
            <a:r>
              <a:rPr lang="de-de" sz="2000" b="1">
                <a:latin typeface="Times New Roman" panose="02020603050405020304" pitchFamily="18" charset="0"/>
                <a:ea typeface="Calibri" panose="020F0502020204030204" pitchFamily="34" charset="0"/>
                <a:cs typeface="Times New Roman" panose="02020603050405020304" pitchFamily="18" charset="0"/>
              </a:rPr>
              <a:t>der ersuchenden Vertragspartei nach deren innerstaatlichen Rechtsvorschriften</a:t>
            </a:r>
            <a:r>
              <a:rPr lang="de-de" sz="2000">
                <a:latin typeface="Times New Roman" panose="02020603050405020304" pitchFamily="18" charset="0"/>
                <a:ea typeface="Calibri" panose="020F0502020204030204" pitchFamily="34" charset="0"/>
                <a:cs typeface="Times New Roman" panose="02020603050405020304" pitchFamily="18" charset="0"/>
              </a:rPr>
              <a:t> durchgeführt</a:t>
            </a:r>
          </a:p>
          <a:p>
            <a:pPr marL="342900" marR="0" lvl="0" indent="-342900" algn="just">
              <a:lnSpc>
                <a:spcPct val="107000"/>
              </a:lnSpc>
              <a:spcBef>
                <a:spcPts val="0"/>
              </a:spcBef>
              <a:spcAft>
                <a:spcPts val="0"/>
              </a:spcAft>
              <a:buFont typeface="Wingdings" panose="05000000000000000000" pitchFamily="2" charset="2"/>
              <a:buChar char=""/>
            </a:pPr>
            <a:r>
              <a:rPr lang="de-de" sz="2000" dirty="0">
                <a:latin typeface="Times New Roman" panose="02020603050405020304" pitchFamily="18" charset="0"/>
                <a:ea typeface="Calibri" panose="020F0502020204030204" pitchFamily="34" charset="0"/>
                <a:cs typeface="Times New Roman" panose="02020603050405020304" pitchFamily="18" charset="0"/>
              </a:rPr>
              <a:t>Die Justizbehörde des ersuchten Mitgliedstaats </a:t>
            </a:r>
            <a:r>
              <a:rPr lang="de-de" sz="2000" b="1" dirty="0">
                <a:latin typeface="Times New Roman" panose="02020603050405020304" pitchFamily="18" charset="0"/>
                <a:ea typeface="Calibri" panose="020F0502020204030204" pitchFamily="34" charset="0"/>
                <a:cs typeface="Times New Roman" panose="02020603050405020304" pitchFamily="18" charset="0"/>
              </a:rPr>
              <a:t>erstellt ein Protokoll</a:t>
            </a:r>
            <a:r>
              <a:rPr lang="de-de" sz="2000" dirty="0">
                <a:latin typeface="Times New Roman" panose="02020603050405020304" pitchFamily="18" charset="0"/>
                <a:ea typeface="Calibri" panose="020F0502020204030204" pitchFamily="34" charset="0"/>
                <a:cs typeface="Times New Roman" panose="02020603050405020304" pitchFamily="18" charset="0"/>
              </a:rPr>
              <a:t>, das Angaben zum Termin und zum Ort der Vernehmung, zur Identität der vernommenen Person, zur Identität und zur Funktion aller anderen im ersuchten Mitgliedstaat an der Vernehmung teilnehmenden Personen, zu einer etwaigen Vereidigung und zu den technischen Bedingungen, unter denen die Vernehmung stattfand, enthält. Dieses Dokument wird der zuständigen Behörde des ersuchenden Mitgliedstaats von der zuständigen Behörde des ersuchten Mitgliedstaats </a:t>
            </a:r>
            <a:r>
              <a:rPr lang="de-de" sz="2000" b="1" dirty="0">
                <a:latin typeface="Times New Roman" panose="02020603050405020304" pitchFamily="18" charset="0"/>
                <a:ea typeface="Calibri" panose="020F0502020204030204" pitchFamily="34" charset="0"/>
                <a:cs typeface="Times New Roman" panose="02020603050405020304" pitchFamily="18" charset="0"/>
              </a:rPr>
              <a:t>übermittelt</a:t>
            </a:r>
            <a:r>
              <a:rPr lang="de-de" sz="2000" dirty="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tx1"/>
                </a:solidFill>
              </a:rPr>
              <a:t>10</a:t>
            </a:fld>
            <a:endParaRPr lang="en-US">
              <a:solidFill>
                <a:schemeClr val="tx1"/>
              </a:solidFill>
            </a:endParaRPr>
          </a:p>
        </p:txBody>
      </p:sp>
    </p:spTree>
    <p:extLst>
      <p:ext uri="{BB962C8B-B14F-4D97-AF65-F5344CB8AC3E}">
        <p14:creationId xmlns:p14="http://schemas.microsoft.com/office/powerpoint/2010/main" val="139475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Inhalt: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70838"/>
            <a:ext cx="10275501" cy="4393982"/>
          </a:xfrm>
        </p:spPr>
        <p:txBody>
          <a:bodyPr>
            <a:normAutofit/>
          </a:bodyPr>
          <a:lstStyle/>
          <a:p>
            <a:pPr>
              <a:buFont typeface="Wingdings" panose="05000000000000000000" pitchFamily="2" charset="2"/>
              <a:buChar char="§"/>
            </a:pPr>
            <a:r>
              <a:rPr lang="de-de" sz="2400">
                <a:latin typeface="Times New Roman" panose="02020603050405020304" pitchFamily="18" charset="0"/>
                <a:cs typeface="Times New Roman" panose="02020603050405020304" pitchFamily="18" charset="0"/>
              </a:rPr>
              <a:t>Das Konzept der Rechtshilfe (RH)</a:t>
            </a:r>
          </a:p>
          <a:p>
            <a:pPr>
              <a:buFont typeface="Wingdings" panose="05000000000000000000" pitchFamily="2" charset="2"/>
              <a:buChar char="§"/>
            </a:pPr>
            <a:r>
              <a:rPr lang="de-de" sz="2400">
                <a:latin typeface="Times New Roman" panose="02020603050405020304" pitchFamily="18" charset="0"/>
                <a:cs typeface="Times New Roman" panose="02020603050405020304" pitchFamily="18" charset="0"/>
              </a:rPr>
              <a:t>Beziehung zwischen Rechtsinstrumenten für die justizielle Zusammenarbeit in Strafsachen</a:t>
            </a:r>
          </a:p>
          <a:p>
            <a:pPr>
              <a:buFont typeface="Wingdings" panose="05000000000000000000" pitchFamily="2" charset="2"/>
              <a:buChar char="§"/>
            </a:pPr>
            <a:r>
              <a:rPr lang="de-de" sz="2400">
                <a:latin typeface="Times New Roman" panose="02020603050405020304" pitchFamily="18" charset="0"/>
                <a:cs typeface="Times New Roman" panose="02020603050405020304" pitchFamily="18" charset="0"/>
              </a:rPr>
              <a:t>Administrative Details: Übermittlungswege, Formblätter</a:t>
            </a:r>
          </a:p>
          <a:p>
            <a:pPr>
              <a:buFont typeface="Wingdings" panose="05000000000000000000" pitchFamily="2" charset="2"/>
              <a:buChar char="§"/>
            </a:pPr>
            <a:r>
              <a:rPr lang="de-de" sz="2400">
                <a:latin typeface="Times New Roman" panose="02020603050405020304" pitchFamily="18" charset="0"/>
                <a:cs typeface="Times New Roman" panose="02020603050405020304" pitchFamily="18" charset="0"/>
              </a:rPr>
              <a:t>Durchführung der RH. Fristen</a:t>
            </a:r>
          </a:p>
          <a:p>
            <a:pPr>
              <a:buFont typeface="Wingdings" panose="05000000000000000000" pitchFamily="2" charset="2"/>
              <a:buChar char="§"/>
            </a:pPr>
            <a:r>
              <a:rPr lang="de-de" sz="2400">
                <a:latin typeface="Times New Roman" panose="02020603050405020304" pitchFamily="18" charset="0"/>
                <a:cs typeface="Times New Roman" panose="02020603050405020304" pitchFamily="18" charset="0"/>
              </a:rPr>
              <a:t>Besondere Bestimmungen für die Vernehmung per Videokonferenz und Telefonkonferenz</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tx1"/>
                </a:solidFill>
              </a:rPr>
              <a:t>2</a:t>
            </a:fld>
            <a:endParaRPr lang="en-US">
              <a:solidFill>
                <a:schemeClr val="tx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9"/>
            <a:ext cx="10905066" cy="1014440"/>
          </a:xfrm>
        </p:spPr>
        <p:txBody>
          <a:bodyPr>
            <a:normAutofit/>
          </a:bodyPr>
          <a:lstStyle/>
          <a:p>
            <a:r>
              <a:rPr lang="de-de" sz="3600" b="1" dirty="0">
                <a:latin typeface="Times New Roman" panose="02020603050405020304" pitchFamily="18" charset="0"/>
                <a:cs typeface="Times New Roman" panose="02020603050405020304" pitchFamily="18" charset="0"/>
              </a:rPr>
              <a:t>Das Konzept der Rechtshilfe (RH)</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10592"/>
            <a:ext cx="10275501" cy="4813530"/>
          </a:xfrm>
        </p:spPr>
        <p:txBody>
          <a:bodyPr>
            <a:normAutofit lnSpcReduction="10000"/>
          </a:bodyPr>
          <a:lstStyle/>
          <a:p>
            <a:pPr algn="just">
              <a:spcBef>
                <a:spcPts val="600"/>
              </a:spcBef>
            </a:pPr>
            <a:r>
              <a:rPr lang="de-de" sz="1900" dirty="0">
                <a:latin typeface="Times New Roman" panose="02020603050405020304" pitchFamily="18" charset="0"/>
                <a:cs typeface="Times New Roman" panose="02020603050405020304" pitchFamily="18" charset="0"/>
              </a:rPr>
              <a:t>Zu den wichtigsten Instrumenten, die auf dem </a:t>
            </a:r>
            <a:r>
              <a:rPr lang="de-de" sz="1900" b="1" dirty="0">
                <a:solidFill>
                  <a:srgbClr val="FF0000"/>
                </a:solidFill>
                <a:latin typeface="Times New Roman" panose="02020603050405020304" pitchFamily="18" charset="0"/>
                <a:cs typeface="Times New Roman" panose="02020603050405020304" pitchFamily="18" charset="0"/>
              </a:rPr>
              <a:t>Grundsatz der Rechtshilfe</a:t>
            </a:r>
            <a:r>
              <a:rPr lang="de-de" sz="1900" dirty="0">
                <a:latin typeface="Times New Roman" panose="02020603050405020304" pitchFamily="18" charset="0"/>
                <a:cs typeface="Times New Roman" panose="02020603050405020304" pitchFamily="18" charset="0"/>
              </a:rPr>
              <a:t> beruhen, gehören </a:t>
            </a:r>
            <a:r>
              <a:rPr lang="de-de" sz="1900" b="1" dirty="0">
                <a:latin typeface="Times New Roman" panose="02020603050405020304" pitchFamily="18" charset="0"/>
                <a:cs typeface="Times New Roman" panose="02020603050405020304" pitchFamily="18" charset="0"/>
              </a:rPr>
              <a:t>das Übereinkommen von 1959</a:t>
            </a:r>
            <a:r>
              <a:rPr lang="de-de" sz="1900" dirty="0">
                <a:latin typeface="Times New Roman" panose="02020603050405020304" pitchFamily="18" charset="0"/>
                <a:cs typeface="Times New Roman" panose="02020603050405020304" pitchFamily="18" charset="0"/>
              </a:rPr>
              <a:t> und seine Protokolle, ergänzt durch das </a:t>
            </a:r>
            <a:r>
              <a:rPr lang="de-de" sz="1900" b="1" dirty="0">
                <a:latin typeface="Times New Roman" panose="02020603050405020304" pitchFamily="18" charset="0"/>
                <a:cs typeface="Times New Roman" panose="02020603050405020304" pitchFamily="18" charset="0"/>
              </a:rPr>
              <a:t>Schengener Übereinkommen </a:t>
            </a:r>
            <a:r>
              <a:rPr lang="de-de" sz="1900" dirty="0">
                <a:latin typeface="Times New Roman" panose="02020603050405020304" pitchFamily="18" charset="0"/>
                <a:cs typeface="Times New Roman" panose="02020603050405020304" pitchFamily="18" charset="0"/>
              </a:rPr>
              <a:t>sowie </a:t>
            </a:r>
            <a:r>
              <a:rPr lang="de-de" sz="1900" b="1" dirty="0">
                <a:latin typeface="Times New Roman" panose="02020603050405020304" pitchFamily="18" charset="0"/>
                <a:cs typeface="Times New Roman" panose="02020603050405020304" pitchFamily="18" charset="0"/>
              </a:rPr>
              <a:t>das Übereinkommen von 2000</a:t>
            </a:r>
            <a:r>
              <a:rPr lang="de-de" sz="1900" dirty="0">
                <a:latin typeface="Times New Roman" panose="02020603050405020304" pitchFamily="18" charset="0"/>
                <a:cs typeface="Times New Roman" panose="02020603050405020304" pitchFamily="18" charset="0"/>
              </a:rPr>
              <a:t> und sein Protokoll</a:t>
            </a:r>
          </a:p>
          <a:p>
            <a:pPr algn="just">
              <a:spcBef>
                <a:spcPts val="600"/>
              </a:spcBef>
            </a:pPr>
            <a:r>
              <a:rPr lang="de-de" sz="1900" dirty="0">
                <a:latin typeface="Times New Roman" panose="02020603050405020304" pitchFamily="18" charset="0"/>
                <a:cs typeface="Times New Roman" panose="02020603050405020304" pitchFamily="18" charset="0"/>
              </a:rPr>
              <a:t>Die Rechtshilfeinstrumente und ihre Protokolle beziehen sich auf die </a:t>
            </a:r>
            <a:r>
              <a:rPr lang="de-de" sz="1900" b="1" dirty="0">
                <a:latin typeface="Times New Roman" panose="02020603050405020304" pitchFamily="18" charset="0"/>
                <a:cs typeface="Times New Roman" panose="02020603050405020304" pitchFamily="18" charset="0"/>
              </a:rPr>
              <a:t>Rechtshilfe im Allgemeinen</a:t>
            </a:r>
            <a:r>
              <a:rPr lang="de-de" sz="1900" dirty="0">
                <a:latin typeface="Times New Roman" panose="02020603050405020304" pitchFamily="18" charset="0"/>
                <a:cs typeface="Times New Roman" panose="02020603050405020304" pitchFamily="18" charset="0"/>
              </a:rPr>
              <a:t>, enthalten aber auch </a:t>
            </a:r>
            <a:r>
              <a:rPr lang="de-de" sz="1900" b="1" dirty="0">
                <a:latin typeface="Times New Roman" panose="02020603050405020304" pitchFamily="18" charset="0"/>
                <a:cs typeface="Times New Roman" panose="02020603050405020304" pitchFamily="18" charset="0"/>
              </a:rPr>
              <a:t>Vorschriften für spezielle Formen der Rechtshilfe </a:t>
            </a:r>
            <a:r>
              <a:rPr lang="de-de" sz="1900" i="1" dirty="0">
                <a:latin typeface="Times New Roman" panose="02020603050405020304" pitchFamily="18" charset="0"/>
                <a:cs typeface="Times New Roman" panose="02020603050405020304" pitchFamily="18" charset="0"/>
              </a:rPr>
              <a:t>wie die Überwachung des Telekommunikationsverkehrs oder den Einsatz von Videokonferenzen</a:t>
            </a:r>
          </a:p>
          <a:p>
            <a:pPr algn="just">
              <a:spcBef>
                <a:spcPts val="600"/>
              </a:spcBef>
            </a:pPr>
            <a:r>
              <a:rPr lang="de-de" sz="1900" dirty="0">
                <a:latin typeface="Times New Roman" panose="02020603050405020304" pitchFamily="18" charset="0"/>
                <a:cs typeface="Times New Roman" panose="02020603050405020304" pitchFamily="18" charset="0"/>
              </a:rPr>
              <a:t>Auf der </a:t>
            </a:r>
            <a:r>
              <a:rPr lang="de-de" sz="1900" b="1" dirty="0">
                <a:latin typeface="Times New Roman" panose="02020603050405020304" pitchFamily="18" charset="0"/>
                <a:cs typeface="Times New Roman" panose="02020603050405020304" pitchFamily="18" charset="0"/>
              </a:rPr>
              <a:t>Rechtshilfe</a:t>
            </a:r>
            <a:r>
              <a:rPr lang="de-de" sz="1900" dirty="0">
                <a:latin typeface="Times New Roman" panose="02020603050405020304" pitchFamily="18" charset="0"/>
                <a:cs typeface="Times New Roman" panose="02020603050405020304" pitchFamily="18" charset="0"/>
              </a:rPr>
              <a:t> basierender Mechanismus zwischen der ersuchenden und der ersuchten zuständigen Behörde</a:t>
            </a:r>
          </a:p>
          <a:p>
            <a:pPr algn="just">
              <a:spcBef>
                <a:spcPts val="600"/>
              </a:spcBef>
            </a:pPr>
            <a:r>
              <a:rPr lang="de-de" sz="1900" b="1" dirty="0">
                <a:latin typeface="Times New Roman" panose="02020603050405020304" pitchFamily="18" charset="0"/>
                <a:cs typeface="Times New Roman" panose="02020603050405020304" pitchFamily="18" charset="0"/>
              </a:rPr>
              <a:t>Ablehnungsgründe </a:t>
            </a:r>
            <a:r>
              <a:rPr lang="de-de" sz="1900" dirty="0">
                <a:latin typeface="Times New Roman" panose="02020603050405020304" pitchFamily="18" charset="0"/>
                <a:cs typeface="Times New Roman" panose="02020603050405020304" pitchFamily="18" charset="0"/>
              </a:rPr>
              <a:t>(Artikel 2 des Übereinkommens von 1959) – das Ersuchen bezieht sich auf strafbare Handlungen, die vom ersuchten Staat als politische, als mit solchen zusammenhängende oder als fiskalische strafbare Handlungen angesehen werden, </a:t>
            </a:r>
            <a:r>
              <a:rPr lang="de-de" sz="1900" b="1" dirty="0">
                <a:latin typeface="Times New Roman" panose="02020603050405020304" pitchFamily="18" charset="0"/>
                <a:cs typeface="Times New Roman" panose="02020603050405020304" pitchFamily="18" charset="0"/>
              </a:rPr>
              <a:t>oder</a:t>
            </a:r>
            <a:r>
              <a:rPr lang="de-de" sz="1900" dirty="0">
                <a:latin typeface="Times New Roman" panose="02020603050405020304" pitchFamily="18" charset="0"/>
                <a:cs typeface="Times New Roman" panose="02020603050405020304" pitchFamily="18" charset="0"/>
              </a:rPr>
              <a:t> die ersuchte Vertragspartei ist der Ansicht ist, dass die Erledigung des Ersuchens geeignet ist, die Souveränität, die Sicherheit, die öffentliche Ordnung (</a:t>
            </a:r>
            <a:r>
              <a:rPr lang="de-de" sz="1900" i="1" dirty="0">
                <a:latin typeface="Times New Roman" panose="02020603050405020304" pitchFamily="18" charset="0"/>
                <a:cs typeface="Times New Roman" panose="02020603050405020304" pitchFamily="18" charset="0"/>
              </a:rPr>
              <a:t>ordre </a:t>
            </a:r>
            <a:r>
              <a:rPr lang="de-de" sz="1900" i="1" dirty="0" err="1">
                <a:latin typeface="Times New Roman" panose="02020603050405020304" pitchFamily="18" charset="0"/>
                <a:cs typeface="Times New Roman" panose="02020603050405020304" pitchFamily="18" charset="0"/>
              </a:rPr>
              <a:t>public</a:t>
            </a:r>
            <a:r>
              <a:rPr lang="de-de" sz="1900" dirty="0">
                <a:latin typeface="Times New Roman" panose="02020603050405020304" pitchFamily="18" charset="0"/>
                <a:cs typeface="Times New Roman" panose="02020603050405020304" pitchFamily="18" charset="0"/>
              </a:rPr>
              <a:t>) oder andere wesentliche Interessen seines Landes zu beeinträchtigen</a:t>
            </a:r>
          </a:p>
          <a:p>
            <a:pPr algn="just">
              <a:spcBef>
                <a:spcPts val="600"/>
              </a:spcBef>
            </a:pPr>
            <a:r>
              <a:rPr lang="de-de" sz="1900" dirty="0">
                <a:latin typeface="Times New Roman" panose="02020603050405020304" pitchFamily="18" charset="0"/>
                <a:cs typeface="Times New Roman" panose="02020603050405020304" pitchFamily="18" charset="0"/>
              </a:rPr>
              <a:t>Für die Erledigung des RHE wird normalerweise die </a:t>
            </a:r>
            <a:r>
              <a:rPr lang="de-de" sz="1900" b="1" dirty="0">
                <a:latin typeface="Times New Roman" panose="02020603050405020304" pitchFamily="18" charset="0"/>
                <a:cs typeface="Times New Roman" panose="02020603050405020304" pitchFamily="18" charset="0"/>
              </a:rPr>
              <a:t>beiderseitige Strafbarkeit</a:t>
            </a:r>
            <a:r>
              <a:rPr lang="de-de" sz="1900" dirty="0">
                <a:latin typeface="Times New Roman" panose="02020603050405020304" pitchFamily="18" charset="0"/>
                <a:cs typeface="Times New Roman" panose="02020603050405020304" pitchFamily="18" charset="0"/>
              </a:rPr>
              <a:t> verlangt</a:t>
            </a:r>
          </a:p>
          <a:p>
            <a:pPr algn="just">
              <a:spcBef>
                <a:spcPts val="600"/>
              </a:spcBef>
            </a:pPr>
            <a:r>
              <a:rPr lang="de-de" sz="1900" dirty="0">
                <a:latin typeface="Times New Roman" panose="02020603050405020304" pitchFamily="18" charset="0"/>
                <a:cs typeface="Times New Roman" panose="02020603050405020304" pitchFamily="18" charset="0"/>
              </a:rPr>
              <a:t>Unterschiedliche Bestimmungen zum </a:t>
            </a:r>
            <a:r>
              <a:rPr lang="de-de" sz="1900" b="1" i="1" dirty="0" err="1">
                <a:solidFill>
                  <a:srgbClr val="FF0000"/>
                </a:solidFill>
                <a:latin typeface="Times New Roman" panose="02020603050405020304" pitchFamily="18" charset="0"/>
                <a:cs typeface="Times New Roman" panose="02020603050405020304" pitchFamily="18" charset="0"/>
              </a:rPr>
              <a:t>locus</a:t>
            </a:r>
            <a:r>
              <a:rPr lang="de-de" sz="1900" b="1" i="1" dirty="0">
                <a:solidFill>
                  <a:srgbClr val="FF0000"/>
                </a:solidFill>
                <a:latin typeface="Times New Roman" panose="02020603050405020304" pitchFamily="18" charset="0"/>
                <a:cs typeface="Times New Roman" panose="02020603050405020304" pitchFamily="18" charset="0"/>
              </a:rPr>
              <a:t> </a:t>
            </a:r>
            <a:r>
              <a:rPr lang="de-de" sz="1900" b="1" i="1" dirty="0" err="1">
                <a:solidFill>
                  <a:srgbClr val="FF0000"/>
                </a:solidFill>
                <a:latin typeface="Times New Roman" panose="02020603050405020304" pitchFamily="18" charset="0"/>
                <a:cs typeface="Times New Roman" panose="02020603050405020304" pitchFamily="18" charset="0"/>
              </a:rPr>
              <a:t>regit</a:t>
            </a:r>
            <a:r>
              <a:rPr lang="de-de" sz="1900" b="1" i="1" dirty="0">
                <a:solidFill>
                  <a:srgbClr val="FF0000"/>
                </a:solidFill>
                <a:latin typeface="Times New Roman" panose="02020603050405020304" pitchFamily="18" charset="0"/>
                <a:cs typeface="Times New Roman" panose="02020603050405020304" pitchFamily="18" charset="0"/>
              </a:rPr>
              <a:t> actum </a:t>
            </a:r>
            <a:r>
              <a:rPr lang="de-de" sz="1900" b="1"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a:t>
            </a:r>
            <a:r>
              <a:rPr lang="de-de" sz="1900" b="1" i="1" dirty="0">
                <a:latin typeface="Times New Roman" panose="02020603050405020304" pitchFamily="18" charset="0"/>
                <a:cs typeface="Times New Roman" panose="02020603050405020304" pitchFamily="18" charset="0"/>
              </a:rPr>
              <a:t>Übereinkommen von 1959</a:t>
            </a:r>
            <a:r>
              <a:rPr lang="de-de" sz="1900" dirty="0">
                <a:latin typeface="Times New Roman" panose="02020603050405020304" pitchFamily="18" charset="0"/>
                <a:cs typeface="Times New Roman" panose="02020603050405020304" pitchFamily="18" charset="0"/>
              </a:rPr>
              <a:t>) und zum </a:t>
            </a:r>
            <a:r>
              <a:rPr lang="de-de" sz="1900" b="1" i="1" dirty="0" err="1">
                <a:solidFill>
                  <a:srgbClr val="FF0000"/>
                </a:solidFill>
                <a:latin typeface="Times New Roman" panose="02020603050405020304" pitchFamily="18" charset="0"/>
                <a:cs typeface="Times New Roman" panose="02020603050405020304" pitchFamily="18" charset="0"/>
              </a:rPr>
              <a:t>forum</a:t>
            </a:r>
            <a:r>
              <a:rPr lang="de-de" sz="1900" b="1" i="1" dirty="0">
                <a:solidFill>
                  <a:srgbClr val="FF0000"/>
                </a:solidFill>
                <a:latin typeface="Times New Roman" panose="02020603050405020304" pitchFamily="18" charset="0"/>
                <a:cs typeface="Times New Roman" panose="02020603050405020304" pitchFamily="18" charset="0"/>
              </a:rPr>
              <a:t> </a:t>
            </a:r>
            <a:r>
              <a:rPr lang="de-de" sz="1900" b="1" i="1" dirty="0" err="1">
                <a:solidFill>
                  <a:srgbClr val="FF0000"/>
                </a:solidFill>
                <a:latin typeface="Times New Roman" panose="02020603050405020304" pitchFamily="18" charset="0"/>
                <a:cs typeface="Times New Roman" panose="02020603050405020304" pitchFamily="18" charset="0"/>
              </a:rPr>
              <a:t>regit</a:t>
            </a:r>
            <a:r>
              <a:rPr lang="de-de" sz="1900" b="1" i="1" dirty="0">
                <a:solidFill>
                  <a:srgbClr val="FF0000"/>
                </a:solidFill>
                <a:latin typeface="Times New Roman" panose="02020603050405020304" pitchFamily="18" charset="0"/>
                <a:cs typeface="Times New Roman" panose="02020603050405020304" pitchFamily="18" charset="0"/>
              </a:rPr>
              <a:t> actum </a:t>
            </a:r>
            <a:r>
              <a:rPr lang="de-de" sz="1900" b="1"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a:t>
            </a:r>
            <a:r>
              <a:rPr lang="de-de" sz="1900" b="1" i="1" dirty="0">
                <a:latin typeface="Times New Roman" panose="02020603050405020304" pitchFamily="18" charset="0"/>
                <a:cs typeface="Times New Roman" panose="02020603050405020304" pitchFamily="18" charset="0"/>
              </a:rPr>
              <a:t>Übereinkommen von 2000</a:t>
            </a:r>
            <a:r>
              <a:rPr lang="de-de" sz="1900" dirty="0">
                <a:latin typeface="Times New Roman" panose="02020603050405020304" pitchFamily="18" charset="0"/>
                <a:cs typeface="Times New Roman" panose="02020603050405020304" pitchFamily="18" charset="0"/>
              </a:rPr>
              <a:t>) bezüglich der Erledigung des RHE</a:t>
            </a:r>
          </a:p>
          <a:p>
            <a:pPr algn="just">
              <a:spcBef>
                <a:spcPts val="600"/>
              </a:spcBef>
            </a:pPr>
            <a:endParaRPr lang="en-GB" sz="1800" dirty="0"/>
          </a:p>
          <a:p>
            <a:pPr marL="0" indent="0" algn="just">
              <a:buNone/>
            </a:pPr>
            <a:endParaRPr lang="en-US" sz="1800" dirty="0"/>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8"/>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Beziehung zwischen Rechtsinstrumenten für die justizielle Zusammenarbeit in Strafsachen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236"/>
            <a:ext cx="10275501" cy="4719492"/>
          </a:xfrm>
        </p:spPr>
        <p:txBody>
          <a:bodyPr>
            <a:noAutofit/>
          </a:bodyPr>
          <a:lstStyle/>
          <a:p>
            <a:pPr algn="just">
              <a:spcBef>
                <a:spcPts val="600"/>
              </a:spcBef>
            </a:pPr>
            <a:r>
              <a:rPr lang="de-de" sz="1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Bestimmen Sie das Rechtsinstrument, das </a:t>
            </a:r>
            <a:r>
              <a:rPr lang="de-de" sz="1700" dirty="0">
                <a:latin typeface="Times New Roman" panose="02020603050405020304" pitchFamily="18" charset="0"/>
                <a:ea typeface="Calibri" panose="020F0502020204030204" pitchFamily="34" charset="0"/>
                <a:cs typeface="Times New Roman" panose="02020603050405020304" pitchFamily="18" charset="0"/>
              </a:rPr>
              <a:t>für die beiden am Verfahren der justiziellen Zusammenarbeit beteiligten MS </a:t>
            </a:r>
            <a:r>
              <a:rPr lang="de-de" sz="1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gilt </a:t>
            </a:r>
          </a:p>
          <a:p>
            <a:pPr algn="just">
              <a:spcBef>
                <a:spcPts val="600"/>
              </a:spcBef>
            </a:pPr>
            <a:r>
              <a:rPr lang="de-de" sz="1700" dirty="0">
                <a:latin typeface="Times New Roman" panose="02020603050405020304" pitchFamily="18" charset="0"/>
                <a:ea typeface="Calibri" panose="020F0502020204030204" pitchFamily="34" charset="0"/>
                <a:cs typeface="Times New Roman" panose="02020603050405020304" pitchFamily="18" charset="0"/>
              </a:rPr>
              <a:t>Achten Sie besonders auf </a:t>
            </a:r>
            <a:r>
              <a:rPr lang="de-de" sz="1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die Reihenfolge der Rechtsinstrumente</a:t>
            </a:r>
            <a:r>
              <a:rPr lang="de-de" sz="17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de-de" sz="1700" dirty="0">
                <a:latin typeface="Times New Roman" panose="02020603050405020304" pitchFamily="18" charset="0"/>
                <a:ea typeface="Calibri" panose="020F0502020204030204" pitchFamily="34" charset="0"/>
                <a:cs typeface="Times New Roman" panose="02020603050405020304" pitchFamily="18" charset="0"/>
              </a:rPr>
              <a:t>und </a:t>
            </a:r>
            <a:r>
              <a:rPr lang="de-de" sz="1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ihren Anwendungsbereich</a:t>
            </a:r>
            <a:r>
              <a:rPr lang="de-de" sz="1700" dirty="0">
                <a:latin typeface="Times New Roman" panose="02020603050405020304" pitchFamily="18" charset="0"/>
                <a:ea typeface="Calibri" panose="020F0502020204030204" pitchFamily="34" charset="0"/>
                <a:cs typeface="Times New Roman" panose="02020603050405020304" pitchFamily="18" charset="0"/>
              </a:rPr>
              <a:t>, </a:t>
            </a:r>
            <a:r>
              <a:rPr lang="de-de" sz="1700" b="1" dirty="0">
                <a:latin typeface="Times New Roman" panose="02020603050405020304" pitchFamily="18" charset="0"/>
                <a:ea typeface="Calibri" panose="020F0502020204030204" pitchFamily="34" charset="0"/>
                <a:cs typeface="Times New Roman" panose="02020603050405020304" pitchFamily="18" charset="0"/>
              </a:rPr>
              <a:t>da sie andere Rechtsinstrumente in Bezug auf MS ersetzen oder ergänzen – z</a:t>
            </a:r>
            <a:r>
              <a:rPr lang="de-de" sz="1700" b="1" i="1" dirty="0">
                <a:latin typeface="Times New Roman" panose="02020603050405020304" pitchFamily="18" charset="0"/>
                <a:ea typeface="Calibri" panose="020F0502020204030204" pitchFamily="34" charset="0"/>
                <a:cs typeface="Times New Roman" panose="02020603050405020304" pitchFamily="18" charset="0"/>
              </a:rPr>
              <a:t>. B. gilt die Richtlinie 2014/41/EU über die EEA ab dem 22.5.2017 für alle MS mit Ausnahme von Dänemark und Irland (nur in Bezug auf die Beweisaufnahme)</a:t>
            </a:r>
          </a:p>
          <a:p>
            <a:pPr algn="just">
              <a:spcBef>
                <a:spcPts val="600"/>
              </a:spcBef>
            </a:pPr>
            <a:r>
              <a:rPr lang="de-de" sz="1700" dirty="0">
                <a:latin typeface="Times New Roman" panose="02020603050405020304" pitchFamily="18" charset="0"/>
                <a:ea typeface="Calibri" panose="020F0502020204030204" pitchFamily="34" charset="0"/>
                <a:cs typeface="Times New Roman" panose="02020603050405020304" pitchFamily="18" charset="0"/>
              </a:rPr>
              <a:t>Die Beziehung zu anderen Rechtsinstrumenten wird in der Regel am Anfang oder in den Schlussbestimmungen des betreffenden Rechtsinstruments erwähnt – </a:t>
            </a:r>
            <a:r>
              <a:rPr lang="de-de" sz="1700" i="1" dirty="0">
                <a:latin typeface="Times New Roman" panose="02020603050405020304" pitchFamily="18" charset="0"/>
                <a:ea typeface="Calibri" panose="020F0502020204030204" pitchFamily="34" charset="0"/>
                <a:cs typeface="Times New Roman" panose="02020603050405020304" pitchFamily="18" charset="0"/>
              </a:rPr>
              <a:t>z. B.</a:t>
            </a:r>
            <a:r>
              <a:rPr lang="de-de" sz="1700" dirty="0">
                <a:latin typeface="Times New Roman" panose="02020603050405020304" pitchFamily="18" charset="0"/>
                <a:ea typeface="Calibri" panose="020F0502020204030204" pitchFamily="34" charset="0"/>
                <a:cs typeface="Times New Roman" panose="02020603050405020304" pitchFamily="18" charset="0"/>
              </a:rPr>
              <a:t> </a:t>
            </a:r>
            <a:r>
              <a:rPr lang="de-de" sz="1700" i="1" dirty="0">
                <a:latin typeface="Times New Roman" panose="02020603050405020304" pitchFamily="18" charset="0"/>
                <a:ea typeface="Calibri" panose="020F0502020204030204" pitchFamily="34" charset="0"/>
                <a:cs typeface="Times New Roman" panose="02020603050405020304" pitchFamily="18" charset="0"/>
              </a:rPr>
              <a:t>Artikel 34 der Richtlinie 2014/41/EU über die EEA, Artikel 1 des Übereinkommens von 2000</a:t>
            </a:r>
          </a:p>
          <a:p>
            <a:pPr algn="just">
              <a:spcBef>
                <a:spcPts val="600"/>
              </a:spcBef>
            </a:pPr>
            <a:r>
              <a:rPr lang="de-de" sz="1700" dirty="0">
                <a:latin typeface="Times New Roman" panose="02020603050405020304" pitchFamily="18" charset="0"/>
                <a:cs typeface="Times New Roman" panose="02020603050405020304" pitchFamily="18" charset="0"/>
              </a:rPr>
              <a:t>Überprüfen Sie </a:t>
            </a:r>
            <a:r>
              <a:rPr lang="de-de" sz="1700" b="1" dirty="0">
                <a:solidFill>
                  <a:srgbClr val="FF0000"/>
                </a:solidFill>
                <a:latin typeface="Times New Roman" panose="02020603050405020304" pitchFamily="18" charset="0"/>
                <a:cs typeface="Times New Roman" panose="02020603050405020304" pitchFamily="18" charset="0"/>
              </a:rPr>
              <a:t>die Tabelle der Ratifizierungen </a:t>
            </a:r>
            <a:r>
              <a:rPr lang="de-de" sz="1700" dirty="0">
                <a:latin typeface="Times New Roman" panose="02020603050405020304" pitchFamily="18" charset="0"/>
                <a:cs typeface="Times New Roman" panose="02020603050405020304" pitchFamily="18" charset="0"/>
              </a:rPr>
              <a:t>für jedes Rechtsinstrument </a:t>
            </a:r>
            <a:r>
              <a:rPr lang="de-de" sz="1700" b="1" dirty="0">
                <a:latin typeface="Times New Roman" panose="02020603050405020304" pitchFamily="18" charset="0"/>
                <a:cs typeface="Times New Roman" panose="02020603050405020304" pitchFamily="18" charset="0"/>
              </a:rPr>
              <a:t>(nur</a:t>
            </a:r>
            <a:r>
              <a:rPr lang="de-de" sz="1700" dirty="0">
                <a:latin typeface="Times New Roman" panose="02020603050405020304" pitchFamily="18" charset="0"/>
                <a:cs typeface="Times New Roman" panose="02020603050405020304" pitchFamily="18" charset="0"/>
              </a:rPr>
              <a:t> wenn das Rechtsinstrument von beiden beteiligten Staaten ratifiziert wurde, ist es anwendbar). Natürlich gibt es auch Erklärungen und Vorbehalte.... Überprüfen Sie diese, denn sie sind wichtig, um zu wissen, wie die RH vom ersuchten Staat durchgeführt werden wird!!!</a:t>
            </a:r>
          </a:p>
          <a:p>
            <a:pPr algn="just">
              <a:spcBef>
                <a:spcPts val="600"/>
              </a:spcBef>
            </a:pPr>
            <a:r>
              <a:rPr lang="de-de" sz="1700" dirty="0">
                <a:latin typeface="Times New Roman" panose="02020603050405020304" pitchFamily="18" charset="0"/>
                <a:cs typeface="Times New Roman" panose="02020603050405020304" pitchFamily="18" charset="0"/>
              </a:rPr>
              <a:t>Die vollständige Liste der Übereinkommen (Zeichnungen, Ratifizierungen, Erklärungen und mehr) finden Sie auf der </a:t>
            </a:r>
            <a:r>
              <a:rPr lang="de-de" sz="1700" b="1" dirty="0">
                <a:solidFill>
                  <a:srgbClr val="FF0000"/>
                </a:solidFill>
                <a:latin typeface="Times New Roman" panose="02020603050405020304" pitchFamily="18" charset="0"/>
                <a:cs typeface="Times New Roman" panose="02020603050405020304" pitchFamily="18" charset="0"/>
              </a:rPr>
              <a:t>Website des Vertragsbüros des Europarats</a:t>
            </a:r>
            <a:r>
              <a:rPr lang="de-de" sz="1700" dirty="0">
                <a:latin typeface="Times New Roman" panose="02020603050405020304" pitchFamily="18" charset="0"/>
                <a:cs typeface="Times New Roman" panose="02020603050405020304" pitchFamily="18" charset="0"/>
              </a:rPr>
              <a:t> -&gt;  </a:t>
            </a:r>
            <a:r>
              <a:rPr lang="de-de" sz="1700" dirty="0">
                <a:latin typeface="Times New Roman" panose="02020603050405020304" pitchFamily="18" charset="0"/>
                <a:cs typeface="Times New Roman" panose="02020603050405020304" pitchFamily="18" charset="0"/>
                <a:hlinkClick r:id="rId3"/>
              </a:rPr>
              <a:t>https://www.coe.int/de/web/conventions/full-list</a:t>
            </a:r>
          </a:p>
          <a:p>
            <a:pPr algn="just">
              <a:spcBef>
                <a:spcPts val="600"/>
              </a:spcBef>
            </a:pPr>
            <a:r>
              <a:rPr lang="de-de" sz="1700" dirty="0">
                <a:latin typeface="Times New Roman" panose="02020603050405020304" pitchFamily="18" charset="0"/>
                <a:cs typeface="Times New Roman" panose="02020603050405020304" pitchFamily="18" charset="0"/>
              </a:rPr>
              <a:t>Das Übereinkommen von 2000 und sein Protokoll finden Sie auf der </a:t>
            </a:r>
            <a:r>
              <a:rPr lang="de-de" sz="1700" b="1" dirty="0">
                <a:solidFill>
                  <a:srgbClr val="FF0000"/>
                </a:solidFill>
                <a:latin typeface="Times New Roman" panose="02020603050405020304" pitchFamily="18" charset="0"/>
                <a:cs typeface="Times New Roman" panose="02020603050405020304" pitchFamily="18" charset="0"/>
              </a:rPr>
              <a:t>EJN-Website </a:t>
            </a:r>
            <a:r>
              <a:rPr lang="de-de" sz="1700" dirty="0">
                <a:latin typeface="Times New Roman" panose="02020603050405020304" pitchFamily="18" charset="0"/>
                <a:cs typeface="Times New Roman" panose="02020603050405020304" pitchFamily="18" charset="0"/>
              </a:rPr>
              <a:t>-&gt; </a:t>
            </a:r>
            <a:r>
              <a:rPr lang="de-de" sz="1700" dirty="0">
                <a:latin typeface="Times New Roman" panose="02020603050405020304" pitchFamily="18" charset="0"/>
                <a:cs typeface="Times New Roman" panose="02020603050405020304" pitchFamily="18" charset="0"/>
                <a:hlinkClick r:id="rId4"/>
              </a:rPr>
              <a:t>https://www.ejn-crimjust.europa.eu/ejn/#</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tx1"/>
                </a:solidFill>
              </a:rPr>
              <a:t>4</a:t>
            </a:fld>
            <a:endParaRPr lang="en-US">
              <a:solidFill>
                <a:schemeClr val="tx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0795" y="433878"/>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Beziehung zu anderen Rechtsinstrumenten für die justizielle Zusammenarbeit in Strafsachen – Forts.</a:t>
            </a:r>
          </a:p>
        </p:txBody>
      </p:sp>
      <p:pic>
        <p:nvPicPr>
          <p:cNvPr id="8" name="Content Placeholder 7">
            <a:extLst>
              <a:ext uri="{FF2B5EF4-FFF2-40B4-BE49-F238E27FC236}">
                <a16:creationId xmlns:a16="http://schemas.microsoft.com/office/drawing/2014/main" id="{90800800-B0D2-40FA-8ED8-3AAFE3C58028}"/>
              </a:ext>
            </a:extLst>
          </p:cNvPr>
          <p:cNvPicPr>
            <a:picLocks noGrp="1" noChangeAspect="1"/>
          </p:cNvPicPr>
          <p:nvPr>
            <p:ph idx="1"/>
          </p:nvPr>
        </p:nvPicPr>
        <p:blipFill>
          <a:blip r:embed="rId3"/>
          <a:stretch>
            <a:fillRect/>
          </a:stretch>
        </p:blipFill>
        <p:spPr>
          <a:xfrm>
            <a:off x="429166" y="1679993"/>
            <a:ext cx="4669046" cy="4295031"/>
          </a:xfrm>
        </p:spPr>
      </p:pic>
      <p:sp>
        <p:nvSpPr>
          <p:cNvPr id="3" name="Slide Number Placeholder 2">
            <a:extLst>
              <a:ext uri="{FF2B5EF4-FFF2-40B4-BE49-F238E27FC236}">
                <a16:creationId xmlns:a16="http://schemas.microsoft.com/office/drawing/2014/main" id="{4213856C-AE19-4935-8D07-485BB7B70DA3}"/>
              </a:ext>
            </a:extLst>
          </p:cNvPr>
          <p:cNvSpPr>
            <a:spLocks noGrp="1"/>
          </p:cNvSpPr>
          <p:nvPr>
            <p:ph type="sldNum" sz="quarter" idx="12"/>
          </p:nvPr>
        </p:nvSpPr>
        <p:spPr/>
        <p:txBody>
          <a:bodyPr/>
          <a:lstStyle/>
          <a:p>
            <a:fld id="{6D22F896-40B5-4ADD-8801-0D06FADFA095}" type="slidenum">
              <a:rPr lang="en-US" smtClean="0">
                <a:solidFill>
                  <a:schemeClr val="tx1"/>
                </a:solidFill>
              </a:rPr>
              <a:t>5</a:t>
            </a:fld>
            <a:endParaRPr lang="en-US">
              <a:solidFill>
                <a:schemeClr val="tx1"/>
              </a:solidFill>
            </a:endParaRPr>
          </a:p>
        </p:txBody>
      </p:sp>
      <p:pic>
        <p:nvPicPr>
          <p:cNvPr id="12" name="Picture 11">
            <a:extLst>
              <a:ext uri="{FF2B5EF4-FFF2-40B4-BE49-F238E27FC236}">
                <a16:creationId xmlns:a16="http://schemas.microsoft.com/office/drawing/2014/main" id="{4A08512C-186F-462C-8F27-F65127A0E5F2}"/>
              </a:ext>
            </a:extLst>
          </p:cNvPr>
          <p:cNvPicPr>
            <a:picLocks noChangeAspect="1"/>
          </p:cNvPicPr>
          <p:nvPr/>
        </p:nvPicPr>
        <p:blipFill>
          <a:blip r:embed="rId4"/>
          <a:stretch>
            <a:fillRect/>
          </a:stretch>
        </p:blipFill>
        <p:spPr>
          <a:xfrm>
            <a:off x="5400221" y="1679993"/>
            <a:ext cx="5301857" cy="4295032"/>
          </a:xfrm>
          <a:prstGeom prst="rect">
            <a:avLst/>
          </a:prstGeom>
        </p:spPr>
      </p:pic>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2D2D3657-1C6F-4B01-AC62-0F5E5E910565}"/>
                  </a:ext>
                </a:extLst>
              </p14:cNvPr>
              <p14:cNvContentPartPr/>
              <p14:nvPr/>
            </p14:nvContentPartPr>
            <p14:xfrm>
              <a:off x="992037" y="2441275"/>
              <a:ext cx="8126083" cy="862642"/>
            </p14:xfrm>
          </p:contentPart>
        </mc:Choice>
        <mc:Fallback xmlns="">
          <p:pic>
            <p:nvPicPr>
              <p:cNvPr id="13" name="Ink 12">
                <a:extLst>
                  <a:ext uri="{FF2B5EF4-FFF2-40B4-BE49-F238E27FC236}">
                    <a16:creationId xmlns:a16="http://schemas.microsoft.com/office/drawing/2014/main" id="{2D2D3657-1C6F-4B01-AC62-0F5E5E910565}"/>
                  </a:ext>
                </a:extLst>
              </p:cNvPr>
              <p:cNvPicPr/>
              <p:nvPr/>
            </p:nvPicPr>
            <p:blipFill>
              <a:blip r:embed="rId6"/>
              <a:stretch>
                <a:fillRect/>
              </a:stretch>
            </p:blipFill>
            <p:spPr>
              <a:xfrm>
                <a:off x="982677" y="2431914"/>
                <a:ext cx="8144443" cy="881364"/>
              </a:xfrm>
              <a:prstGeom prst="rect">
                <a:avLst/>
              </a:prstGeom>
            </p:spPr>
          </p:pic>
        </mc:Fallback>
      </mc:AlternateContent>
    </p:spTree>
    <p:extLst>
      <p:ext uri="{BB962C8B-B14F-4D97-AF65-F5344CB8AC3E}">
        <p14:creationId xmlns:p14="http://schemas.microsoft.com/office/powerpoint/2010/main" val="42644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18209" y="442504"/>
            <a:ext cx="11015541" cy="1135737"/>
          </a:xfrm>
        </p:spPr>
        <p:txBody>
          <a:bodyPr>
            <a:normAutofit/>
          </a:bodyPr>
          <a:lstStyle/>
          <a:p>
            <a:r>
              <a:rPr lang="de-de" sz="3400" b="1" dirty="0">
                <a:latin typeface="Times New Roman" panose="02020603050405020304" pitchFamily="18" charset="0"/>
                <a:cs typeface="Times New Roman" panose="02020603050405020304" pitchFamily="18" charset="0"/>
              </a:rPr>
              <a:t>Administrative Details: Übermittlungswege, Formblätter</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373952" cy="4719492"/>
          </a:xfrm>
        </p:spPr>
        <p:txBody>
          <a:bodyPr>
            <a:normAutofit fontScale="92500" lnSpcReduction="20000"/>
          </a:bodyPr>
          <a:lstStyle/>
          <a:p>
            <a:pPr marL="0" indent="0">
              <a:buNone/>
            </a:pPr>
            <a:r>
              <a:rPr lang="de-de" b="1" dirty="0">
                <a:solidFill>
                  <a:srgbClr val="FF0000"/>
                </a:solidFill>
                <a:latin typeface="Times New Roman" panose="02020603050405020304" pitchFamily="18" charset="0"/>
                <a:cs typeface="Times New Roman" panose="02020603050405020304" pitchFamily="18" charset="0"/>
              </a:rPr>
              <a:t>Übermittlungswege</a:t>
            </a:r>
          </a:p>
          <a:p>
            <a:pPr>
              <a:spcBef>
                <a:spcPts val="600"/>
              </a:spcBef>
            </a:pPr>
            <a:r>
              <a:rPr lang="de-de" sz="2000" dirty="0">
                <a:latin typeface="Times New Roman" panose="02020603050405020304" pitchFamily="18" charset="0"/>
                <a:cs typeface="Times New Roman" panose="02020603050405020304" pitchFamily="18" charset="0"/>
              </a:rPr>
              <a:t>Rechtshilfeersuchen werden in der Regel </a:t>
            </a:r>
            <a:r>
              <a:rPr lang="de-de" sz="2000" b="1" u="sng" dirty="0">
                <a:latin typeface="Times New Roman" panose="02020603050405020304" pitchFamily="18" charset="0"/>
                <a:cs typeface="Times New Roman" panose="02020603050405020304" pitchFamily="18" charset="0"/>
              </a:rPr>
              <a:t>unmittelbar</a:t>
            </a:r>
            <a:r>
              <a:rPr lang="de-de" sz="2000" dirty="0">
                <a:latin typeface="Times New Roman" panose="02020603050405020304" pitchFamily="18" charset="0"/>
                <a:cs typeface="Times New Roman" panose="02020603050405020304" pitchFamily="18" charset="0"/>
              </a:rPr>
              <a:t> zwischen den zuständigen Justizbehörden des ersuchenden und des ersuchten Staates übermittelt (Art. 6 Abs. 1 des Übereinkommens von 2000). </a:t>
            </a:r>
          </a:p>
          <a:p>
            <a:pPr>
              <a:spcBef>
                <a:spcPts val="600"/>
              </a:spcBef>
            </a:pPr>
            <a:r>
              <a:rPr lang="de-de" sz="2000" dirty="0">
                <a:latin typeface="Times New Roman" panose="02020603050405020304" pitchFamily="18" charset="0"/>
                <a:cs typeface="Times New Roman" panose="02020603050405020304" pitchFamily="18" charset="0"/>
              </a:rPr>
              <a:t>Ausnahmen – z. B. Art. 6 Abs. 3 des Übereinkommens von 2000 für das Vereinigte Königreich und Irland (Zentralbehörde)</a:t>
            </a:r>
          </a:p>
          <a:p>
            <a:pPr>
              <a:spcBef>
                <a:spcPts val="600"/>
              </a:spcBef>
            </a:pPr>
            <a:r>
              <a:rPr lang="de-de" sz="2000" dirty="0">
                <a:latin typeface="Times New Roman" panose="02020603050405020304" pitchFamily="18" charset="0"/>
                <a:cs typeface="Times New Roman" panose="02020603050405020304" pitchFamily="18" charset="0"/>
              </a:rPr>
              <a:t> Art. 4 des Zweiten Zusatzprotokolls zum Übereinkommen von 1959 </a:t>
            </a:r>
            <a:r>
              <a:rPr lang="de-de" sz="2000" b="1" u="sng" dirty="0">
                <a:latin typeface="Times New Roman" panose="02020603050405020304" pitchFamily="18" charset="0"/>
                <a:cs typeface="Times New Roman" panose="02020603050405020304" pitchFamily="18" charset="0"/>
              </a:rPr>
              <a:t>(Justizministerium zu Justizministerium</a:t>
            </a:r>
            <a:r>
              <a:rPr lang="de-de" sz="2000" dirty="0">
                <a:latin typeface="Times New Roman" panose="02020603050405020304" pitchFamily="18" charset="0"/>
                <a:cs typeface="Times New Roman" panose="02020603050405020304" pitchFamily="18" charset="0"/>
              </a:rPr>
              <a:t>) =&gt; Ausnahme nach Abs. 2, die einen direkten Kontakt zwischen Justizbehörden erlaubt</a:t>
            </a:r>
          </a:p>
          <a:p>
            <a:r>
              <a:rPr lang="de-de" sz="2000" dirty="0">
                <a:latin typeface="Times New Roman" panose="02020603050405020304" pitchFamily="18" charset="0"/>
                <a:cs typeface="Times New Roman" panose="02020603050405020304" pitchFamily="18" charset="0"/>
              </a:rPr>
              <a:t>Durch Mittel, die die Erstellung einer </a:t>
            </a:r>
            <a:r>
              <a:rPr lang="de-de" sz="2000" b="1" dirty="0">
                <a:latin typeface="Times New Roman" panose="02020603050405020304" pitchFamily="18" charset="0"/>
                <a:cs typeface="Times New Roman" panose="02020603050405020304" pitchFamily="18" charset="0"/>
              </a:rPr>
              <a:t>schriftlichen Fassung</a:t>
            </a:r>
            <a:r>
              <a:rPr lang="de-de" sz="2000" dirty="0">
                <a:latin typeface="Times New Roman" panose="02020603050405020304" pitchFamily="18" charset="0"/>
                <a:cs typeface="Times New Roman" panose="02020603050405020304" pitchFamily="18" charset="0"/>
              </a:rPr>
              <a:t> ermöglichen</a:t>
            </a:r>
            <a:r>
              <a:rPr lang="de-de" sz="2000" b="1" dirty="0">
                <a:latin typeface="Times New Roman" panose="02020603050405020304" pitchFamily="18" charset="0"/>
                <a:cs typeface="Times New Roman" panose="02020603050405020304" pitchFamily="18" charset="0"/>
              </a:rPr>
              <a:t> </a:t>
            </a:r>
          </a:p>
          <a:p>
            <a:pPr marL="0" indent="0">
              <a:buNone/>
            </a:pPr>
            <a:r>
              <a:rPr lang="de-de" b="1" dirty="0">
                <a:solidFill>
                  <a:srgbClr val="FF0000"/>
                </a:solidFill>
                <a:latin typeface="Times New Roman" panose="02020603050405020304" pitchFamily="18" charset="0"/>
                <a:cs typeface="Times New Roman" panose="02020603050405020304" pitchFamily="18" charset="0"/>
              </a:rPr>
              <a:t>Formblätter</a:t>
            </a:r>
          </a:p>
          <a:p>
            <a:pPr>
              <a:spcBef>
                <a:spcPts val="600"/>
              </a:spcBef>
            </a:pPr>
            <a:r>
              <a:rPr lang="de-de" sz="2000" b="1" dirty="0">
                <a:latin typeface="Times New Roman" panose="02020603050405020304" pitchFamily="18" charset="0"/>
                <a:cs typeface="Times New Roman" panose="02020603050405020304" pitchFamily="18" charset="0"/>
              </a:rPr>
              <a:t>In den Rechtsinstrumenten ist für die Rechtshilfe kein zwingend zu verwendendes Formblatt für die Zusammenarbeit vorgesehen</a:t>
            </a:r>
          </a:p>
          <a:p>
            <a:pPr>
              <a:spcBef>
                <a:spcPts val="600"/>
              </a:spcBef>
            </a:pPr>
            <a:r>
              <a:rPr lang="de-de" sz="2000" dirty="0">
                <a:latin typeface="Times New Roman" panose="02020603050405020304" pitchFamily="18" charset="0"/>
                <a:cs typeface="Times New Roman" panose="02020603050405020304" pitchFamily="18" charset="0"/>
              </a:rPr>
              <a:t>Mindestanforderungen betreffend den Inhalt des Ersuchens</a:t>
            </a:r>
          </a:p>
          <a:p>
            <a:pPr>
              <a:spcBef>
                <a:spcPts val="600"/>
              </a:spcBef>
            </a:pPr>
            <a:r>
              <a:rPr lang="de-de" sz="2000" dirty="0">
                <a:latin typeface="Times New Roman" panose="02020603050405020304" pitchFamily="18" charset="0"/>
                <a:cs typeface="Times New Roman" panose="02020603050405020304" pitchFamily="18" charset="0"/>
              </a:rPr>
              <a:t>Auf der EJN-Website (Kompendium) ist ein Formblatt für ein Rechtshilfeersuchen (RHE) in allen EU-Sprachen abrufbar</a:t>
            </a:r>
          </a:p>
          <a:p>
            <a:pPr marL="0" indent="0">
              <a:spcBef>
                <a:spcPts val="600"/>
              </a:spcBef>
              <a:buNone/>
            </a:pPr>
            <a:r>
              <a:rPr lang="de-de" sz="2000" dirty="0">
                <a:latin typeface="Times New Roman" panose="02020603050405020304" pitchFamily="18" charset="0"/>
                <a:cs typeface="Times New Roman" panose="02020603050405020304" pitchFamily="18" charset="0"/>
                <a:hlinkClick r:id="rId3"/>
              </a:rPr>
              <a:t>https://www.ejn-crimjust.europa.eu/ejn/CompendiumChooseCountry/DE</a:t>
            </a:r>
          </a:p>
          <a:p>
            <a:pPr marL="0" indent="0">
              <a:buNone/>
            </a:pPr>
            <a:endParaRPr lang="en-US" sz="2000" dirty="0"/>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tx1"/>
                </a:solidFill>
              </a:rPr>
              <a:t>6</a:t>
            </a:fld>
            <a:endParaRPr lang="en-US">
              <a:solidFill>
                <a:schemeClr val="tx1"/>
              </a:solidFill>
            </a:endParaRPr>
          </a:p>
        </p:txBody>
      </p:sp>
    </p:spTree>
    <p:extLst>
      <p:ext uri="{BB962C8B-B14F-4D97-AF65-F5344CB8AC3E}">
        <p14:creationId xmlns:p14="http://schemas.microsoft.com/office/powerpoint/2010/main" val="171215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4966" y="437198"/>
            <a:ext cx="10905066" cy="1135737"/>
          </a:xfrm>
        </p:spPr>
        <p:txBody>
          <a:bodyPr>
            <a:normAutofit fontScale="90000"/>
          </a:bodyPr>
          <a:lstStyle/>
          <a:p>
            <a:pPr marL="342900" marR="0" lvl="0" indent="-342900">
              <a:lnSpc>
                <a:spcPct val="107000"/>
              </a:lnSpc>
              <a:spcBef>
                <a:spcPts val="0"/>
              </a:spcBef>
              <a:spcAft>
                <a:spcPts val="0"/>
              </a:spcAft>
            </a:pPr>
            <a:br>
              <a:rPr lang="de-de" sz="3600" b="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Times New Roman" panose="02020603050405020304" pitchFamily="18" charset="0"/>
                <a:ea typeface="Calibri" panose="020F0502020204030204" pitchFamily="34" charset="0"/>
                <a:cs typeface="Times New Roman" panose="02020603050405020304" pitchFamily="18" charset="0"/>
              </a:rPr>
            </a:br>
            <a:r>
              <a:rPr lang="de-de" sz="3600" b="1">
                <a:latin typeface="Times New Roman" panose="02020603050405020304" pitchFamily="18" charset="0"/>
                <a:ea typeface="Calibri" panose="020F0502020204030204" pitchFamily="34" charset="0"/>
                <a:cs typeface="Times New Roman" panose="02020603050405020304" pitchFamily="18" charset="0"/>
              </a:rPr>
              <a:t>RHE-Formblatt</a:t>
            </a:r>
            <a:br>
              <a:rPr lang="de-de" sz="3600" b="1">
                <a:latin typeface="Times New Roman" panose="02020603050405020304" pitchFamily="18" charset="0"/>
                <a:ea typeface="Calibri" panose="020F0502020204030204" pitchFamily="34" charset="0"/>
                <a:cs typeface="Times New Roman" panose="02020603050405020304" pitchFamily="18" charset="0"/>
              </a:rPr>
            </a:br>
            <a:br>
              <a:rPr lang="de-de" sz="3600" b="1">
                <a:latin typeface="Calibri" panose="020F0502020204030204" pitchFamily="34" charset="0"/>
                <a:ea typeface="Calibri" panose="020F0502020204030204" pitchFamily="34" charset="0"/>
                <a:cs typeface="Times New Roman" panose="02020603050405020304" pitchFamily="18" charset="0"/>
              </a:rPr>
            </a:br>
            <a:endParaRPr lang="de-de" sz="3600" b="1">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643467" y="1782981"/>
            <a:ext cx="10275501" cy="4393982"/>
          </a:xfrm>
        </p:spPr>
        <p:txBody>
          <a:bodyPr>
            <a:normAutofit/>
          </a:bodyPr>
          <a:lstStyle/>
          <a:p>
            <a:pPr algn="just">
              <a:lnSpc>
                <a:spcPct val="107000"/>
              </a:lnSpc>
              <a:spcBef>
                <a:spcPts val="0"/>
              </a:spcBef>
            </a:pPr>
            <a:endParaRPr lang="en-US" sz="2400" dirty="0">
              <a:latin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4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BB7FD7-1D6D-4E2A-A587-CEEEFD9FB8F6}"/>
              </a:ext>
            </a:extLst>
          </p:cNvPr>
          <p:cNvSpPr>
            <a:spLocks noGrp="1"/>
          </p:cNvSpPr>
          <p:nvPr>
            <p:ph type="sldNum" sz="quarter" idx="12"/>
          </p:nvPr>
        </p:nvSpPr>
        <p:spPr/>
        <p:txBody>
          <a:bodyPr/>
          <a:lstStyle/>
          <a:p>
            <a:fld id="{6D22F896-40B5-4ADD-8801-0D06FADFA095}" type="slidenum">
              <a:rPr lang="en-US" smtClean="0">
                <a:solidFill>
                  <a:schemeClr val="tx1"/>
                </a:solidFill>
              </a:rPr>
              <a:t>7</a:t>
            </a:fld>
            <a:endParaRPr lang="en-US">
              <a:solidFill>
                <a:schemeClr val="tx1"/>
              </a:solidFill>
            </a:endParaRPr>
          </a:p>
        </p:txBody>
      </p:sp>
      <p:pic>
        <p:nvPicPr>
          <p:cNvPr id="10" name="Picture 9">
            <a:extLst>
              <a:ext uri="{FF2B5EF4-FFF2-40B4-BE49-F238E27FC236}">
                <a16:creationId xmlns:a16="http://schemas.microsoft.com/office/drawing/2014/main" id="{1DA6974D-AE42-4A5E-85BE-C7B1F8EAD90C}"/>
              </a:ext>
            </a:extLst>
          </p:cNvPr>
          <p:cNvPicPr>
            <a:picLocks noChangeAspect="1"/>
          </p:cNvPicPr>
          <p:nvPr/>
        </p:nvPicPr>
        <p:blipFill>
          <a:blip r:embed="rId3"/>
          <a:stretch>
            <a:fillRect/>
          </a:stretch>
        </p:blipFill>
        <p:spPr>
          <a:xfrm>
            <a:off x="643467" y="1782981"/>
            <a:ext cx="4431431" cy="4393982"/>
          </a:xfrm>
          <a:prstGeom prst="rect">
            <a:avLst/>
          </a:prstGeom>
        </p:spPr>
      </p:pic>
      <p:pic>
        <p:nvPicPr>
          <p:cNvPr id="15" name="Picture 14">
            <a:extLst>
              <a:ext uri="{FF2B5EF4-FFF2-40B4-BE49-F238E27FC236}">
                <a16:creationId xmlns:a16="http://schemas.microsoft.com/office/drawing/2014/main" id="{78FA4D3D-6BB6-4277-BDB6-FA637B47B397}"/>
              </a:ext>
            </a:extLst>
          </p:cNvPr>
          <p:cNvPicPr>
            <a:picLocks noChangeAspect="1"/>
          </p:cNvPicPr>
          <p:nvPr/>
        </p:nvPicPr>
        <p:blipFill>
          <a:blip r:embed="rId4"/>
          <a:stretch>
            <a:fillRect/>
          </a:stretch>
        </p:blipFill>
        <p:spPr>
          <a:xfrm>
            <a:off x="5312584" y="1729142"/>
            <a:ext cx="4564661" cy="4445583"/>
          </a:xfrm>
          <a:prstGeom prst="rect">
            <a:avLst/>
          </a:prstGeom>
        </p:spPr>
      </p:pic>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DDFE9D66-B6FA-4D41-94F1-C4DED628C118}"/>
                  </a:ext>
                </a:extLst>
              </p14:cNvPr>
              <p14:cNvContentPartPr/>
              <p14:nvPr/>
            </p14:nvContentPartPr>
            <p14:xfrm>
              <a:off x="6513263" y="2093393"/>
              <a:ext cx="2354692" cy="882720"/>
            </p14:xfrm>
          </p:contentPart>
        </mc:Choice>
        <mc:Fallback xmlns="">
          <p:pic>
            <p:nvPicPr>
              <p:cNvPr id="16" name="Ink 15">
                <a:extLst>
                  <a:ext uri="{FF2B5EF4-FFF2-40B4-BE49-F238E27FC236}">
                    <a16:creationId xmlns:a16="http://schemas.microsoft.com/office/drawing/2014/main" id="{DDFE9D66-B6FA-4D41-94F1-C4DED628C118}"/>
                  </a:ext>
                </a:extLst>
              </p:cNvPr>
              <p:cNvPicPr/>
              <p:nvPr/>
            </p:nvPicPr>
            <p:blipFill>
              <a:blip r:embed="rId6"/>
              <a:stretch>
                <a:fillRect/>
              </a:stretch>
            </p:blipFill>
            <p:spPr>
              <a:xfrm>
                <a:off x="6503903" y="2084033"/>
                <a:ext cx="2373411" cy="901440"/>
              </a:xfrm>
              <a:prstGeom prst="rect">
                <a:avLst/>
              </a:prstGeom>
            </p:spPr>
          </p:pic>
        </mc:Fallback>
      </mc:AlternateContent>
    </p:spTree>
    <p:extLst>
      <p:ext uri="{BB962C8B-B14F-4D97-AF65-F5344CB8AC3E}">
        <p14:creationId xmlns:p14="http://schemas.microsoft.com/office/powerpoint/2010/main" val="49795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Durchführung der RH – Fristen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573369"/>
          </a:xfrm>
        </p:spPr>
        <p:txBody>
          <a:bodyPr>
            <a:normAutofit lnSpcReduction="10000"/>
          </a:bodyPr>
          <a:lstStyle/>
          <a:p>
            <a:pPr algn="just"/>
            <a:r>
              <a:rPr lang="de-de" sz="2000" dirty="0">
                <a:latin typeface="Times New Roman" panose="02020603050405020304" pitchFamily="18" charset="0"/>
                <a:cs typeface="Times New Roman" panose="02020603050405020304" pitchFamily="18" charset="0"/>
              </a:rPr>
              <a:t>Die ersuchte Vertragspartei erledigt Rechtshilfeersuchen in einer Strafsache, die ihr von den Justizbehörden des ersuchenden Staates zugehen, </a:t>
            </a:r>
            <a:r>
              <a:rPr lang="de-de" sz="2000" u="sng" dirty="0">
                <a:latin typeface="Times New Roman" panose="02020603050405020304" pitchFamily="18" charset="0"/>
                <a:cs typeface="Times New Roman" panose="02020603050405020304" pitchFamily="18" charset="0"/>
              </a:rPr>
              <a:t>in der nach ihrem Recht vorgesehenen Weise</a:t>
            </a:r>
            <a:r>
              <a:rPr lang="de-de" sz="2000" dirty="0">
                <a:latin typeface="Times New Roman" panose="02020603050405020304" pitchFamily="18" charset="0"/>
                <a:cs typeface="Times New Roman" panose="02020603050405020304" pitchFamily="18" charset="0"/>
              </a:rPr>
              <a:t>, </a:t>
            </a:r>
            <a:r>
              <a:rPr lang="de-de" sz="2000" u="sng" dirty="0">
                <a:latin typeface="Times New Roman" panose="02020603050405020304" pitchFamily="18" charset="0"/>
                <a:cs typeface="Times New Roman" panose="02020603050405020304" pitchFamily="18" charset="0"/>
              </a:rPr>
              <a:t>um einander soweit wie möglich Rechtshilfe zu leisten </a:t>
            </a:r>
            <a:r>
              <a:rPr lang="de-de" sz="2000" dirty="0">
                <a:latin typeface="Times New Roman" panose="02020603050405020304" pitchFamily="18" charset="0"/>
                <a:cs typeface="Times New Roman" panose="02020603050405020304" pitchFamily="18" charset="0"/>
              </a:rPr>
              <a:t>(Artikel 1 und 3 des Übereinkommens von 1959) – </a:t>
            </a:r>
            <a:r>
              <a:rPr lang="de-de" sz="2000" b="1" dirty="0" err="1">
                <a:solidFill>
                  <a:srgbClr val="FF0000"/>
                </a:solidFill>
                <a:latin typeface="Times New Roman" panose="02020603050405020304" pitchFamily="18" charset="0"/>
                <a:cs typeface="Times New Roman" panose="02020603050405020304" pitchFamily="18" charset="0"/>
              </a:rPr>
              <a:t>locus</a:t>
            </a:r>
            <a:r>
              <a:rPr lang="de-de" sz="2000" b="1" dirty="0">
                <a:solidFill>
                  <a:srgbClr val="FF0000"/>
                </a:solidFill>
                <a:latin typeface="Times New Roman" panose="02020603050405020304" pitchFamily="18" charset="0"/>
                <a:cs typeface="Times New Roman" panose="02020603050405020304" pitchFamily="18" charset="0"/>
              </a:rPr>
              <a:t> </a:t>
            </a:r>
            <a:r>
              <a:rPr lang="de-de" sz="2000" b="1" dirty="0" err="1">
                <a:solidFill>
                  <a:srgbClr val="FF0000"/>
                </a:solidFill>
                <a:latin typeface="Times New Roman" panose="02020603050405020304" pitchFamily="18" charset="0"/>
                <a:cs typeface="Times New Roman" panose="02020603050405020304" pitchFamily="18" charset="0"/>
              </a:rPr>
              <a:t>regit</a:t>
            </a:r>
            <a:r>
              <a:rPr lang="de-de" sz="2000" b="1" dirty="0">
                <a:solidFill>
                  <a:srgbClr val="FF0000"/>
                </a:solidFill>
                <a:latin typeface="Times New Roman" panose="02020603050405020304" pitchFamily="18" charset="0"/>
                <a:cs typeface="Times New Roman" panose="02020603050405020304" pitchFamily="18" charset="0"/>
              </a:rPr>
              <a:t> actum</a:t>
            </a:r>
          </a:p>
          <a:p>
            <a:pPr algn="just"/>
            <a:r>
              <a:rPr lang="de-de" sz="2000" dirty="0">
                <a:latin typeface="Times New Roman" panose="02020603050405020304" pitchFamily="18" charset="0"/>
                <a:cs typeface="Times New Roman" panose="02020603050405020304" pitchFamily="18" charset="0"/>
              </a:rPr>
              <a:t>Das Übereinkommen aus dem Jahr 2000 hat das Gleichgewicht verschoben, so dass die Behörden des ersuchten Staates die </a:t>
            </a:r>
            <a:r>
              <a:rPr lang="de-de" sz="2000" u="sng" dirty="0">
                <a:latin typeface="Times New Roman" panose="02020603050405020304" pitchFamily="18" charset="0"/>
                <a:cs typeface="Times New Roman" panose="02020603050405020304" pitchFamily="18" charset="0"/>
              </a:rPr>
              <a:t>von den Behörden des ersuchenden Staates angegebenen Formalitäten und Verfahren einhalten müssen</a:t>
            </a:r>
            <a:r>
              <a:rPr lang="de-de" sz="2000" dirty="0">
                <a:latin typeface="Times New Roman" panose="02020603050405020304" pitchFamily="18" charset="0"/>
                <a:cs typeface="Times New Roman" panose="02020603050405020304" pitchFamily="18" charset="0"/>
              </a:rPr>
              <a:t>, sofern sie nicht gegen wesentliche Rechtsgrundsätze des ersuchten Staates verstoßen oder </a:t>
            </a:r>
            <a:r>
              <a:rPr lang="de-de" sz="2000" b="1" dirty="0">
                <a:latin typeface="Times New Roman" panose="02020603050405020304" pitchFamily="18" charset="0"/>
                <a:cs typeface="Times New Roman" panose="02020603050405020304" pitchFamily="18" charset="0"/>
              </a:rPr>
              <a:t>das Übereinkommen selbst ausdrücklich festlegt, dass sich die Erledigung von Ersuchen nach dem Recht des ersuchten Mitgliedstaats </a:t>
            </a:r>
            <a:r>
              <a:rPr lang="de-de" sz="2000" dirty="0">
                <a:latin typeface="Times New Roman" panose="02020603050405020304" pitchFamily="18" charset="0"/>
                <a:cs typeface="Times New Roman" panose="02020603050405020304" pitchFamily="18" charset="0"/>
              </a:rPr>
              <a:t>richtet (Artikel 4 des Übereinkommens von 2000) – </a:t>
            </a:r>
            <a:r>
              <a:rPr lang="de-de" sz="2000" b="1" dirty="0" err="1">
                <a:solidFill>
                  <a:srgbClr val="FF0000"/>
                </a:solidFill>
                <a:latin typeface="Times New Roman" panose="02020603050405020304" pitchFamily="18" charset="0"/>
                <a:cs typeface="Times New Roman" panose="02020603050405020304" pitchFamily="18" charset="0"/>
              </a:rPr>
              <a:t>forum</a:t>
            </a:r>
            <a:r>
              <a:rPr lang="de-de" sz="2000" b="1" dirty="0">
                <a:solidFill>
                  <a:srgbClr val="FF0000"/>
                </a:solidFill>
                <a:latin typeface="Times New Roman" panose="02020603050405020304" pitchFamily="18" charset="0"/>
                <a:cs typeface="Times New Roman" panose="02020603050405020304" pitchFamily="18" charset="0"/>
              </a:rPr>
              <a:t> </a:t>
            </a:r>
            <a:r>
              <a:rPr lang="de-de" sz="2000" b="1" dirty="0" err="1">
                <a:solidFill>
                  <a:srgbClr val="FF0000"/>
                </a:solidFill>
                <a:latin typeface="Times New Roman" panose="02020603050405020304" pitchFamily="18" charset="0"/>
                <a:cs typeface="Times New Roman" panose="02020603050405020304" pitchFamily="18" charset="0"/>
              </a:rPr>
              <a:t>regit</a:t>
            </a:r>
            <a:r>
              <a:rPr lang="de-de" sz="2000" b="1" dirty="0">
                <a:solidFill>
                  <a:srgbClr val="FF0000"/>
                </a:solidFill>
                <a:latin typeface="Times New Roman" panose="02020603050405020304" pitchFamily="18" charset="0"/>
                <a:cs typeface="Times New Roman" panose="02020603050405020304" pitchFamily="18" charset="0"/>
              </a:rPr>
              <a:t> actum</a:t>
            </a:r>
          </a:p>
          <a:p>
            <a:pPr algn="just"/>
            <a:r>
              <a:rPr lang="de-de" sz="2000" dirty="0">
                <a:latin typeface="Times New Roman" panose="02020603050405020304" pitchFamily="18" charset="0"/>
                <a:cs typeface="Times New Roman" panose="02020603050405020304" pitchFamily="18" charset="0"/>
              </a:rPr>
              <a:t>In der Regel sind die Ersuchen </a:t>
            </a:r>
            <a:r>
              <a:rPr lang="de-de" sz="2000" b="1" dirty="0">
                <a:solidFill>
                  <a:srgbClr val="FF0000"/>
                </a:solidFill>
                <a:latin typeface="Times New Roman" panose="02020603050405020304" pitchFamily="18" charset="0"/>
                <a:cs typeface="Times New Roman" panose="02020603050405020304" pitchFamily="18" charset="0"/>
              </a:rPr>
              <a:t>so schnell wie möglich und wenn möglich innerhalb der von der ausstellenden Behörde angegebenen Fristen </a:t>
            </a:r>
            <a:r>
              <a:rPr lang="de-de" sz="2000" dirty="0">
                <a:latin typeface="Times New Roman" panose="02020603050405020304" pitchFamily="18" charset="0"/>
                <a:cs typeface="Times New Roman" panose="02020603050405020304" pitchFamily="18" charset="0"/>
              </a:rPr>
              <a:t>zu erledigen</a:t>
            </a:r>
          </a:p>
          <a:p>
            <a:pPr algn="just"/>
            <a:r>
              <a:rPr lang="de-de" sz="2000" dirty="0">
                <a:latin typeface="Times New Roman" panose="02020603050405020304" pitchFamily="18" charset="0"/>
                <a:cs typeface="Times New Roman" panose="02020603050405020304" pitchFamily="18" charset="0"/>
              </a:rPr>
              <a:t>Ist absehbar, dass die vom ersuchenden Staat für die Erledigung seines Ersuchens gesetzte Frist nicht eingehalten werden kann, so </a:t>
            </a:r>
            <a:r>
              <a:rPr lang="de-de" sz="2000" i="1" dirty="0">
                <a:latin typeface="Times New Roman" panose="02020603050405020304" pitchFamily="18" charset="0"/>
                <a:cs typeface="Times New Roman" panose="02020603050405020304" pitchFamily="18" charset="0"/>
              </a:rPr>
              <a:t>teilen die Behörden des ersuchten Staats unverzüglich mit, wie viel Zeit voraussichtlich für die Erledigung des Ersuchens benötigt wird</a:t>
            </a:r>
          </a:p>
          <a:p>
            <a:pPr marL="0" indent="0" algn="just">
              <a:buNone/>
            </a:pPr>
            <a:endParaRPr lang="en-GB" sz="2000" dirty="0"/>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tx1"/>
                </a:solidFill>
              </a:rPr>
              <a:t>8</a:t>
            </a:fld>
            <a:endParaRPr lang="en-US">
              <a:solidFill>
                <a:schemeClr val="tx1"/>
              </a:solidFill>
            </a:endParaRPr>
          </a:p>
        </p:txBody>
      </p:sp>
    </p:spTree>
    <p:extLst>
      <p:ext uri="{BB962C8B-B14F-4D97-AF65-F5344CB8AC3E}">
        <p14:creationId xmlns:p14="http://schemas.microsoft.com/office/powerpoint/2010/main" val="130264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Besondere Bestimmungen für die Vernehmung per Videokonferenz und Telefonkonferenz</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3041"/>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de-de" sz="2000" i="1">
                <a:latin typeface="Times New Roman" panose="02020603050405020304" pitchFamily="18" charset="0"/>
                <a:ea typeface="Calibri" panose="020F0502020204030204" pitchFamily="34" charset="0"/>
                <a:cs typeface="Times New Roman" panose="02020603050405020304" pitchFamily="18" charset="0"/>
              </a:rPr>
              <a:t>Vernehmung per Videokonferenz =&gt; Art. 9 des Zweiten Zusatzprotokolls zum Europäischen Übereinkommen über die Rechtshilfe in Strafsachen (8.11.2001)</a:t>
            </a:r>
          </a:p>
          <a:p>
            <a:pPr marL="0" marR="0" lvl="0" indent="0" algn="just">
              <a:lnSpc>
                <a:spcPct val="107000"/>
              </a:lnSpc>
              <a:spcBef>
                <a:spcPts val="0"/>
              </a:spcBef>
              <a:spcAft>
                <a:spcPts val="0"/>
              </a:spcAft>
              <a:buNone/>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de-de" sz="2000" i="1">
                <a:latin typeface="Times New Roman" panose="02020603050405020304" pitchFamily="18" charset="0"/>
                <a:ea typeface="Calibri" panose="020F0502020204030204" pitchFamily="34" charset="0"/>
                <a:cs typeface="Times New Roman" panose="02020603050405020304" pitchFamily="18" charset="0"/>
              </a:rPr>
              <a:t>Vernehmung per Telefonkonferenz =&gt; Art. 10 des Zweiten Zusatzprotokolls zum Europäischen Übereinkommen über die Rechtshilfe in Strafsachen</a:t>
            </a:r>
          </a:p>
          <a:p>
            <a:pPr marL="342900" indent="-342900" algn="just">
              <a:lnSpc>
                <a:spcPct val="107000"/>
              </a:lnSpc>
              <a:spcBef>
                <a:spcPts val="0"/>
              </a:spcBef>
              <a:buFont typeface="Symbol" panose="05050102010706020507" pitchFamily="18" charset="2"/>
              <a:buChar char=""/>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de-de" sz="2000" i="1">
                <a:latin typeface="Times New Roman" panose="02020603050405020304" pitchFamily="18" charset="0"/>
                <a:ea typeface="Calibri" panose="020F0502020204030204" pitchFamily="34" charset="0"/>
                <a:cs typeface="Times New Roman" panose="02020603050405020304" pitchFamily="18" charset="0"/>
              </a:rPr>
              <a:t>Vernehmung per Videokonferenz =&gt; Art. 10 des Übereinkommens von 2000 </a:t>
            </a:r>
          </a:p>
          <a:p>
            <a:pPr marL="0" marR="0" lvl="0" indent="0" algn="just">
              <a:lnSpc>
                <a:spcPct val="107000"/>
              </a:lnSpc>
              <a:spcBef>
                <a:spcPts val="0"/>
              </a:spcBef>
              <a:spcAft>
                <a:spcPts val="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de-de" sz="2000" i="1">
                <a:latin typeface="Times New Roman" panose="02020603050405020304" pitchFamily="18" charset="0"/>
                <a:ea typeface="Calibri" panose="020F0502020204030204" pitchFamily="34" charset="0"/>
                <a:cs typeface="Times New Roman" panose="02020603050405020304" pitchFamily="18" charset="0"/>
              </a:rPr>
              <a:t>Vernehmung per Telefonkonferenz =&gt; Art. 11 des Übereinkommens von 2000</a:t>
            </a: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tx1"/>
                </a:solidFill>
              </a:rPr>
              <a:t>9</a:t>
            </a:fld>
            <a:endParaRPr lang="en-US">
              <a:solidFill>
                <a:schemeClr val="tx1"/>
              </a:solidFill>
            </a:endParaRPr>
          </a:p>
        </p:txBody>
      </p:sp>
    </p:spTree>
    <p:extLst>
      <p:ext uri="{BB962C8B-B14F-4D97-AF65-F5344CB8AC3E}">
        <p14:creationId xmlns:p14="http://schemas.microsoft.com/office/powerpoint/2010/main" val="42769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1129</Words>
  <Application>Microsoft Office PowerPoint</Application>
  <PresentationFormat>Breitbild</PresentationFormat>
  <Paragraphs>74</Paragraphs>
  <Slides>10</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Bessere Anwendung des europäischen Strafrechts Schulung der ERA für Gerichtsbedienstete   </vt:lpstr>
      <vt:lpstr>Inhalt:</vt:lpstr>
      <vt:lpstr>Das Konzept der Rechtshilfe (RH)</vt:lpstr>
      <vt:lpstr>Beziehung zwischen Rechtsinstrumenten für die justizielle Zusammenarbeit in Strafsachen </vt:lpstr>
      <vt:lpstr>Beziehung zu anderen Rechtsinstrumenten für die justizielle Zusammenarbeit in Strafsachen – Forts.</vt:lpstr>
      <vt:lpstr>Administrative Details: Übermittlungswege, Formblätter</vt:lpstr>
      <vt:lpstr>  RHE-Formblatt  </vt:lpstr>
      <vt:lpstr>Durchführung der RH – Fristen</vt:lpstr>
      <vt:lpstr>Besondere Bestimmungen für die Vernehmung per Videokonferenz und Telefonkonferenz</vt:lpstr>
      <vt:lpstr>Besondere Bestimmungen für die Vernehmung per Videokonferenz und Telefonkonferenz – 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Susanne Benecke</cp:lastModifiedBy>
  <cp:revision>17</cp:revision>
  <dcterms:created xsi:type="dcterms:W3CDTF">2020-10-28T18:46:19Z</dcterms:created>
  <dcterms:modified xsi:type="dcterms:W3CDTF">2021-03-21T00:06:36Z</dcterms:modified>
</cp:coreProperties>
</file>