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6"/>
  </p:notesMasterIdLst>
  <p:sldIdLst>
    <p:sldId id="256" r:id="rId2"/>
    <p:sldId id="257" r:id="rId3"/>
    <p:sldId id="262" r:id="rId4"/>
    <p:sldId id="263" r:id="rId5"/>
    <p:sldId id="268" r:id="rId6"/>
    <p:sldId id="269" r:id="rId7"/>
    <p:sldId id="270" r:id="rId8"/>
    <p:sldId id="276" r:id="rId9"/>
    <p:sldId id="271" r:id="rId10"/>
    <p:sldId id="272" r:id="rId11"/>
    <p:sldId id="273" r:id="rId12"/>
    <p:sldId id="274" r:id="rId13"/>
    <p:sldId id="275"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120"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21/03/2021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‹Nr.›</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3/21/2021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3/21/2021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3/21/2021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3/21/2021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3/21/2021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3/21/2021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3/21/2021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3/21/2021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3/21/2021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3/21/2021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3/21/2021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3/21/2021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ejn-crimjust.europa.eu/ejn/libdocumentproperties/DE/2120"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www.ejn-crimjust.europa.eu/ejn/libdocumentproperties/DE/3152" TargetMode="External"/><Relationship Id="rId4" Type="http://schemas.openxmlformats.org/officeDocument/2006/relationships/hyperlink" Target="https://www.ejn-crimjust.europa.eu/ejn/libdocumentproperties/DE/3155"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279664" y="2404967"/>
            <a:ext cx="10256717" cy="1252632"/>
          </a:xfrm>
        </p:spPr>
        <p:txBody>
          <a:bodyPr anchor="ctr">
            <a:normAutofit/>
          </a:bodyPr>
          <a:lstStyle/>
          <a:p>
            <a:pPr marL="0" marR="0" algn="l">
              <a:spcBef>
                <a:spcPts val="0"/>
              </a:spcBef>
              <a:spcAft>
                <a:spcPts val="800"/>
              </a:spcAft>
            </a:pPr>
            <a:r>
              <a:rPr lang="de-de" sz="3600" b="1" dirty="0">
                <a:latin typeface="Times New Roman" panose="02020603050405020304" pitchFamily="18" charset="0"/>
                <a:cs typeface="Times New Roman" panose="02020603050405020304" pitchFamily="18" charset="0"/>
              </a:rPr>
              <a:t>Bessere Anwendung des europäischen Strafrechts</a:t>
            </a:r>
            <a:br>
              <a:rPr lang="de-de" sz="3600" b="1" dirty="0">
                <a:latin typeface="Times New Roman" panose="02020603050405020304" pitchFamily="18" charset="0"/>
                <a:cs typeface="Times New Roman" panose="02020603050405020304" pitchFamily="18" charset="0"/>
              </a:rPr>
            </a:br>
            <a:r>
              <a:rPr lang="de-de" sz="3600" b="1" dirty="0">
                <a:latin typeface="Times New Roman" panose="02020603050405020304" pitchFamily="18" charset="0"/>
                <a:cs typeface="Times New Roman" panose="02020603050405020304" pitchFamily="18" charset="0"/>
              </a:rPr>
              <a:t>Schulung der ERA für Gerichtsbedienstete </a:t>
            </a:r>
          </a:p>
        </p:txBody>
      </p:sp>
      <p:sp>
        <p:nvSpPr>
          <p:cNvPr id="3" name="TextBox 2">
            <a:extLst>
              <a:ext uri="{FF2B5EF4-FFF2-40B4-BE49-F238E27FC236}">
                <a16:creationId xmlns:a16="http://schemas.microsoft.com/office/drawing/2014/main" id="{EF0848D1-47D9-40A0-A949-14DE88AA3AD9}"/>
              </a:ext>
            </a:extLst>
          </p:cNvPr>
          <p:cNvSpPr txBox="1"/>
          <p:nvPr/>
        </p:nvSpPr>
        <p:spPr>
          <a:xfrm>
            <a:off x="279665" y="4553146"/>
            <a:ext cx="6789038" cy="646331"/>
          </a:xfrm>
          <a:prstGeom prst="rect">
            <a:avLst/>
          </a:prstGeom>
          <a:noFill/>
        </p:spPr>
        <p:txBody>
          <a:bodyPr wrap="none" rtlCol="0">
            <a:spAutoFit/>
          </a:bodyPr>
          <a:lstStyle/>
          <a:p>
            <a:r>
              <a:rPr lang="de-de" sz="3600" b="1" i="1">
                <a:solidFill>
                  <a:schemeClr val="bg1"/>
                </a:solidFill>
                <a:latin typeface="Times New Roman" panose="02020603050405020304" pitchFamily="18" charset="0"/>
                <a:cs typeface="Times New Roman" panose="02020603050405020304" pitchFamily="18" charset="0"/>
              </a:rPr>
              <a:t>Die Europäische Ermittlungsanordnung</a:t>
            </a: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75822" y="686860"/>
            <a:ext cx="10905066" cy="716952"/>
          </a:xfrm>
        </p:spPr>
        <p:txBody>
          <a:bodyPr>
            <a:normAutofit fontScale="90000"/>
          </a:bodyPr>
          <a:lstStyle/>
          <a:p>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r>
              <a:rPr lang="de-de" sz="3600" b="1">
                <a:latin typeface="Times New Roman" panose="02020603050405020304" pitchFamily="18" charset="0"/>
                <a:cs typeface="Times New Roman" panose="02020603050405020304" pitchFamily="18" charset="0"/>
              </a:rPr>
              <a:t>Gründe für die Versagung der Anerkennung oder Vollstreckung. Aufschub </a:t>
            </a:r>
            <a:br>
              <a:rPr lang="de-de" sz="3600" i="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endParaRPr lang="de-d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75822" y="1540337"/>
            <a:ext cx="10275501" cy="5317663"/>
          </a:xfrm>
        </p:spPr>
        <p:txBody>
          <a:bodyPr>
            <a:noAutofit/>
          </a:bodyPr>
          <a:lstStyle/>
          <a:p>
            <a:pPr marL="0" algn="just">
              <a:lnSpc>
                <a:spcPct val="107000"/>
              </a:lnSpc>
              <a:spcBef>
                <a:spcPts val="0"/>
              </a:spcBef>
            </a:pPr>
            <a:endParaRPr lang="en-GB" sz="1800" dirty="0">
              <a:latin typeface="Times New Roman" panose="02020603050405020304" pitchFamily="18" charset="0"/>
            </a:endParaRPr>
          </a:p>
          <a:p>
            <a:pPr marL="0" algn="just">
              <a:lnSpc>
                <a:spcPct val="107000"/>
              </a:lnSpc>
              <a:spcBef>
                <a:spcPts val="0"/>
              </a:spcBef>
            </a:pPr>
            <a:r>
              <a:rPr lang="de-de" sz="1800" dirty="0">
                <a:latin typeface="Times New Roman" panose="02020603050405020304" pitchFamily="18" charset="0"/>
              </a:rPr>
              <a:t>Die Gründe für die Versagung der Anerkennung oder Vollstreckung einer EEA sind </a:t>
            </a:r>
            <a:r>
              <a:rPr lang="de-de" sz="1800" b="1" dirty="0">
                <a:solidFill>
                  <a:srgbClr val="FF0000"/>
                </a:solidFill>
                <a:latin typeface="Times New Roman" panose="02020603050405020304" pitchFamily="18" charset="0"/>
              </a:rPr>
              <a:t>begrenzt und werden ausdrücklich genannt </a:t>
            </a:r>
            <a:r>
              <a:rPr lang="de-de" sz="1800" dirty="0">
                <a:latin typeface="Times New Roman" panose="02020603050405020304" pitchFamily="18" charset="0"/>
              </a:rPr>
              <a:t>(Art. 11 Buchst. a-h der RL)</a:t>
            </a:r>
          </a:p>
          <a:p>
            <a:pPr marL="0" algn="just">
              <a:lnSpc>
                <a:spcPct val="107000"/>
              </a:lnSpc>
              <a:spcBef>
                <a:spcPts val="0"/>
              </a:spcBef>
            </a:pPr>
            <a:endParaRPr lang="en-US" sz="1800" dirty="0">
              <a:latin typeface="Times New Roman" panose="02020603050405020304" pitchFamily="18" charset="0"/>
            </a:endParaRPr>
          </a:p>
          <a:p>
            <a:pPr marL="0" algn="just">
              <a:lnSpc>
                <a:spcPct val="107000"/>
              </a:lnSpc>
              <a:spcBef>
                <a:spcPts val="0"/>
              </a:spcBef>
            </a:pPr>
            <a:r>
              <a:rPr lang="de-de" sz="1800" dirty="0">
                <a:latin typeface="Times New Roman" panose="02020603050405020304" pitchFamily="18" charset="0"/>
              </a:rPr>
              <a:t>Die Anerkennung oder Vollstreckung der EEA </a:t>
            </a:r>
            <a:r>
              <a:rPr lang="de-de" sz="1800" b="1" dirty="0">
                <a:solidFill>
                  <a:srgbClr val="FF0000"/>
                </a:solidFill>
                <a:latin typeface="Times New Roman" panose="02020603050405020304" pitchFamily="18" charset="0"/>
              </a:rPr>
              <a:t>kann </a:t>
            </a:r>
            <a:r>
              <a:rPr lang="de-de" sz="1800" dirty="0">
                <a:latin typeface="Times New Roman" panose="02020603050405020304" pitchFamily="18" charset="0"/>
              </a:rPr>
              <a:t>im Vollstreckungsstaat </a:t>
            </a:r>
            <a:r>
              <a:rPr lang="de-de" sz="1800" b="1" dirty="0">
                <a:solidFill>
                  <a:srgbClr val="FF0000"/>
                </a:solidFill>
                <a:latin typeface="Times New Roman" panose="02020603050405020304" pitchFamily="18" charset="0"/>
              </a:rPr>
              <a:t>aufgeschoben werden</a:t>
            </a:r>
            <a:r>
              <a:rPr lang="de-de" sz="1800" dirty="0">
                <a:latin typeface="Times New Roman" panose="02020603050405020304" pitchFamily="18" charset="0"/>
              </a:rPr>
              <a:t>, wenn: </a:t>
            </a:r>
          </a:p>
          <a:p>
            <a:pPr marL="342900" indent="-342900" algn="just">
              <a:lnSpc>
                <a:spcPct val="107000"/>
              </a:lnSpc>
              <a:spcBef>
                <a:spcPts val="0"/>
              </a:spcBef>
              <a:buAutoNum type="alphaLcParenBoth"/>
            </a:pPr>
            <a:r>
              <a:rPr lang="de-de" sz="1800" i="1" dirty="0">
                <a:latin typeface="Times New Roman" panose="02020603050405020304" pitchFamily="18" charset="0"/>
              </a:rPr>
              <a:t>die Vollstreckung der Anordnung eine laufende strafrechtliche Ermittlung oder Verfolgung beeinträchtigen könnte, und zwar so lange, wie der Vollstreckungsstaat dies für angemessen hält; </a:t>
            </a:r>
          </a:p>
          <a:p>
            <a:pPr marL="342900" indent="-342900" algn="just">
              <a:lnSpc>
                <a:spcPct val="107000"/>
              </a:lnSpc>
              <a:spcBef>
                <a:spcPts val="0"/>
              </a:spcBef>
              <a:buAutoNum type="alphaLcParenBoth"/>
            </a:pPr>
            <a:r>
              <a:rPr lang="de-de" sz="1800" i="1" dirty="0">
                <a:latin typeface="Times New Roman" panose="02020603050405020304" pitchFamily="18" charset="0"/>
              </a:rPr>
              <a:t>die betreffenden Sachen, Schriftstücke oder Daten bereits in anderen Verfahren verwendet werden, und zwar so lange, bis sie zu diesem Zweck nicht mehr benötigt werden. </a:t>
            </a:r>
          </a:p>
          <a:p>
            <a:pPr marL="342900" indent="-342900" algn="just">
              <a:lnSpc>
                <a:spcPct val="107000"/>
              </a:lnSpc>
              <a:spcBef>
                <a:spcPts val="0"/>
              </a:spcBef>
              <a:buAutoNum type="alphaLcParenBoth"/>
            </a:pPr>
            <a:endParaRPr lang="en-GB" sz="1800" i="1" dirty="0">
              <a:latin typeface="Times New Roman" panose="02020603050405020304" pitchFamily="18" charset="0"/>
            </a:endParaRPr>
          </a:p>
          <a:p>
            <a:pPr algn="just">
              <a:lnSpc>
                <a:spcPct val="107000"/>
              </a:lnSpc>
              <a:spcBef>
                <a:spcPts val="0"/>
              </a:spcBef>
            </a:pPr>
            <a:r>
              <a:rPr lang="de-de" sz="1800" dirty="0">
                <a:latin typeface="Times New Roman" panose="02020603050405020304" pitchFamily="18" charset="0"/>
              </a:rPr>
              <a:t>Sobald der Grund für den Aufschub </a:t>
            </a:r>
            <a:r>
              <a:rPr lang="de-de" sz="1800" b="1" dirty="0">
                <a:latin typeface="Times New Roman" panose="02020603050405020304" pitchFamily="18" charset="0"/>
              </a:rPr>
              <a:t>nicht mehr besteht</a:t>
            </a:r>
            <a:r>
              <a:rPr lang="de-de" sz="1800" dirty="0">
                <a:latin typeface="Times New Roman" panose="02020603050405020304" pitchFamily="18" charset="0"/>
              </a:rPr>
              <a:t>, trifft die Vollstreckungsbehörde unverzüglich die notwendigen Maßnahmen für die Vollstreckung der EEA und unterrichtet hiervon die Anordnungsbehörde in einer Form, die einen schriftlichen Nachweis ermöglicht (Art. 15 der RL). </a:t>
            </a:r>
          </a:p>
          <a:p>
            <a:pPr marL="0" indent="0" algn="just">
              <a:lnSpc>
                <a:spcPct val="107000"/>
              </a:lnSpc>
              <a:spcBef>
                <a:spcPts val="0"/>
              </a:spcBef>
              <a:buNone/>
            </a:pPr>
            <a:r>
              <a:rPr lang="de-de" sz="1800" dirty="0">
                <a:latin typeface="Times New Roman" panose="02020603050405020304" pitchFamily="18" charset="0"/>
                <a:cs typeface="Times New Roman" panose="02020603050405020304" pitchFamily="18" charset="0"/>
              </a:rPr>
              <a:t> </a:t>
            </a:r>
            <a:br>
              <a:rPr lang="de-de" sz="1800" dirty="0">
                <a:latin typeface="Times New Roman" panose="02020603050405020304" pitchFamily="18" charset="0"/>
                <a:cs typeface="Times New Roman" panose="02020603050405020304" pitchFamily="18" charset="0"/>
              </a:rPr>
            </a:br>
            <a:br>
              <a:rPr lang="de-de" sz="1800" b="1" dirty="0">
                <a:latin typeface="Times New Roman" panose="02020603050405020304" pitchFamily="18" charset="0"/>
                <a:cs typeface="Times New Roman" panose="02020603050405020304" pitchFamily="18" charset="0"/>
              </a:rPr>
            </a:br>
            <a:endParaRPr lang="de-de" sz="18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a:solidFill>
                <a:schemeClr val="bg1"/>
              </a:solidFill>
            </a:endParaRPr>
          </a:p>
        </p:txBody>
      </p:sp>
    </p:spTree>
    <p:extLst>
      <p:ext uri="{BB962C8B-B14F-4D97-AF65-F5344CB8AC3E}">
        <p14:creationId xmlns:p14="http://schemas.microsoft.com/office/powerpoint/2010/main" val="961750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75821" y="843977"/>
            <a:ext cx="10905066" cy="716952"/>
          </a:xfrm>
        </p:spPr>
        <p:txBody>
          <a:bodyPr>
            <a:normAutofit fontScale="90000"/>
          </a:bodyPr>
          <a:lstStyle/>
          <a:p>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r>
              <a:rPr lang="de-de" sz="3600" b="1">
                <a:latin typeface="Times New Roman" panose="02020603050405020304" pitchFamily="18" charset="0"/>
                <a:cs typeface="Times New Roman" panose="02020603050405020304" pitchFamily="18" charset="0"/>
              </a:rPr>
              <a:t>Fristen für die Anerkennung und Vollstreckung</a:t>
            </a:r>
            <a:br>
              <a:rPr lang="de-de" sz="3600" i="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endParaRPr lang="de-d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75821" y="1403812"/>
            <a:ext cx="10546372" cy="5317663"/>
          </a:xfrm>
        </p:spPr>
        <p:txBody>
          <a:bodyPr>
            <a:noAutofit/>
          </a:bodyPr>
          <a:lstStyle/>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de-de" sz="1700" dirty="0">
                <a:latin typeface="Times New Roman" panose="02020603050405020304" pitchFamily="18" charset="0"/>
              </a:rPr>
              <a:t>Die Entscheidung über die Anerkennung oder Vollstreckung und die Durchführung der Ermittlungsmaßnahme erfolgen </a:t>
            </a:r>
            <a:r>
              <a:rPr lang="de-de" sz="1700" b="1" dirty="0">
                <a:solidFill>
                  <a:srgbClr val="FF0000"/>
                </a:solidFill>
                <a:latin typeface="Times New Roman" panose="02020603050405020304" pitchFamily="18" charset="0"/>
              </a:rPr>
              <a:t>genauso rasch und vorrangig wie in einem vergleichbaren innerstaatlichen Fall </a:t>
            </a:r>
            <a:r>
              <a:rPr lang="de-de" sz="1700" dirty="0">
                <a:latin typeface="Times New Roman" panose="02020603050405020304" pitchFamily="18" charset="0"/>
              </a:rPr>
              <a:t>(Art. 12 Abs. 1 der RL)</a:t>
            </a:r>
          </a:p>
          <a:p>
            <a:pPr algn="just">
              <a:lnSpc>
                <a:spcPct val="107000"/>
              </a:lnSpc>
              <a:spcBef>
                <a:spcPts val="0"/>
              </a:spcBef>
            </a:pPr>
            <a:endParaRPr lang="en-GB" sz="1700" b="1" dirty="0">
              <a:solidFill>
                <a:srgbClr val="FF0000"/>
              </a:solidFill>
              <a:latin typeface="Times New Roman" panose="02020603050405020304" pitchFamily="18" charset="0"/>
            </a:endParaRPr>
          </a:p>
          <a:p>
            <a:pPr algn="just">
              <a:lnSpc>
                <a:spcPct val="107000"/>
              </a:lnSpc>
              <a:spcBef>
                <a:spcPts val="0"/>
              </a:spcBef>
            </a:pPr>
            <a:r>
              <a:rPr lang="de-de" sz="1700" dirty="0">
                <a:latin typeface="Times New Roman" panose="02020603050405020304" pitchFamily="18" charset="0"/>
              </a:rPr>
              <a:t>Die Vollstreckungsbehörde trifft die Entscheidung über die Anerkennung oder Vollstreckung der EEA </a:t>
            </a:r>
            <a:r>
              <a:rPr lang="de-de" sz="1700" b="1" dirty="0">
                <a:solidFill>
                  <a:srgbClr val="FF0000"/>
                </a:solidFill>
                <a:latin typeface="Times New Roman" panose="02020603050405020304" pitchFamily="18" charset="0"/>
              </a:rPr>
              <a:t>so bald wie möglich</a:t>
            </a:r>
            <a:r>
              <a:rPr lang="de-de" sz="1700" dirty="0">
                <a:latin typeface="Times New Roman" panose="02020603050405020304" pitchFamily="18" charset="0"/>
              </a:rPr>
              <a:t>, spätestens </a:t>
            </a:r>
            <a:r>
              <a:rPr lang="de-de" sz="1700" b="1" dirty="0">
                <a:solidFill>
                  <a:srgbClr val="FF0000"/>
                </a:solidFill>
                <a:latin typeface="Times New Roman" panose="02020603050405020304" pitchFamily="18" charset="0"/>
              </a:rPr>
              <a:t>30 Tage</a:t>
            </a:r>
            <a:r>
              <a:rPr lang="de-de" sz="1700" dirty="0">
                <a:latin typeface="Times New Roman" panose="02020603050405020304" pitchFamily="18" charset="0"/>
              </a:rPr>
              <a:t> nach Eingang der EEA bei der zuständigen Vollstreckungsbehörde</a:t>
            </a:r>
          </a:p>
          <a:p>
            <a:pPr algn="just">
              <a:lnSpc>
                <a:spcPct val="107000"/>
              </a:lnSpc>
              <a:spcBef>
                <a:spcPts val="0"/>
              </a:spcBef>
            </a:pPr>
            <a:endParaRPr lang="en-GB" sz="1700" dirty="0">
              <a:latin typeface="Times New Roman" panose="02020603050405020304" pitchFamily="18" charset="0"/>
            </a:endParaRPr>
          </a:p>
          <a:p>
            <a:pPr algn="just">
              <a:lnSpc>
                <a:spcPct val="107000"/>
              </a:lnSpc>
              <a:spcBef>
                <a:spcPts val="0"/>
              </a:spcBef>
            </a:pPr>
            <a:r>
              <a:rPr lang="de-de" sz="1700" dirty="0">
                <a:latin typeface="Times New Roman" panose="02020603050405020304" pitchFamily="18" charset="0"/>
              </a:rPr>
              <a:t>Ist </a:t>
            </a:r>
            <a:r>
              <a:rPr lang="de-de" sz="1700" b="1" dirty="0">
                <a:solidFill>
                  <a:srgbClr val="FF0000"/>
                </a:solidFill>
                <a:latin typeface="Times New Roman" panose="02020603050405020304" pitchFamily="18" charset="0"/>
              </a:rPr>
              <a:t>aufgrund dringender Umstände </a:t>
            </a:r>
            <a:r>
              <a:rPr lang="de-de" sz="1700" dirty="0">
                <a:latin typeface="Times New Roman" panose="02020603050405020304" pitchFamily="18" charset="0"/>
              </a:rPr>
              <a:t>eine </a:t>
            </a:r>
            <a:r>
              <a:rPr lang="de-de" sz="1700" u="sng" dirty="0">
                <a:latin typeface="Times New Roman" panose="02020603050405020304" pitchFamily="18" charset="0"/>
              </a:rPr>
              <a:t>kürzere Frist notwendig</a:t>
            </a:r>
            <a:r>
              <a:rPr lang="de-de" sz="1700" dirty="0">
                <a:latin typeface="Times New Roman" panose="02020603050405020304" pitchFamily="18" charset="0"/>
              </a:rPr>
              <a:t>, oder </a:t>
            </a:r>
            <a:r>
              <a:rPr lang="de-de" sz="1700" u="sng" dirty="0">
                <a:latin typeface="Times New Roman" panose="02020603050405020304" pitchFamily="18" charset="0"/>
              </a:rPr>
              <a:t>hat die Anordnungsbehörde in der EEA angegeben, dass die Ermittlungsmaßnahme zu einem bestimmten Zeitpunkt durchzuführen ist</a:t>
            </a:r>
            <a:r>
              <a:rPr lang="de-de" sz="1700" dirty="0">
                <a:latin typeface="Times New Roman" panose="02020603050405020304" pitchFamily="18" charset="0"/>
              </a:rPr>
              <a:t>, so wird dies von der Vollstreckungsbehörde möglichst weitgehend berücksichtig</a:t>
            </a:r>
            <a:r>
              <a:rPr lang="de-de" sz="1700" u="sng" dirty="0">
                <a:latin typeface="Times New Roman" panose="02020603050405020304" pitchFamily="18" charset="0"/>
              </a:rPr>
              <a:t>t</a:t>
            </a:r>
          </a:p>
          <a:p>
            <a:pPr algn="just">
              <a:lnSpc>
                <a:spcPct val="107000"/>
              </a:lnSpc>
              <a:spcBef>
                <a:spcPts val="0"/>
              </a:spcBef>
            </a:pPr>
            <a:endParaRPr lang="en-GB" sz="1700" dirty="0">
              <a:latin typeface="Times New Roman" panose="02020603050405020304" pitchFamily="18" charset="0"/>
            </a:endParaRPr>
          </a:p>
          <a:p>
            <a:pPr algn="just">
              <a:lnSpc>
                <a:spcPct val="107000"/>
              </a:lnSpc>
              <a:spcBef>
                <a:spcPts val="0"/>
              </a:spcBef>
            </a:pPr>
            <a:r>
              <a:rPr lang="de-de" sz="1700" dirty="0">
                <a:latin typeface="Times New Roman" panose="02020603050405020304" pitchFamily="18" charset="0"/>
              </a:rPr>
              <a:t>Die Vollstreckungsbehörde führt die Ermittlungsmaßnahme </a:t>
            </a:r>
            <a:r>
              <a:rPr lang="de-de" sz="1700" b="1" dirty="0">
                <a:solidFill>
                  <a:srgbClr val="FF0000"/>
                </a:solidFill>
                <a:latin typeface="Times New Roman" panose="02020603050405020304" pitchFamily="18" charset="0"/>
              </a:rPr>
              <a:t>unverzüglich</a:t>
            </a:r>
            <a:r>
              <a:rPr lang="de-de" sz="1700" dirty="0">
                <a:latin typeface="Times New Roman" panose="02020603050405020304" pitchFamily="18" charset="0"/>
              </a:rPr>
              <a:t>, </a:t>
            </a:r>
            <a:r>
              <a:rPr lang="de-de" sz="1700" b="1" dirty="0">
                <a:solidFill>
                  <a:srgbClr val="FF0000"/>
                </a:solidFill>
                <a:latin typeface="Times New Roman" panose="02020603050405020304" pitchFamily="18" charset="0"/>
              </a:rPr>
              <a:t>jedoch spätestens 90 Tage </a:t>
            </a:r>
            <a:r>
              <a:rPr lang="de-de" sz="1700" dirty="0">
                <a:latin typeface="Times New Roman" panose="02020603050405020304" pitchFamily="18" charset="0"/>
              </a:rPr>
              <a:t>nach Erlass der Anerkennungsentscheidung durch. Ist es der zuständigen Vollstreckungsbehörde in einem spezifischen Fall praktisch nicht möglich, die Frist einzuhalten, so </a:t>
            </a:r>
            <a:r>
              <a:rPr lang="de-de" sz="1700" u="sng" dirty="0">
                <a:latin typeface="Times New Roman" panose="02020603050405020304" pitchFamily="18" charset="0"/>
              </a:rPr>
              <a:t>unterrichtet</a:t>
            </a:r>
            <a:r>
              <a:rPr lang="de-de" sz="1700" dirty="0">
                <a:latin typeface="Times New Roman" panose="02020603050405020304" pitchFamily="18" charset="0"/>
              </a:rPr>
              <a:t> sie unverzüglich die zuständige Behörde des Anordnungsstaats in beliebiger Form, gibt dabei die Gründe für die Verzögerung an und stimmt sich mit der Anordnungsbehörde über den geeigneten Zeitpunkt für die Durchführung der Ermittlungsmaßnahme ab. </a:t>
            </a:r>
          </a:p>
          <a:p>
            <a:pPr marL="0" indent="0" algn="just">
              <a:lnSpc>
                <a:spcPct val="107000"/>
              </a:lnSpc>
              <a:spcBef>
                <a:spcPts val="0"/>
              </a:spcBef>
              <a:buNone/>
            </a:pPr>
            <a:r>
              <a:rPr lang="de-de" sz="1800" dirty="0">
                <a:latin typeface="Times New Roman" panose="02020603050405020304" pitchFamily="18" charset="0"/>
                <a:cs typeface="Times New Roman" panose="02020603050405020304" pitchFamily="18" charset="0"/>
              </a:rPr>
              <a:t>  </a:t>
            </a:r>
            <a:br>
              <a:rPr lang="de-de" sz="1800" dirty="0">
                <a:latin typeface="Times New Roman" panose="02020603050405020304" pitchFamily="18" charset="0"/>
                <a:cs typeface="Times New Roman" panose="02020603050405020304" pitchFamily="18" charset="0"/>
              </a:rPr>
            </a:br>
            <a:br>
              <a:rPr lang="de-de" sz="1800" b="1" dirty="0">
                <a:latin typeface="Times New Roman" panose="02020603050405020304" pitchFamily="18" charset="0"/>
                <a:cs typeface="Times New Roman" panose="02020603050405020304" pitchFamily="18" charset="0"/>
              </a:rPr>
            </a:br>
            <a:endParaRPr lang="de-de" sz="18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a:solidFill>
                <a:schemeClr val="bg1"/>
              </a:solidFill>
            </a:endParaRPr>
          </a:p>
        </p:txBody>
      </p:sp>
    </p:spTree>
    <p:extLst>
      <p:ext uri="{BB962C8B-B14F-4D97-AF65-F5344CB8AC3E}">
        <p14:creationId xmlns:p14="http://schemas.microsoft.com/office/powerpoint/2010/main" val="3939415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680211"/>
            <a:ext cx="10905066" cy="716952"/>
          </a:xfrm>
        </p:spPr>
        <p:txBody>
          <a:bodyPr>
            <a:normAutofit fontScale="90000"/>
          </a:bodyPr>
          <a:lstStyle/>
          <a:p>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r>
              <a:rPr lang="de-de" sz="3600" b="1">
                <a:latin typeface="Times New Roman" panose="02020603050405020304" pitchFamily="18" charset="0"/>
                <a:cs typeface="Times New Roman" panose="02020603050405020304" pitchFamily="18" charset="0"/>
              </a:rPr>
              <a:t>Rechtsbehelfe</a:t>
            </a:r>
            <a:br>
              <a:rPr lang="de-de" sz="3600" i="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endParaRPr lang="de-d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491150"/>
            <a:ext cx="10275501" cy="5047762"/>
          </a:xfrm>
        </p:spPr>
        <p:txBody>
          <a:bodyPr>
            <a:noAutofit/>
          </a:bodyPr>
          <a:lstStyle/>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de-de" sz="1800">
                <a:latin typeface="Times New Roman" panose="02020603050405020304" pitchFamily="18" charset="0"/>
              </a:rPr>
              <a:t>Die Mitgliedstaaten sorgen dafür, dass gegen die in der EEA angegebenen Ermittlungsmaßnahmen Rechtsbehelfe eingelegt werden können, </a:t>
            </a:r>
            <a:r>
              <a:rPr lang="de-de" sz="1800" b="1">
                <a:solidFill>
                  <a:srgbClr val="FF0000"/>
                </a:solidFill>
                <a:latin typeface="Times New Roman" panose="02020603050405020304" pitchFamily="18" charset="0"/>
              </a:rPr>
              <a:t>die den Rechtsbehelfen gleichwertig sind, die in einem vergleichbaren innerstaatlichen Fall zur Verfügung stehen</a:t>
            </a:r>
            <a:r>
              <a:rPr lang="de-de" sz="1800">
                <a:latin typeface="Times New Roman" panose="02020603050405020304" pitchFamily="18" charset="0"/>
              </a:rPr>
              <a:t> </a:t>
            </a:r>
          </a:p>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de-de" sz="1800" b="1">
                <a:solidFill>
                  <a:srgbClr val="FF0000"/>
                </a:solidFill>
                <a:latin typeface="Times New Roman" panose="02020603050405020304" pitchFamily="18" charset="0"/>
              </a:rPr>
              <a:t>Die sachlichen Gründe für den Erlass der EEA</a:t>
            </a:r>
            <a:r>
              <a:rPr lang="de-de" sz="1800">
                <a:latin typeface="Times New Roman" panose="02020603050405020304" pitchFamily="18" charset="0"/>
              </a:rPr>
              <a:t> können </a:t>
            </a:r>
            <a:r>
              <a:rPr lang="de-de" sz="1800" u="sng">
                <a:latin typeface="Times New Roman" panose="02020603050405020304" pitchFamily="18" charset="0"/>
              </a:rPr>
              <a:t>nur</a:t>
            </a:r>
            <a:r>
              <a:rPr lang="de-de" sz="1800">
                <a:latin typeface="Times New Roman" panose="02020603050405020304" pitchFamily="18" charset="0"/>
              </a:rPr>
              <a:t> durch eine Klage </a:t>
            </a:r>
            <a:r>
              <a:rPr lang="de-de" sz="1800" u="sng">
                <a:latin typeface="Times New Roman" panose="02020603050405020304" pitchFamily="18" charset="0"/>
              </a:rPr>
              <a:t>im Anordnungsstaat</a:t>
            </a:r>
            <a:r>
              <a:rPr lang="de-de" sz="1800">
                <a:latin typeface="Times New Roman" panose="02020603050405020304" pitchFamily="18" charset="0"/>
              </a:rPr>
              <a:t> angefochten werden; dies lässt die Garantien der Grundrechte im Vollstreckungsstaat unberührt </a:t>
            </a:r>
          </a:p>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de-de" sz="1800">
                <a:latin typeface="Times New Roman" panose="02020603050405020304" pitchFamily="18" charset="0"/>
              </a:rPr>
              <a:t>Die Anordnungsbehörde und die Vollstreckungsbehörde </a:t>
            </a:r>
            <a:r>
              <a:rPr lang="de-de" sz="1800" b="1">
                <a:solidFill>
                  <a:srgbClr val="FF0000"/>
                </a:solidFill>
                <a:latin typeface="Times New Roman" panose="02020603050405020304" pitchFamily="18" charset="0"/>
              </a:rPr>
              <a:t>unterrichten einander</a:t>
            </a:r>
            <a:r>
              <a:rPr lang="de-de" sz="1800">
                <a:latin typeface="Times New Roman" panose="02020603050405020304" pitchFamily="18" charset="0"/>
              </a:rPr>
              <a:t> über die Rechtsbehelfe, die gegen den Erlass bzw. die Anerkennung oder Vollstreckung einer EEA eingelegt werden</a:t>
            </a:r>
          </a:p>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de-de" sz="1800">
                <a:latin typeface="Times New Roman" panose="02020603050405020304" pitchFamily="18" charset="0"/>
              </a:rPr>
              <a:t>Die rechtliche Anfechtung </a:t>
            </a:r>
            <a:r>
              <a:rPr lang="de-de" sz="1800" b="1">
                <a:solidFill>
                  <a:srgbClr val="FF0000"/>
                </a:solidFill>
                <a:latin typeface="Times New Roman" panose="02020603050405020304" pitchFamily="18" charset="0"/>
              </a:rPr>
              <a:t>bewirkt nicht, dass die Durchführung der Ermittlungsmaßnahme aufgeschoben wird</a:t>
            </a:r>
            <a:r>
              <a:rPr lang="de-de" sz="1800">
                <a:latin typeface="Times New Roman" panose="02020603050405020304" pitchFamily="18" charset="0"/>
              </a:rPr>
              <a:t>, </a:t>
            </a:r>
            <a:r>
              <a:rPr lang="de-de" sz="1800" u="sng">
                <a:latin typeface="Times New Roman" panose="02020603050405020304" pitchFamily="18" charset="0"/>
              </a:rPr>
              <a:t>es sei denn</a:t>
            </a:r>
            <a:r>
              <a:rPr lang="de-de" sz="1800">
                <a:latin typeface="Times New Roman" panose="02020603050405020304" pitchFamily="18" charset="0"/>
              </a:rPr>
              <a:t>, dies ist in vergleichbaren innerstaatlichen Fällen vorgesehen </a:t>
            </a:r>
          </a:p>
          <a:p>
            <a:pPr marL="0" indent="0" algn="just">
              <a:lnSpc>
                <a:spcPct val="107000"/>
              </a:lnSpc>
              <a:spcBef>
                <a:spcPts val="0"/>
              </a:spcBef>
              <a:buNone/>
            </a:pPr>
            <a:br>
              <a:rPr lang="de-de" sz="1800">
                <a:latin typeface="Times New Roman" panose="02020603050405020304" pitchFamily="18" charset="0"/>
                <a:cs typeface="Times New Roman" panose="02020603050405020304" pitchFamily="18" charset="0"/>
              </a:rPr>
            </a:br>
            <a:br>
              <a:rPr lang="de-de" sz="1800" b="1">
                <a:latin typeface="Times New Roman" panose="02020603050405020304" pitchFamily="18" charset="0"/>
                <a:cs typeface="Times New Roman" panose="02020603050405020304" pitchFamily="18" charset="0"/>
              </a:rPr>
            </a:br>
            <a:endParaRPr lang="de-de" sz="1800" b="1">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12</a:t>
            </a:fld>
            <a:endParaRPr lang="en-US">
              <a:solidFill>
                <a:schemeClr val="bg1"/>
              </a:solidFill>
            </a:endParaRPr>
          </a:p>
        </p:txBody>
      </p:sp>
    </p:spTree>
    <p:extLst>
      <p:ext uri="{BB962C8B-B14F-4D97-AF65-F5344CB8AC3E}">
        <p14:creationId xmlns:p14="http://schemas.microsoft.com/office/powerpoint/2010/main" val="2649912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85249" y="764795"/>
            <a:ext cx="10905066" cy="716952"/>
          </a:xfrm>
        </p:spPr>
        <p:txBody>
          <a:bodyPr>
            <a:normAutofit fontScale="90000"/>
          </a:bodyPr>
          <a:lstStyle/>
          <a:p>
            <a:br>
              <a:rPr lang="de-de" sz="3600" b="1" dirty="0">
                <a:latin typeface="Times New Roman" panose="02020603050405020304" pitchFamily="18" charset="0"/>
                <a:cs typeface="Times New Roman" panose="02020603050405020304" pitchFamily="18" charset="0"/>
              </a:rPr>
            </a:br>
            <a:br>
              <a:rPr lang="de-de" sz="3600" b="1" dirty="0">
                <a:latin typeface="Times New Roman" panose="02020603050405020304" pitchFamily="18" charset="0"/>
                <a:cs typeface="Times New Roman" panose="02020603050405020304" pitchFamily="18" charset="0"/>
              </a:rPr>
            </a:br>
            <a:r>
              <a:rPr lang="de-de" sz="3600" b="1" dirty="0">
                <a:latin typeface="Times New Roman" panose="02020603050405020304" pitchFamily="18" charset="0"/>
                <a:cs typeface="Times New Roman" panose="02020603050405020304" pitchFamily="18" charset="0"/>
              </a:rPr>
              <a:t>Informationspflicht</a:t>
            </a:r>
            <a:br>
              <a:rPr lang="de-de" sz="3600" i="1" dirty="0">
                <a:latin typeface="Times New Roman" panose="02020603050405020304" pitchFamily="18" charset="0"/>
                <a:cs typeface="Times New Roman" panose="02020603050405020304" pitchFamily="18" charset="0"/>
              </a:rPr>
            </a:br>
            <a:br>
              <a:rPr lang="de-de" sz="3600" b="1" dirty="0">
                <a:latin typeface="Times New Roman" panose="02020603050405020304" pitchFamily="18" charset="0"/>
                <a:cs typeface="Times New Roman" panose="02020603050405020304" pitchFamily="18" charset="0"/>
              </a:rPr>
            </a:br>
            <a:endParaRPr lang="de-d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85249" y="1640038"/>
            <a:ext cx="10275501" cy="5317663"/>
          </a:xfrm>
        </p:spPr>
        <p:txBody>
          <a:bodyPr>
            <a:noAutofit/>
          </a:bodyPr>
          <a:lstStyle/>
          <a:p>
            <a:pPr algn="just">
              <a:lnSpc>
                <a:spcPct val="107000"/>
              </a:lnSpc>
              <a:spcBef>
                <a:spcPts val="0"/>
              </a:spcBef>
            </a:pPr>
            <a:r>
              <a:rPr lang="de-de" sz="1600" dirty="0">
                <a:latin typeface="Times New Roman" panose="02020603050405020304" pitchFamily="18" charset="0"/>
              </a:rPr>
              <a:t>Die zuständige Behörde des Vollstreckungsstaats, bei der die EEA eingeht, </a:t>
            </a:r>
            <a:r>
              <a:rPr lang="de-de" sz="1600" b="1" dirty="0">
                <a:solidFill>
                  <a:srgbClr val="FF0000"/>
                </a:solidFill>
                <a:latin typeface="Times New Roman" panose="02020603050405020304" pitchFamily="18" charset="0"/>
              </a:rPr>
              <a:t>bestätigt deren Eingang</a:t>
            </a:r>
            <a:r>
              <a:rPr lang="de-de" sz="1600" dirty="0">
                <a:latin typeface="Times New Roman" panose="02020603050405020304" pitchFamily="18" charset="0"/>
              </a:rPr>
              <a:t> unverzüglich, in jedem Fall aber </a:t>
            </a:r>
            <a:r>
              <a:rPr lang="de-de" sz="1600" b="1" dirty="0">
                <a:solidFill>
                  <a:srgbClr val="FF0000"/>
                </a:solidFill>
                <a:latin typeface="Times New Roman" panose="02020603050405020304" pitchFamily="18" charset="0"/>
              </a:rPr>
              <a:t>binnen einer Woche</a:t>
            </a:r>
            <a:r>
              <a:rPr lang="de-de" sz="1600" dirty="0">
                <a:latin typeface="Times New Roman" panose="02020603050405020304" pitchFamily="18" charset="0"/>
              </a:rPr>
              <a:t> nach Eingang der EEA, indem sie das in Anhang B enthaltene Formblatt ausfüllt und entsprechend weiterleitet. </a:t>
            </a:r>
          </a:p>
          <a:p>
            <a:pPr algn="just">
              <a:lnSpc>
                <a:spcPct val="107000"/>
              </a:lnSpc>
              <a:spcBef>
                <a:spcPts val="0"/>
              </a:spcBef>
            </a:pPr>
            <a:endParaRPr lang="en-GB" sz="1000" dirty="0">
              <a:latin typeface="Times New Roman" panose="02020603050405020304" pitchFamily="18" charset="0"/>
            </a:endParaRPr>
          </a:p>
          <a:p>
            <a:pPr algn="just">
              <a:lnSpc>
                <a:spcPct val="107000"/>
              </a:lnSpc>
              <a:spcBef>
                <a:spcPts val="0"/>
              </a:spcBef>
            </a:pPr>
            <a:r>
              <a:rPr lang="de-de" sz="1600" dirty="0">
                <a:latin typeface="Times New Roman" panose="02020603050405020304" pitchFamily="18" charset="0"/>
              </a:rPr>
              <a:t>Die Vollstreckungsbehörde </a:t>
            </a:r>
            <a:r>
              <a:rPr lang="de-de" sz="1600" b="1" dirty="0">
                <a:solidFill>
                  <a:srgbClr val="FF0000"/>
                </a:solidFill>
                <a:latin typeface="Times New Roman" panose="02020603050405020304" pitchFamily="18" charset="0"/>
              </a:rPr>
              <a:t>unterrichtet</a:t>
            </a:r>
            <a:r>
              <a:rPr lang="de-de" sz="1600" dirty="0">
                <a:latin typeface="Times New Roman" panose="02020603050405020304" pitchFamily="18" charset="0"/>
              </a:rPr>
              <a:t> die Anordnungsbehörde unverzüglich in beliebiger Form, </a:t>
            </a:r>
          </a:p>
          <a:p>
            <a:pPr marL="342900" indent="-342900" algn="just">
              <a:lnSpc>
                <a:spcPct val="107000"/>
              </a:lnSpc>
              <a:spcBef>
                <a:spcPts val="0"/>
              </a:spcBef>
              <a:buAutoNum type="alphaLcParenBoth"/>
            </a:pPr>
            <a:r>
              <a:rPr lang="de-de" sz="1600" dirty="0">
                <a:latin typeface="Times New Roman" panose="02020603050405020304" pitchFamily="18" charset="0"/>
              </a:rPr>
              <a:t>über die Tatsache, dass das im Anhang A vorgesehene Formblatt nicht vollständig oder offensichtlich unrichtig ausgefüllt wurde </a:t>
            </a:r>
          </a:p>
          <a:p>
            <a:pPr marL="342900" indent="-342900" algn="just">
              <a:lnSpc>
                <a:spcPct val="107000"/>
              </a:lnSpc>
              <a:spcBef>
                <a:spcPts val="0"/>
              </a:spcBef>
              <a:buAutoNum type="alphaLcParenBoth"/>
            </a:pPr>
            <a:r>
              <a:rPr lang="de-de" sz="1600" dirty="0">
                <a:latin typeface="Times New Roman" panose="02020603050405020304" pitchFamily="18" charset="0"/>
              </a:rPr>
              <a:t>wenn sie ohne weitere Erkundigungen zu der Auffassung gelangt, dass es sachgerecht sein könnte, Ermittlungsmaßnahmen durchzuführen, die zunächst nicht vorgesehen waren oder die zum Zeitpunkt des Erlasses der EEA nicht angegeben werden konnten</a:t>
            </a:r>
          </a:p>
          <a:p>
            <a:pPr marL="342900" indent="-342900" algn="just">
              <a:lnSpc>
                <a:spcPct val="107000"/>
              </a:lnSpc>
              <a:spcBef>
                <a:spcPts val="0"/>
              </a:spcBef>
              <a:buAutoNum type="alphaLcParenBoth"/>
            </a:pPr>
            <a:r>
              <a:rPr lang="de-de" sz="1600" dirty="0">
                <a:latin typeface="Times New Roman" panose="02020603050405020304" pitchFamily="18" charset="0"/>
              </a:rPr>
              <a:t>wenn sie feststellt, dass sie im Einzelfall die von der Anordnungsbehörde ausdrücklich angegebenen Formvorschriften und Verfahren nicht einhalten kann</a:t>
            </a:r>
          </a:p>
          <a:p>
            <a:pPr marL="342900" indent="-342900" algn="just">
              <a:lnSpc>
                <a:spcPct val="107000"/>
              </a:lnSpc>
              <a:spcBef>
                <a:spcPts val="0"/>
              </a:spcBef>
              <a:buAutoNum type="alphaLcParenBoth"/>
            </a:pPr>
            <a:endParaRPr lang="en-GB" sz="1000" dirty="0">
              <a:latin typeface="Times New Roman" panose="02020603050405020304" pitchFamily="18" charset="0"/>
            </a:endParaRPr>
          </a:p>
          <a:p>
            <a:pPr algn="just">
              <a:lnSpc>
                <a:spcPct val="107000"/>
              </a:lnSpc>
              <a:spcBef>
                <a:spcPts val="0"/>
              </a:spcBef>
            </a:pPr>
            <a:r>
              <a:rPr lang="de-de" sz="1600" dirty="0">
                <a:latin typeface="Times New Roman" panose="02020603050405020304" pitchFamily="18" charset="0"/>
              </a:rPr>
              <a:t>Die Vollstreckungsbehörde </a:t>
            </a:r>
            <a:r>
              <a:rPr lang="de-de" sz="1600" b="1" dirty="0">
                <a:solidFill>
                  <a:srgbClr val="FF0000"/>
                </a:solidFill>
                <a:latin typeface="Times New Roman" panose="02020603050405020304" pitchFamily="18" charset="0"/>
              </a:rPr>
              <a:t>informiert</a:t>
            </a:r>
            <a:r>
              <a:rPr lang="de-de" sz="1600" dirty="0">
                <a:latin typeface="Times New Roman" panose="02020603050405020304" pitchFamily="18" charset="0"/>
              </a:rPr>
              <a:t> die Anordnungsbehörde unverzüglich in einer Form, die einen schriftlichen Nachweis ermöglicht, </a:t>
            </a:r>
          </a:p>
          <a:p>
            <a:pPr marL="342900" indent="-342900" algn="just">
              <a:lnSpc>
                <a:spcPct val="107000"/>
              </a:lnSpc>
              <a:spcBef>
                <a:spcPts val="0"/>
              </a:spcBef>
              <a:buAutoNum type="alphaLcParenBoth"/>
            </a:pPr>
            <a:r>
              <a:rPr lang="de-de" sz="1600" dirty="0">
                <a:latin typeface="Times New Roman" panose="02020603050405020304" pitchFamily="18" charset="0"/>
              </a:rPr>
              <a:t>über alle Entscheidungen nach Artikel 10 oder 11; </a:t>
            </a:r>
          </a:p>
          <a:p>
            <a:pPr marL="342900" indent="-342900" algn="just">
              <a:lnSpc>
                <a:spcPct val="107000"/>
              </a:lnSpc>
              <a:spcBef>
                <a:spcPts val="0"/>
              </a:spcBef>
              <a:buAutoNum type="alphaLcParenBoth"/>
            </a:pPr>
            <a:r>
              <a:rPr lang="de-de" sz="1600" dirty="0">
                <a:latin typeface="Times New Roman" panose="02020603050405020304" pitchFamily="18" charset="0"/>
              </a:rPr>
              <a:t>über alle Entscheidungen, die Vollstreckung oder Anerkennung der EEA aufzuschieben, die Gründe für den Aufschub und nach Möglichkeit die zu erwartende Dauer des Aufschubs. </a:t>
            </a:r>
          </a:p>
          <a:p>
            <a:pPr marL="0" indent="0" algn="just">
              <a:lnSpc>
                <a:spcPct val="107000"/>
              </a:lnSpc>
              <a:spcBef>
                <a:spcPts val="0"/>
              </a:spcBef>
              <a:buNone/>
            </a:pPr>
            <a:endParaRPr lang="en-GB" sz="1800" dirty="0">
              <a:latin typeface="Times New Roman" panose="02020603050405020304" pitchFamily="18" charset="0"/>
            </a:endParaRPr>
          </a:p>
          <a:p>
            <a:pPr marL="342900" indent="-342900" algn="just">
              <a:lnSpc>
                <a:spcPct val="107000"/>
              </a:lnSpc>
              <a:spcBef>
                <a:spcPts val="0"/>
              </a:spcBef>
              <a:buAutoNum type="alphaLcParenBoth"/>
            </a:pPr>
            <a:endParaRPr lang="en-GB" sz="1800" dirty="0">
              <a:latin typeface="Times New Roman" panose="02020603050405020304" pitchFamily="18" charset="0"/>
            </a:endParaRPr>
          </a:p>
          <a:p>
            <a:pPr marL="342900" indent="-342900" algn="just">
              <a:lnSpc>
                <a:spcPct val="107000"/>
              </a:lnSpc>
              <a:spcBef>
                <a:spcPts val="0"/>
              </a:spcBef>
              <a:buAutoNum type="alphaLcParenBoth"/>
            </a:pPr>
            <a:endParaRPr lang="en-GB" sz="1800" dirty="0">
              <a:latin typeface="Times New Roman" panose="02020603050405020304" pitchFamily="18" charset="0"/>
            </a:endParaRPr>
          </a:p>
          <a:p>
            <a:pPr marL="0" indent="0" algn="just">
              <a:lnSpc>
                <a:spcPct val="107000"/>
              </a:lnSpc>
              <a:spcBef>
                <a:spcPts val="0"/>
              </a:spcBef>
              <a:buNone/>
            </a:pPr>
            <a:br>
              <a:rPr lang="de-de" sz="1800" dirty="0">
                <a:latin typeface="Times New Roman" panose="02020603050405020304" pitchFamily="18" charset="0"/>
                <a:cs typeface="Times New Roman" panose="02020603050405020304" pitchFamily="18" charset="0"/>
              </a:rPr>
            </a:br>
            <a:br>
              <a:rPr lang="de-de" sz="1800" b="1" dirty="0">
                <a:latin typeface="Times New Roman" panose="02020603050405020304" pitchFamily="18" charset="0"/>
                <a:cs typeface="Times New Roman" panose="02020603050405020304" pitchFamily="18" charset="0"/>
              </a:rPr>
            </a:br>
            <a:endParaRPr lang="de-de" sz="18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13</a:t>
            </a:fld>
            <a:endParaRPr lang="en-US">
              <a:solidFill>
                <a:schemeClr val="bg1"/>
              </a:solidFill>
            </a:endParaRPr>
          </a:p>
        </p:txBody>
      </p:sp>
    </p:spTree>
    <p:extLst>
      <p:ext uri="{BB962C8B-B14F-4D97-AF65-F5344CB8AC3E}">
        <p14:creationId xmlns:p14="http://schemas.microsoft.com/office/powerpoint/2010/main" val="382007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75822" y="698808"/>
            <a:ext cx="10905066" cy="716952"/>
          </a:xfrm>
        </p:spPr>
        <p:txBody>
          <a:bodyPr>
            <a:normAutofit fontScale="90000"/>
          </a:bodyPr>
          <a:lstStyle/>
          <a:p>
            <a:br>
              <a:rPr lang="de-de" sz="3600" b="1">
                <a:latin typeface="Times New Roman" panose="02020603050405020304" pitchFamily="18" charset="0"/>
                <a:ea typeface="Calibri" panose="020F0502020204030204" pitchFamily="34" charset="0"/>
                <a:cs typeface="Times New Roman" panose="02020603050405020304" pitchFamily="18" charset="0"/>
              </a:rPr>
            </a:br>
            <a:br>
              <a:rPr lang="de-de" sz="3600" b="1">
                <a:latin typeface="Times New Roman" panose="02020603050405020304" pitchFamily="18" charset="0"/>
                <a:ea typeface="Calibri" panose="020F0502020204030204" pitchFamily="34" charset="0"/>
                <a:cs typeface="Times New Roman" panose="02020603050405020304" pitchFamily="18" charset="0"/>
              </a:rPr>
            </a:br>
            <a:br>
              <a:rPr lang="de-de" sz="3600" b="1">
                <a:latin typeface="Times New Roman" panose="02020603050405020304" pitchFamily="18" charset="0"/>
                <a:ea typeface="Calibri" panose="020F0502020204030204" pitchFamily="34" charset="0"/>
                <a:cs typeface="Times New Roman" panose="02020603050405020304" pitchFamily="18" charset="0"/>
              </a:rPr>
            </a:br>
            <a:r>
              <a:rPr lang="de-de" sz="3600" b="1">
                <a:latin typeface="Times New Roman" panose="02020603050405020304" pitchFamily="18" charset="0"/>
                <a:ea typeface="Calibri" panose="020F0502020204030204" pitchFamily="34" charset="0"/>
                <a:cs typeface="Times New Roman" panose="02020603050405020304" pitchFamily="18" charset="0"/>
              </a:rPr>
              <a:t>Zusätzliche Ressourcen auf der Website des EJN</a:t>
            </a:r>
            <a:br>
              <a:rPr lang="de-de" sz="3600" i="1">
                <a:solidFill>
                  <a:srgbClr val="FF0000"/>
                </a:solidFill>
                <a:latin typeface="Times New Roman" panose="02020603050405020304" pitchFamily="18" charset="0"/>
                <a:ea typeface="Calibri" panose="020F0502020204030204" pitchFamily="34" charset="0"/>
                <a:cs typeface="Times New Roman" panose="02020603050405020304" pitchFamily="18" charset="0"/>
              </a:rPr>
            </a:br>
            <a:br>
              <a:rPr lang="de-de" sz="3600" i="1">
                <a:latin typeface="Times New Roman" panose="02020603050405020304" pitchFamily="18" charset="0"/>
                <a:ea typeface="Calibri" panose="020F0502020204030204" pitchFamily="34" charset="0"/>
                <a:cs typeface="Times New Roman" panose="02020603050405020304" pitchFamily="18" charset="0"/>
              </a:rPr>
            </a:br>
            <a:br>
              <a:rPr lang="de-de" sz="3600" b="1">
                <a:latin typeface="Times New Roman" panose="02020603050405020304" pitchFamily="18" charset="0"/>
                <a:ea typeface="Calibri" panose="020F0502020204030204" pitchFamily="34" charset="0"/>
                <a:cs typeface="Times New Roman" panose="02020603050405020304" pitchFamily="18" charset="0"/>
              </a:rPr>
            </a:br>
            <a:endParaRPr lang="de-de" sz="3600" b="1">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75822" y="1635260"/>
            <a:ext cx="10275501" cy="4721090"/>
          </a:xfrm>
        </p:spPr>
        <p:txBody>
          <a:bodyPr>
            <a:noAutofit/>
          </a:bodyPr>
          <a:lstStyle/>
          <a:p>
            <a:pPr algn="just">
              <a:lnSpc>
                <a:spcPct val="107000"/>
              </a:lnSpc>
              <a:spcBef>
                <a:spcPts val="0"/>
              </a:spcBef>
            </a:pPr>
            <a:r>
              <a:rPr lang="de-de" sz="1800" i="1" dirty="0">
                <a:latin typeface="Times New Roman" panose="02020603050405020304" pitchFamily="18" charset="0"/>
                <a:ea typeface="Calibri" panose="020F0502020204030204" pitchFamily="34" charset="0"/>
                <a:cs typeface="Times New Roman" panose="02020603050405020304" pitchFamily="18" charset="0"/>
              </a:rPr>
              <a:t>„</a:t>
            </a:r>
            <a:r>
              <a:rPr lang="de-de" sz="1800" b="1" i="1" dirty="0" err="1">
                <a:latin typeface="Times New Roman" panose="02020603050405020304" pitchFamily="18" charset="0"/>
                <a:ea typeface="Calibri" panose="020F0502020204030204" pitchFamily="34" charset="0"/>
                <a:cs typeface="Times New Roman" panose="02020603050405020304" pitchFamily="18" charset="0"/>
              </a:rPr>
              <a:t>Competent</a:t>
            </a:r>
            <a:r>
              <a:rPr lang="de-de" sz="1800" b="1" i="1" dirty="0">
                <a:latin typeface="Times New Roman" panose="02020603050405020304" pitchFamily="18" charset="0"/>
                <a:ea typeface="Calibri" panose="020F0502020204030204" pitchFamily="34" charset="0"/>
                <a:cs typeface="Times New Roman" panose="02020603050405020304" pitchFamily="18" charset="0"/>
              </a:rPr>
              <a:t> </a:t>
            </a:r>
            <a:r>
              <a:rPr lang="de-de" sz="1800" b="1" i="1" dirty="0" err="1">
                <a:latin typeface="Times New Roman" panose="02020603050405020304" pitchFamily="18" charset="0"/>
                <a:ea typeface="Calibri" panose="020F0502020204030204" pitchFamily="34" charset="0"/>
                <a:cs typeface="Times New Roman" panose="02020603050405020304" pitchFamily="18" charset="0"/>
              </a:rPr>
              <a:t>authorities</a:t>
            </a:r>
            <a:r>
              <a:rPr lang="de-de" sz="1800" b="1" i="1" dirty="0">
                <a:latin typeface="Times New Roman" panose="02020603050405020304" pitchFamily="18" charset="0"/>
                <a:ea typeface="Calibri" panose="020F0502020204030204" pitchFamily="34" charset="0"/>
                <a:cs typeface="Times New Roman" panose="02020603050405020304" pitchFamily="18" charset="0"/>
              </a:rPr>
              <a:t>, </a:t>
            </a:r>
            <a:r>
              <a:rPr lang="de-de" sz="1800" b="1" i="1" dirty="0" err="1">
                <a:latin typeface="Times New Roman" panose="02020603050405020304" pitchFamily="18" charset="0"/>
                <a:ea typeface="Calibri" panose="020F0502020204030204" pitchFamily="34" charset="0"/>
                <a:cs typeface="Times New Roman" panose="02020603050405020304" pitchFamily="18" charset="0"/>
              </a:rPr>
              <a:t>languages</a:t>
            </a:r>
            <a:r>
              <a:rPr lang="de-de" sz="1800" b="1" i="1" dirty="0">
                <a:latin typeface="Times New Roman" panose="02020603050405020304" pitchFamily="18" charset="0"/>
                <a:ea typeface="Calibri" panose="020F0502020204030204" pitchFamily="34" charset="0"/>
                <a:cs typeface="Times New Roman" panose="02020603050405020304" pitchFamily="18" charset="0"/>
              </a:rPr>
              <a:t> </a:t>
            </a:r>
            <a:r>
              <a:rPr lang="de-de" sz="1800" b="1" i="1" dirty="0" err="1">
                <a:latin typeface="Times New Roman" panose="02020603050405020304" pitchFamily="18" charset="0"/>
                <a:ea typeface="Calibri" panose="020F0502020204030204" pitchFamily="34" charset="0"/>
                <a:cs typeface="Times New Roman" panose="02020603050405020304" pitchFamily="18" charset="0"/>
              </a:rPr>
              <a:t>accepted</a:t>
            </a:r>
            <a:r>
              <a:rPr lang="de-de" sz="1800" b="1" i="1" dirty="0">
                <a:latin typeface="Times New Roman" panose="02020603050405020304" pitchFamily="18" charset="0"/>
                <a:ea typeface="Calibri" panose="020F0502020204030204" pitchFamily="34" charset="0"/>
                <a:cs typeface="Times New Roman" panose="02020603050405020304" pitchFamily="18" charset="0"/>
              </a:rPr>
              <a:t>, urgent </a:t>
            </a:r>
            <a:r>
              <a:rPr lang="de-de" sz="1800" b="1" i="1" dirty="0" err="1">
                <a:latin typeface="Times New Roman" panose="02020603050405020304" pitchFamily="18" charset="0"/>
                <a:ea typeface="Calibri" panose="020F0502020204030204" pitchFamily="34" charset="0"/>
                <a:cs typeface="Times New Roman" panose="02020603050405020304" pitchFamily="18" charset="0"/>
              </a:rPr>
              <a:t>matters</a:t>
            </a:r>
            <a:r>
              <a:rPr lang="de-de" sz="1800" b="1" i="1" dirty="0">
                <a:latin typeface="Times New Roman" panose="02020603050405020304" pitchFamily="18" charset="0"/>
                <a:ea typeface="Calibri" panose="020F0502020204030204" pitchFamily="34" charset="0"/>
                <a:cs typeface="Times New Roman" panose="02020603050405020304" pitchFamily="18" charset="0"/>
              </a:rPr>
              <a:t> and </a:t>
            </a:r>
            <a:r>
              <a:rPr lang="de-de" sz="1800" b="1" i="1" dirty="0" err="1">
                <a:latin typeface="Times New Roman" panose="02020603050405020304" pitchFamily="18" charset="0"/>
                <a:ea typeface="Calibri" panose="020F0502020204030204" pitchFamily="34" charset="0"/>
                <a:cs typeface="Times New Roman" panose="02020603050405020304" pitchFamily="18" charset="0"/>
              </a:rPr>
              <a:t>scope</a:t>
            </a:r>
            <a:r>
              <a:rPr lang="de-de" sz="1800" b="1" i="1" dirty="0">
                <a:latin typeface="Times New Roman" panose="02020603050405020304" pitchFamily="18" charset="0"/>
                <a:ea typeface="Calibri" panose="020F0502020204030204" pitchFamily="34" charset="0"/>
                <a:cs typeface="Times New Roman" panose="02020603050405020304" pitchFamily="18" charset="0"/>
              </a:rPr>
              <a:t> </a:t>
            </a:r>
            <a:r>
              <a:rPr lang="de-de" sz="1800" b="1" i="1" dirty="0" err="1">
                <a:latin typeface="Times New Roman" panose="02020603050405020304" pitchFamily="18" charset="0"/>
                <a:ea typeface="Calibri" panose="020F0502020204030204" pitchFamily="34" charset="0"/>
                <a:cs typeface="Times New Roman" panose="02020603050405020304" pitchFamily="18" charset="0"/>
              </a:rPr>
              <a:t>of</a:t>
            </a:r>
            <a:r>
              <a:rPr lang="de-de" sz="1800" b="1" i="1" dirty="0">
                <a:latin typeface="Times New Roman" panose="02020603050405020304" pitchFamily="18" charset="0"/>
                <a:ea typeface="Calibri" panose="020F0502020204030204" pitchFamily="34" charset="0"/>
                <a:cs typeface="Times New Roman" panose="02020603050405020304" pitchFamily="18" charset="0"/>
              </a:rPr>
              <a:t> </a:t>
            </a:r>
            <a:r>
              <a:rPr lang="de-de" sz="1800" b="1" i="1" dirty="0" err="1">
                <a:latin typeface="Times New Roman" panose="02020603050405020304" pitchFamily="18" charset="0"/>
                <a:ea typeface="Calibri" panose="020F0502020204030204" pitchFamily="34" charset="0"/>
                <a:cs typeface="Times New Roman" panose="02020603050405020304" pitchFamily="18" charset="0"/>
              </a:rPr>
              <a:t>the</a:t>
            </a:r>
            <a:r>
              <a:rPr lang="de-de" sz="1800" b="1" i="1" dirty="0">
                <a:latin typeface="Times New Roman" panose="02020603050405020304" pitchFamily="18" charset="0"/>
                <a:ea typeface="Calibri" panose="020F0502020204030204" pitchFamily="34" charset="0"/>
                <a:cs typeface="Times New Roman" panose="02020603050405020304" pitchFamily="18" charset="0"/>
              </a:rPr>
              <a:t> EIO </a:t>
            </a:r>
            <a:r>
              <a:rPr lang="de-de" sz="1800" b="1" i="1" dirty="0" err="1">
                <a:latin typeface="Times New Roman" panose="02020603050405020304" pitchFamily="18" charset="0"/>
                <a:ea typeface="Calibri" panose="020F0502020204030204" pitchFamily="34" charset="0"/>
                <a:cs typeface="Times New Roman" panose="02020603050405020304" pitchFamily="18" charset="0"/>
              </a:rPr>
              <a:t>Directive</a:t>
            </a:r>
            <a:r>
              <a:rPr lang="de-de" sz="1800" i="1" dirty="0">
                <a:latin typeface="Times New Roman" panose="02020603050405020304" pitchFamily="18" charset="0"/>
                <a:ea typeface="Calibri" panose="020F0502020204030204" pitchFamily="34" charset="0"/>
                <a:cs typeface="Times New Roman" panose="02020603050405020304" pitchFamily="18" charset="0"/>
              </a:rPr>
              <a:t>“ </a:t>
            </a:r>
            <a:br>
              <a:rPr lang="de-de" sz="1800" i="1" dirty="0">
                <a:latin typeface="Times New Roman" panose="02020603050405020304" pitchFamily="18" charset="0"/>
                <a:ea typeface="Calibri" panose="020F0502020204030204" pitchFamily="34" charset="0"/>
                <a:cs typeface="Times New Roman" panose="02020603050405020304" pitchFamily="18" charset="0"/>
              </a:rPr>
            </a:br>
            <a:r>
              <a:rPr lang="de-de" sz="1800" i="1" dirty="0">
                <a:latin typeface="Times New Roman" panose="02020603050405020304" pitchFamily="18" charset="0"/>
                <a:ea typeface="Calibri" panose="020F0502020204030204" pitchFamily="34" charset="0"/>
                <a:cs typeface="Times New Roman" panose="02020603050405020304" pitchFamily="18" charset="0"/>
              </a:rPr>
              <a:t>(Stand 7. August 2019)</a:t>
            </a:r>
            <a:r>
              <a:rPr lang="de-de" sz="18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Bef>
                <a:spcPts val="0"/>
              </a:spcBef>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de-de" sz="1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rPr>
              <a:t>https://www.ejn-crimjust.europa.eu/ejn/libdocumentproperties/DE/2120</a:t>
            </a:r>
            <a:r>
              <a:rPr lang="de-de" sz="1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07000"/>
              </a:lnSpc>
              <a:spcBef>
                <a:spcPts val="0"/>
              </a:spcBef>
              <a:buNone/>
            </a:pPr>
            <a:endParaRPr lang="en-US" sz="1800" i="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endParaRPr lang="en-US" sz="1800"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pPr>
            <a:r>
              <a:rPr lang="de-de" sz="1800" b="1" i="1" dirty="0">
                <a:latin typeface="Times New Roman" panose="02020603050405020304" pitchFamily="18" charset="0"/>
                <a:ea typeface="Calibri" panose="020F0502020204030204" pitchFamily="34" charset="0"/>
                <a:cs typeface="Times New Roman" panose="02020603050405020304" pitchFamily="18" charset="0"/>
              </a:rPr>
              <a:t>Anleitung zum Ausfüllen des Formblatts für die Europäische Ermittlungsanordnung (EEA)</a:t>
            </a:r>
          </a:p>
          <a:p>
            <a:pPr marL="0" indent="0" algn="just">
              <a:lnSpc>
                <a:spcPct val="107000"/>
              </a:lnSpc>
              <a:spcBef>
                <a:spcPts val="0"/>
              </a:spcBef>
              <a:buNone/>
            </a:pPr>
            <a:endParaRPr lang="en-US" sz="1800" i="1" dirty="0">
              <a:latin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de-de" sz="1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4"/>
              </a:rPr>
              <a:t>https://www.ejn-crimjust.europa.eu/ejn/libdocumentproperties/DE/3155</a:t>
            </a:r>
            <a:r>
              <a:rPr lang="de-de" sz="1800" dirty="0">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07000"/>
              </a:lnSpc>
              <a:spcBef>
                <a:spcPts val="0"/>
              </a:spcBef>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de-de" sz="1800" b="1" i="1" dirty="0">
                <a:latin typeface="Times New Roman" panose="02020603050405020304" pitchFamily="18" charset="0"/>
                <a:ea typeface="Calibri" panose="020F0502020204030204" pitchFamily="34" charset="0"/>
                <a:cs typeface="Times New Roman" panose="02020603050405020304" pitchFamily="18" charset="0"/>
              </a:rPr>
              <a:t>Editierbares .</a:t>
            </a:r>
            <a:r>
              <a:rPr lang="de-de" sz="1800" b="1" i="1" dirty="0" err="1">
                <a:latin typeface="Times New Roman" panose="02020603050405020304" pitchFamily="18" charset="0"/>
                <a:ea typeface="Calibri" panose="020F0502020204030204" pitchFamily="34" charset="0"/>
                <a:cs typeface="Times New Roman" panose="02020603050405020304" pitchFamily="18" charset="0"/>
              </a:rPr>
              <a:t>pdf</a:t>
            </a:r>
            <a:r>
              <a:rPr lang="de-de" sz="1800" b="1" i="1" dirty="0">
                <a:latin typeface="Times New Roman" panose="02020603050405020304" pitchFamily="18" charset="0"/>
                <a:ea typeface="Calibri" panose="020F0502020204030204" pitchFamily="34" charset="0"/>
                <a:cs typeface="Times New Roman" panose="02020603050405020304" pitchFamily="18" charset="0"/>
              </a:rPr>
              <a:t>-Formblatt der Europäischen Ermittlungsanordnung – EEA (Anhang A)</a:t>
            </a:r>
          </a:p>
          <a:p>
            <a:pPr marL="0" marR="0" indent="0" algn="just">
              <a:lnSpc>
                <a:spcPct val="107000"/>
              </a:lnSpc>
              <a:spcBef>
                <a:spcPts val="0"/>
              </a:spcBef>
              <a:spcAft>
                <a:spcPts val="0"/>
              </a:spcAft>
              <a:buNone/>
            </a:pPr>
            <a:r>
              <a:rPr lang="de-de" sz="1800" dirty="0">
                <a:latin typeface="Times New Roman" panose="02020603050405020304" pitchFamily="18" charset="0"/>
                <a:ea typeface="Calibri" panose="020F0502020204030204" pitchFamily="34" charset="0"/>
                <a:cs typeface="Times New Roman" panose="02020603050405020304" pitchFamily="18" charset="0"/>
              </a:rPr>
              <a:t> </a:t>
            </a:r>
          </a:p>
          <a:p>
            <a:pPr marL="0" marR="0" indent="0" algn="just">
              <a:lnSpc>
                <a:spcPct val="107000"/>
              </a:lnSpc>
              <a:spcBef>
                <a:spcPts val="0"/>
              </a:spcBef>
              <a:spcAft>
                <a:spcPts val="0"/>
              </a:spcAft>
              <a:buNone/>
            </a:pPr>
            <a:r>
              <a:rPr lang="de-de" sz="1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5"/>
              </a:rPr>
              <a:t>https://www.ejn-crimjust.europa.eu/ejn/libdocumentproperties/DE/3152</a:t>
            </a:r>
          </a:p>
          <a:p>
            <a:pPr marL="0" indent="0" algn="just">
              <a:lnSpc>
                <a:spcPct val="107000"/>
              </a:lnSpc>
              <a:spcBef>
                <a:spcPts val="0"/>
              </a:spcBef>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buFontTx/>
              <a:buChar char="-"/>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AutoNum type="alphaLcParenBoth"/>
            </a:pPr>
            <a:endParaRPr lang="en-GB" sz="1800" dirty="0">
              <a:latin typeface="Times New Roman" panose="02020603050405020304" pitchFamily="18" charset="0"/>
            </a:endParaRPr>
          </a:p>
          <a:p>
            <a:pPr marL="0" indent="0" algn="just">
              <a:lnSpc>
                <a:spcPct val="107000"/>
              </a:lnSpc>
              <a:spcBef>
                <a:spcPts val="0"/>
              </a:spcBef>
              <a:buNone/>
            </a:pPr>
            <a:endParaRPr lang="en-GB" sz="1800" dirty="0">
              <a:latin typeface="Times New Roman" panose="02020603050405020304" pitchFamily="18" charset="0"/>
            </a:endParaRPr>
          </a:p>
          <a:p>
            <a:pPr marL="342900" indent="-342900" algn="just">
              <a:lnSpc>
                <a:spcPct val="107000"/>
              </a:lnSpc>
              <a:spcBef>
                <a:spcPts val="0"/>
              </a:spcBef>
              <a:buAutoNum type="alphaLcParenBoth"/>
            </a:pPr>
            <a:endParaRPr lang="en-GB" sz="1800" dirty="0">
              <a:latin typeface="Times New Roman" panose="02020603050405020304" pitchFamily="18" charset="0"/>
            </a:endParaRPr>
          </a:p>
          <a:p>
            <a:pPr marL="0" indent="0" algn="just">
              <a:lnSpc>
                <a:spcPct val="107000"/>
              </a:lnSpc>
              <a:spcBef>
                <a:spcPts val="0"/>
              </a:spcBef>
              <a:buNone/>
            </a:pPr>
            <a:br>
              <a:rPr lang="de-de" sz="1800" dirty="0">
                <a:latin typeface="Times New Roman" panose="02020603050405020304" pitchFamily="18" charset="0"/>
                <a:cs typeface="Times New Roman" panose="02020603050405020304" pitchFamily="18" charset="0"/>
              </a:rPr>
            </a:br>
            <a:br>
              <a:rPr lang="de-de" sz="1800" b="1" dirty="0">
                <a:latin typeface="Times New Roman" panose="02020603050405020304" pitchFamily="18" charset="0"/>
                <a:cs typeface="Times New Roman" panose="02020603050405020304" pitchFamily="18" charset="0"/>
              </a:rPr>
            </a:br>
            <a:endParaRPr lang="de-de" sz="18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14</a:t>
            </a:fld>
            <a:endParaRPr lang="en-US">
              <a:solidFill>
                <a:schemeClr val="bg1"/>
              </a:solidFill>
            </a:endParaRPr>
          </a:p>
        </p:txBody>
      </p:sp>
    </p:spTree>
    <p:extLst>
      <p:ext uri="{BB962C8B-B14F-4D97-AF65-F5344CB8AC3E}">
        <p14:creationId xmlns:p14="http://schemas.microsoft.com/office/powerpoint/2010/main" val="2094673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506632"/>
            <a:ext cx="10905066" cy="1135737"/>
          </a:xfrm>
        </p:spPr>
        <p:txBody>
          <a:bodyPr>
            <a:normAutofit/>
          </a:bodyPr>
          <a:lstStyle/>
          <a:p>
            <a:r>
              <a:rPr lang="de-de" sz="3600" b="1">
                <a:latin typeface="Times New Roman" panose="02020603050405020304" pitchFamily="18" charset="0"/>
                <a:cs typeface="Times New Roman" panose="02020603050405020304" pitchFamily="18" charset="0"/>
              </a:rPr>
              <a:t>Inhalt:</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42369"/>
            <a:ext cx="10275501" cy="4534594"/>
          </a:xfrm>
        </p:spPr>
        <p:txBody>
          <a:bodyPr>
            <a:normAutofit/>
          </a:bodyPr>
          <a:lstStyle/>
          <a:p>
            <a:pPr>
              <a:buFont typeface="Wingdings" panose="05000000000000000000" pitchFamily="2" charset="2"/>
              <a:buChar char="§"/>
            </a:pPr>
            <a:r>
              <a:rPr lang="de-de" sz="1800" i="1">
                <a:latin typeface="Times New Roman" panose="02020603050405020304" pitchFamily="18" charset="0"/>
                <a:ea typeface="Calibri" panose="020F0502020204030204" pitchFamily="34" charset="0"/>
              </a:rPr>
              <a:t>Factsheet</a:t>
            </a:r>
          </a:p>
          <a:p>
            <a:pPr>
              <a:buFont typeface="Wingdings" panose="05000000000000000000" pitchFamily="2" charset="2"/>
              <a:buChar char="§"/>
            </a:pPr>
            <a:r>
              <a:rPr lang="de-de" sz="1800" i="1">
                <a:latin typeface="Times New Roman" panose="02020603050405020304" pitchFamily="18" charset="0"/>
                <a:ea typeface="Calibri" panose="020F0502020204030204" pitchFamily="34" charset="0"/>
              </a:rPr>
              <a:t>Beziehung zu anderen Rechtsinstrumenten</a:t>
            </a:r>
          </a:p>
          <a:p>
            <a:pPr>
              <a:buFont typeface="Wingdings" panose="05000000000000000000" pitchFamily="2" charset="2"/>
              <a:buChar char="§"/>
            </a:pPr>
            <a:r>
              <a:rPr lang="de-de" sz="1800" i="1">
                <a:latin typeface="Times New Roman" panose="02020603050405020304" pitchFamily="18" charset="0"/>
                <a:ea typeface="Calibri" panose="020F0502020204030204" pitchFamily="34" charset="0"/>
              </a:rPr>
              <a:t>Anwendungsbereich </a:t>
            </a:r>
          </a:p>
          <a:p>
            <a:pPr>
              <a:buFont typeface="Wingdings" panose="05000000000000000000" pitchFamily="2" charset="2"/>
              <a:buChar char="§"/>
            </a:pPr>
            <a:r>
              <a:rPr lang="de-de" sz="1800" i="1">
                <a:latin typeface="Times New Roman" panose="02020603050405020304" pitchFamily="18" charset="0"/>
                <a:ea typeface="Calibri" panose="020F0502020204030204" pitchFamily="34" charset="0"/>
              </a:rPr>
              <a:t>Begriffsbestimmungen </a:t>
            </a:r>
          </a:p>
          <a:p>
            <a:pPr>
              <a:buFont typeface="Wingdings" panose="05000000000000000000" pitchFamily="2" charset="2"/>
              <a:buChar char="§"/>
            </a:pPr>
            <a:r>
              <a:rPr lang="de-de" sz="1800" i="1">
                <a:latin typeface="Times New Roman" panose="02020603050405020304" pitchFamily="18" charset="0"/>
                <a:ea typeface="Calibri" panose="020F0502020204030204" pitchFamily="34" charset="0"/>
              </a:rPr>
              <a:t>Übermittlungskanäle </a:t>
            </a:r>
          </a:p>
          <a:p>
            <a:pPr>
              <a:buFont typeface="Wingdings" panose="05000000000000000000" pitchFamily="2" charset="2"/>
              <a:buChar char="§"/>
            </a:pPr>
            <a:r>
              <a:rPr lang="de-de" sz="1800" i="1">
                <a:latin typeface="Times New Roman" panose="02020603050405020304" pitchFamily="18" charset="0"/>
                <a:ea typeface="Calibri" panose="020F0502020204030204" pitchFamily="34" charset="0"/>
              </a:rPr>
              <a:t>Anerkennung und Vollstreckung. Alternative Maßnahmen </a:t>
            </a:r>
          </a:p>
          <a:p>
            <a:pPr>
              <a:buFont typeface="Wingdings" panose="05000000000000000000" pitchFamily="2" charset="2"/>
              <a:buChar char="§"/>
            </a:pPr>
            <a:r>
              <a:rPr lang="de-de" sz="1800" i="1">
                <a:latin typeface="Times New Roman" panose="02020603050405020304" pitchFamily="18" charset="0"/>
                <a:ea typeface="Calibri" panose="020F0502020204030204" pitchFamily="34" charset="0"/>
              </a:rPr>
              <a:t>Gründe für die Versagung der Anerkennung oder Vollstreckung. Aufschub </a:t>
            </a:r>
          </a:p>
          <a:p>
            <a:pPr>
              <a:buFont typeface="Wingdings" panose="05000000000000000000" pitchFamily="2" charset="2"/>
              <a:buChar char="§"/>
            </a:pPr>
            <a:r>
              <a:rPr lang="de-de" sz="1800" i="1">
                <a:latin typeface="Times New Roman" panose="02020603050405020304" pitchFamily="18" charset="0"/>
              </a:rPr>
              <a:t>Fristen für die Anerkennung und Vollstreckung</a:t>
            </a:r>
          </a:p>
          <a:p>
            <a:pPr>
              <a:buFont typeface="Wingdings" panose="05000000000000000000" pitchFamily="2" charset="2"/>
              <a:buChar char="§"/>
            </a:pPr>
            <a:r>
              <a:rPr lang="de-de" sz="1800" i="1">
                <a:latin typeface="Times New Roman" panose="02020603050405020304" pitchFamily="18" charset="0"/>
                <a:ea typeface="Calibri" panose="020F0502020204030204" pitchFamily="34" charset="0"/>
              </a:rPr>
              <a:t>Rechtsbehelfe </a:t>
            </a:r>
          </a:p>
          <a:p>
            <a:pPr>
              <a:buFont typeface="Wingdings" panose="05000000000000000000" pitchFamily="2" charset="2"/>
              <a:buChar char="§"/>
            </a:pPr>
            <a:r>
              <a:rPr lang="de-de" sz="1800" i="1">
                <a:latin typeface="Times New Roman" panose="02020603050405020304" pitchFamily="18" charset="0"/>
                <a:ea typeface="Calibri" panose="020F0502020204030204" pitchFamily="34" charset="0"/>
              </a:rPr>
              <a:t>Informationspflicht</a:t>
            </a:r>
          </a:p>
          <a:p>
            <a:pPr>
              <a:buFont typeface="Wingdings" panose="05000000000000000000" pitchFamily="2" charset="2"/>
              <a:buChar char="§"/>
            </a:pPr>
            <a:r>
              <a:rPr lang="de-de" sz="1800" i="1">
                <a:latin typeface="Times New Roman" panose="02020603050405020304" pitchFamily="18" charset="0"/>
              </a:rPr>
              <a:t>Zusätzliche Ressourcen</a:t>
            </a: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25429"/>
            <a:ext cx="10905066" cy="1135737"/>
          </a:xfrm>
        </p:spPr>
        <p:txBody>
          <a:bodyPr>
            <a:normAutofit/>
          </a:bodyPr>
          <a:lstStyle/>
          <a:p>
            <a:r>
              <a:rPr lang="de-de" sz="3600" b="1">
                <a:latin typeface="Times New Roman" panose="02020603050405020304" pitchFamily="18" charset="0"/>
                <a:cs typeface="Times New Roman" panose="02020603050405020304" pitchFamily="18" charset="0"/>
              </a:rPr>
              <a:t>Factsheet</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362075"/>
            <a:ext cx="10275501" cy="4814888"/>
          </a:xfrm>
        </p:spPr>
        <p:txBody>
          <a:bodyPr>
            <a:normAutofit/>
          </a:bodyPr>
          <a:lstStyle/>
          <a:p>
            <a:pPr marL="0" indent="0" algn="just">
              <a:buNone/>
            </a:pPr>
            <a:endParaRPr lang="en-US" sz="1800" dirty="0"/>
          </a:p>
          <a:p>
            <a:pPr algn="just"/>
            <a:r>
              <a:rPr lang="de-de" sz="1800" b="1">
                <a:solidFill>
                  <a:srgbClr val="FF0000"/>
                </a:solidFill>
                <a:latin typeface="Times New Roman" panose="02020603050405020304" pitchFamily="18" charset="0"/>
              </a:rPr>
              <a:t>22. Mai 2017 </a:t>
            </a:r>
            <a:r>
              <a:rPr lang="de-de" sz="1800">
                <a:latin typeface="Times New Roman" panose="02020603050405020304" pitchFamily="18" charset="0"/>
              </a:rPr>
              <a:t>– Termin für die Umsetzung der Richtlinie 2014/41/EU</a:t>
            </a:r>
          </a:p>
          <a:p>
            <a:pPr algn="just"/>
            <a:endParaRPr lang="en-US" sz="1800" dirty="0">
              <a:latin typeface="Times New Roman" panose="02020603050405020304" pitchFamily="18" charset="0"/>
            </a:endParaRPr>
          </a:p>
          <a:p>
            <a:pPr algn="just"/>
            <a:r>
              <a:rPr lang="de-de" sz="1800" b="1">
                <a:solidFill>
                  <a:srgbClr val="FF0000"/>
                </a:solidFill>
                <a:latin typeface="Times New Roman" panose="02020603050405020304" pitchFamily="18" charset="0"/>
              </a:rPr>
              <a:t>26 MS </a:t>
            </a:r>
            <a:r>
              <a:rPr lang="de-de" sz="1800">
                <a:latin typeface="Times New Roman" panose="02020603050405020304" pitchFamily="18" charset="0"/>
              </a:rPr>
              <a:t>haben sie umgesetzt, </a:t>
            </a:r>
            <a:r>
              <a:rPr lang="de-de" sz="1800" b="1">
                <a:latin typeface="Times New Roman" panose="02020603050405020304" pitchFamily="18" charset="0"/>
              </a:rPr>
              <a:t>Dänemark </a:t>
            </a:r>
            <a:r>
              <a:rPr lang="de-de" sz="1800">
                <a:latin typeface="Times New Roman" panose="02020603050405020304" pitchFamily="18" charset="0"/>
              </a:rPr>
              <a:t>und</a:t>
            </a:r>
            <a:r>
              <a:rPr lang="de-de" sz="1800" b="1">
                <a:latin typeface="Times New Roman" panose="02020603050405020304" pitchFamily="18" charset="0"/>
              </a:rPr>
              <a:t> Irland </a:t>
            </a:r>
            <a:r>
              <a:rPr lang="de-de" sz="1800">
                <a:latin typeface="Times New Roman" panose="02020603050405020304" pitchFamily="18" charset="0"/>
              </a:rPr>
              <a:t>sind </a:t>
            </a:r>
            <a:r>
              <a:rPr lang="de-de" sz="1800" b="1">
                <a:latin typeface="Times New Roman" panose="02020603050405020304" pitchFamily="18" charset="0"/>
              </a:rPr>
              <a:t>nicht </a:t>
            </a:r>
            <a:r>
              <a:rPr lang="de-de" sz="1800">
                <a:latin typeface="Times New Roman" panose="02020603050405020304" pitchFamily="18" charset="0"/>
              </a:rPr>
              <a:t>durch die RL </a:t>
            </a:r>
            <a:r>
              <a:rPr lang="de-de" sz="1800" b="1">
                <a:latin typeface="Times New Roman" panose="02020603050405020304" pitchFamily="18" charset="0"/>
              </a:rPr>
              <a:t>gebunden</a:t>
            </a:r>
            <a:r>
              <a:rPr lang="de-de" sz="1800">
                <a:latin typeface="Times New Roman" panose="02020603050405020304" pitchFamily="18" charset="0"/>
              </a:rPr>
              <a:t>.</a:t>
            </a:r>
          </a:p>
          <a:p>
            <a:pPr marL="0" indent="0" algn="just">
              <a:buNone/>
            </a:pPr>
            <a:endParaRPr lang="en-GB" sz="1200" dirty="0"/>
          </a:p>
          <a:p>
            <a:pPr algn="just"/>
            <a:r>
              <a:rPr lang="de-de" sz="1800">
                <a:latin typeface="Times New Roman" panose="02020603050405020304" pitchFamily="18" charset="0"/>
              </a:rPr>
              <a:t>Es sind </a:t>
            </a:r>
            <a:r>
              <a:rPr lang="de-de" sz="1800" b="1">
                <a:latin typeface="Times New Roman" panose="02020603050405020304" pitchFamily="18" charset="0"/>
              </a:rPr>
              <a:t>Fristen</a:t>
            </a:r>
            <a:r>
              <a:rPr lang="de-de" sz="1800">
                <a:latin typeface="Times New Roman" panose="02020603050405020304" pitchFamily="18" charset="0"/>
              </a:rPr>
              <a:t> für die Erhebung der geforderten Beweismittel vorgesehen </a:t>
            </a:r>
          </a:p>
          <a:p>
            <a:pPr algn="just"/>
            <a:endParaRPr lang="en-GB" sz="1800" dirty="0">
              <a:latin typeface="Times New Roman" panose="02020603050405020304" pitchFamily="18" charset="0"/>
            </a:endParaRPr>
          </a:p>
          <a:p>
            <a:pPr algn="just"/>
            <a:r>
              <a:rPr lang="de-de" sz="1800" b="1">
                <a:latin typeface="Times New Roman" panose="02020603050405020304" pitchFamily="18" charset="0"/>
              </a:rPr>
              <a:t>Eingeschränkte Gründe </a:t>
            </a:r>
            <a:r>
              <a:rPr lang="de-de" sz="1800">
                <a:latin typeface="Times New Roman" panose="02020603050405020304" pitchFamily="18" charset="0"/>
              </a:rPr>
              <a:t>für die Versagung der Anerkennung oder Vollstreckung einer EEA</a:t>
            </a:r>
          </a:p>
          <a:p>
            <a:pPr algn="just"/>
            <a:endParaRPr lang="en-GB" sz="1800" dirty="0">
              <a:latin typeface="Times New Roman" panose="02020603050405020304" pitchFamily="18" charset="0"/>
            </a:endParaRPr>
          </a:p>
          <a:p>
            <a:pPr algn="just"/>
            <a:r>
              <a:rPr lang="de-de" sz="1800" b="1">
                <a:latin typeface="Times New Roman" panose="02020603050405020304" pitchFamily="18" charset="0"/>
              </a:rPr>
              <a:t>Ein einziges </a:t>
            </a:r>
            <a:r>
              <a:rPr lang="de-de" sz="1800">
                <a:latin typeface="Times New Roman" panose="02020603050405020304" pitchFamily="18" charset="0"/>
              </a:rPr>
              <a:t>zu verwendendes </a:t>
            </a:r>
            <a:r>
              <a:rPr lang="de-de" sz="1800" b="1">
                <a:latin typeface="Times New Roman" panose="02020603050405020304" pitchFamily="18" charset="0"/>
              </a:rPr>
              <a:t>Standardformblatt </a:t>
            </a:r>
            <a:r>
              <a:rPr lang="de-de" sz="1800">
                <a:latin typeface="Times New Roman" panose="02020603050405020304" pitchFamily="18" charset="0"/>
              </a:rPr>
              <a:t>– Zertifikat</a:t>
            </a:r>
          </a:p>
          <a:p>
            <a:pPr algn="just"/>
            <a:endParaRPr lang="en-GB" sz="1800" dirty="0">
              <a:latin typeface="Times New Roman" panose="02020603050405020304" pitchFamily="18" charset="0"/>
            </a:endParaRPr>
          </a:p>
          <a:p>
            <a:pPr algn="just"/>
            <a:r>
              <a:rPr lang="de-de" sz="1800">
                <a:latin typeface="Times New Roman" panose="02020603050405020304" pitchFamily="18" charset="0"/>
              </a:rPr>
              <a:t>Die MS vollstrecken eine EEA auf der Grundlage des </a:t>
            </a:r>
            <a:r>
              <a:rPr lang="de-de" sz="1800" b="1">
                <a:solidFill>
                  <a:srgbClr val="FF0000"/>
                </a:solidFill>
                <a:latin typeface="Times New Roman" panose="02020603050405020304" pitchFamily="18" charset="0"/>
              </a:rPr>
              <a:t>Grundsatzes der gegenseitigen Anerkennung </a:t>
            </a:r>
            <a:r>
              <a:rPr lang="de-de" sz="1800">
                <a:latin typeface="Times New Roman" panose="02020603050405020304" pitchFamily="18" charset="0"/>
              </a:rPr>
              <a:t>und in Übereinstimmung mit der RL</a:t>
            </a:r>
          </a:p>
          <a:p>
            <a:pPr algn="just"/>
            <a:endParaRPr lang="en-US" sz="1800" dirty="0">
              <a:latin typeface="Times New Roman" panose="02020603050405020304" pitchFamily="18" charset="0"/>
            </a:endParaRPr>
          </a:p>
          <a:p>
            <a:pPr marL="0" indent="0" algn="just">
              <a:buNone/>
            </a:pPr>
            <a:endParaRPr lang="en-US" sz="1800" dirty="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27A67FB3-57D0-43BA-89B2-C1ACE7BA017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a:solidFill>
                <a:schemeClr val="bg1"/>
              </a:solidFill>
            </a:endParaRPr>
          </a:p>
        </p:txBody>
      </p:sp>
    </p:spTree>
    <p:extLst>
      <p:ext uri="{BB962C8B-B14F-4D97-AF65-F5344CB8AC3E}">
        <p14:creationId xmlns:p14="http://schemas.microsoft.com/office/powerpoint/2010/main" val="293651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4855"/>
            <a:ext cx="10905066" cy="1135737"/>
          </a:xfrm>
        </p:spPr>
        <p:txBody>
          <a:bodyPr>
            <a:normAutofit fontScale="90000"/>
          </a:bodyPr>
          <a:lstStyle/>
          <a:p>
            <a:br>
              <a:rPr lang="de-de" sz="3600" b="1">
                <a:latin typeface="Times New Roman" panose="02020603050405020304" pitchFamily="18" charset="0"/>
                <a:cs typeface="Times New Roman" panose="02020603050405020304" pitchFamily="18" charset="0"/>
              </a:rPr>
            </a:br>
            <a:r>
              <a:rPr lang="de-de" sz="3600" b="1">
                <a:latin typeface="Times New Roman" panose="02020603050405020304" pitchFamily="18" charset="0"/>
                <a:cs typeface="Times New Roman" panose="02020603050405020304" pitchFamily="18" charset="0"/>
              </a:rPr>
              <a:t>Beziehung zu anderen Rechtsinstrumenten</a:t>
            </a:r>
            <a:br>
              <a:rPr lang="de-de" sz="3600" b="1">
                <a:latin typeface="Times New Roman" panose="02020603050405020304" pitchFamily="18" charset="0"/>
                <a:cs typeface="Times New Roman" panose="02020603050405020304" pitchFamily="18" charset="0"/>
              </a:rPr>
            </a:br>
            <a:endParaRPr lang="de-d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570592"/>
            <a:ext cx="10275501" cy="4719492"/>
          </a:xfrm>
        </p:spPr>
        <p:txBody>
          <a:bodyPr>
            <a:noAutofit/>
          </a:bodyPr>
          <a:lstStyle/>
          <a:p>
            <a:pPr marL="0" marR="0" algn="just">
              <a:lnSpc>
                <a:spcPct val="107000"/>
              </a:lnSpc>
              <a:spcBef>
                <a:spcPts val="0"/>
              </a:spcBef>
              <a:spcAft>
                <a:spcPts val="0"/>
              </a:spcAft>
            </a:pPr>
            <a:endParaRPr lang="en-US" sz="1800" dirty="0">
              <a:latin typeface="Times New Roman" panose="02020603050405020304" pitchFamily="18" charset="0"/>
            </a:endParaRPr>
          </a:p>
          <a:p>
            <a:pPr marL="0" marR="0" algn="just">
              <a:lnSpc>
                <a:spcPct val="107000"/>
              </a:lnSpc>
              <a:spcBef>
                <a:spcPts val="0"/>
              </a:spcBef>
              <a:spcAft>
                <a:spcPts val="0"/>
              </a:spcAft>
            </a:pPr>
            <a:r>
              <a:rPr lang="de-de" sz="1800">
                <a:latin typeface="Times New Roman" panose="02020603050405020304" pitchFamily="18" charset="0"/>
              </a:rPr>
              <a:t>Die Richtlinie </a:t>
            </a:r>
            <a:r>
              <a:rPr lang="de-de" sz="1800" b="1">
                <a:latin typeface="Times New Roman" panose="02020603050405020304" pitchFamily="18" charset="0"/>
              </a:rPr>
              <a:t>ersetzt</a:t>
            </a:r>
            <a:r>
              <a:rPr lang="de-de" sz="1800">
                <a:latin typeface="Times New Roman" panose="02020603050405020304" pitchFamily="18" charset="0"/>
              </a:rPr>
              <a:t> ab dem 22. Mai 2017 </a:t>
            </a:r>
            <a:r>
              <a:rPr lang="de-de" sz="1800" b="1">
                <a:solidFill>
                  <a:srgbClr val="FF0000"/>
                </a:solidFill>
                <a:latin typeface="Times New Roman" panose="02020603050405020304" pitchFamily="18" charset="0"/>
              </a:rPr>
              <a:t>die</a:t>
            </a:r>
            <a:r>
              <a:rPr lang="de-de" sz="1800">
                <a:latin typeface="Times New Roman" panose="02020603050405020304" pitchFamily="18" charset="0"/>
              </a:rPr>
              <a:t> </a:t>
            </a:r>
            <a:r>
              <a:rPr lang="de-de" sz="1800" b="1">
                <a:solidFill>
                  <a:srgbClr val="FF0000"/>
                </a:solidFill>
                <a:latin typeface="Times New Roman" panose="02020603050405020304" pitchFamily="18" charset="0"/>
              </a:rPr>
              <a:t>entsprechenden Bestimmungen </a:t>
            </a:r>
            <a:r>
              <a:rPr lang="de-de" sz="1800">
                <a:latin typeface="Times New Roman" panose="02020603050405020304" pitchFamily="18" charset="0"/>
              </a:rPr>
              <a:t>der folgenden Übereinkommen, die </a:t>
            </a:r>
            <a:r>
              <a:rPr lang="de-de" sz="1800" u="sng">
                <a:latin typeface="Times New Roman" panose="02020603050405020304" pitchFamily="18" charset="0"/>
              </a:rPr>
              <a:t>zwischen den durch diese Richtlinie gebundenen Mitgliedstaaten</a:t>
            </a:r>
            <a:r>
              <a:rPr lang="de-de" sz="1800">
                <a:latin typeface="Times New Roman" panose="02020603050405020304" pitchFamily="18" charset="0"/>
              </a:rPr>
              <a:t> gelten (also nicht im Verhältnis zu Dänemark und Irland): </a:t>
            </a:r>
          </a:p>
          <a:p>
            <a:pPr marL="0" marR="0" indent="0" algn="just">
              <a:lnSpc>
                <a:spcPct val="107000"/>
              </a:lnSpc>
              <a:spcBef>
                <a:spcPts val="0"/>
              </a:spcBef>
              <a:spcAft>
                <a:spcPts val="0"/>
              </a:spcAft>
              <a:buNone/>
            </a:pPr>
            <a:r>
              <a:rPr lang="de-de" sz="1800">
                <a:latin typeface="Times New Roman" panose="02020603050405020304" pitchFamily="18" charset="0"/>
              </a:rPr>
              <a:t>(a) das Übereinkommen von 1959 und seine beiden Protokolle</a:t>
            </a:r>
          </a:p>
          <a:p>
            <a:pPr marL="0" marR="0" indent="0" algn="just">
              <a:lnSpc>
                <a:spcPct val="107000"/>
              </a:lnSpc>
              <a:spcBef>
                <a:spcPts val="0"/>
              </a:spcBef>
              <a:spcAft>
                <a:spcPts val="0"/>
              </a:spcAft>
              <a:buNone/>
            </a:pPr>
            <a:r>
              <a:rPr lang="de-de" sz="1800">
                <a:latin typeface="Times New Roman" panose="02020603050405020304" pitchFamily="18" charset="0"/>
              </a:rPr>
              <a:t>(b) das Übereinkommen zur Durchführung des Übereinkommens von Schengen </a:t>
            </a:r>
          </a:p>
          <a:p>
            <a:pPr marL="342900" marR="0" indent="-342900" algn="just">
              <a:lnSpc>
                <a:spcPct val="107000"/>
              </a:lnSpc>
              <a:spcBef>
                <a:spcPts val="0"/>
              </a:spcBef>
              <a:spcAft>
                <a:spcPts val="0"/>
              </a:spcAft>
              <a:buAutoNum type="alphaLcParenBoth" startAt="3"/>
            </a:pPr>
            <a:r>
              <a:rPr lang="de-de" sz="1800">
                <a:latin typeface="Times New Roman" panose="02020603050405020304" pitchFamily="18" charset="0"/>
              </a:rPr>
              <a:t>Das Übereinkommen von 2000 und sein Protokoll</a:t>
            </a:r>
          </a:p>
          <a:p>
            <a:pPr marL="342900" marR="0" indent="-342900" algn="just">
              <a:lnSpc>
                <a:spcPct val="107000"/>
              </a:lnSpc>
              <a:spcBef>
                <a:spcPts val="0"/>
              </a:spcBef>
              <a:spcAft>
                <a:spcPts val="0"/>
              </a:spcAft>
              <a:buAutoNum type="alphaLcParenBoth" startAt="3"/>
            </a:pPr>
            <a:endParaRPr lang="en-US" sz="1800" dirty="0">
              <a:latin typeface="Times New Roman" panose="02020603050405020304" pitchFamily="18" charset="0"/>
            </a:endParaRPr>
          </a:p>
          <a:p>
            <a:pPr marR="0" algn="just">
              <a:lnSpc>
                <a:spcPct val="107000"/>
              </a:lnSpc>
              <a:spcBef>
                <a:spcPts val="0"/>
              </a:spcBef>
              <a:spcAft>
                <a:spcPts val="0"/>
              </a:spcAft>
            </a:pPr>
            <a:r>
              <a:rPr lang="de-de" sz="1800">
                <a:latin typeface="Times New Roman" panose="02020603050405020304" pitchFamily="18" charset="0"/>
              </a:rPr>
              <a:t>Die Beweiserhebung erfolgt gemäß den Bestimmungen dieser Richtlinie zwischen den durch die Richtlinie </a:t>
            </a:r>
            <a:r>
              <a:rPr lang="de-de" sz="1800" u="sng">
                <a:latin typeface="Times New Roman" panose="02020603050405020304" pitchFamily="18" charset="0"/>
              </a:rPr>
              <a:t>gebundenen</a:t>
            </a:r>
            <a:r>
              <a:rPr lang="de-de" sz="1800">
                <a:latin typeface="Times New Roman" panose="02020603050405020304" pitchFamily="18" charset="0"/>
              </a:rPr>
              <a:t> MS</a:t>
            </a:r>
          </a:p>
          <a:p>
            <a:pPr marR="0" algn="just">
              <a:lnSpc>
                <a:spcPct val="107000"/>
              </a:lnSpc>
              <a:spcBef>
                <a:spcPts val="0"/>
              </a:spcBef>
              <a:spcAft>
                <a:spcPts val="0"/>
              </a:spcAft>
            </a:pPr>
            <a:endParaRPr lang="en-US" sz="1800" dirty="0">
              <a:latin typeface="Times New Roman" panose="02020603050405020304" pitchFamily="18" charset="0"/>
            </a:endParaRPr>
          </a:p>
          <a:p>
            <a:pPr marR="0" algn="just">
              <a:lnSpc>
                <a:spcPct val="107000"/>
              </a:lnSpc>
              <a:spcBef>
                <a:spcPts val="0"/>
              </a:spcBef>
              <a:spcAft>
                <a:spcPts val="0"/>
              </a:spcAft>
            </a:pPr>
            <a:r>
              <a:rPr lang="de-de" sz="1800">
                <a:latin typeface="Times New Roman" panose="02020603050405020304" pitchFamily="18" charset="0"/>
              </a:rPr>
              <a:t>In Bezug auf </a:t>
            </a:r>
            <a:r>
              <a:rPr lang="de-de" sz="1800" b="1">
                <a:latin typeface="Times New Roman" panose="02020603050405020304" pitchFamily="18" charset="0"/>
              </a:rPr>
              <a:t>Dänemark </a:t>
            </a:r>
            <a:r>
              <a:rPr lang="de-de" sz="1800">
                <a:latin typeface="Times New Roman" panose="02020603050405020304" pitchFamily="18" charset="0"/>
              </a:rPr>
              <a:t>und</a:t>
            </a:r>
            <a:r>
              <a:rPr lang="de-de" sz="1800" b="1">
                <a:latin typeface="Times New Roman" panose="02020603050405020304" pitchFamily="18" charset="0"/>
              </a:rPr>
              <a:t> Irland </a:t>
            </a:r>
            <a:r>
              <a:rPr lang="de-de" sz="1800">
                <a:latin typeface="Times New Roman" panose="02020603050405020304" pitchFamily="18" charset="0"/>
              </a:rPr>
              <a:t>werden Bestimmungen aus den RH-Rechtsinstrumenten anwendbar sein (ein RH-Instrument, das in den an der justiziellen Zusammenarbeit beteiligten MS </a:t>
            </a:r>
            <a:r>
              <a:rPr lang="de-de" sz="1800" b="1">
                <a:latin typeface="Times New Roman" panose="02020603050405020304" pitchFamily="18" charset="0"/>
              </a:rPr>
              <a:t>in Kraft ist</a:t>
            </a:r>
            <a:r>
              <a:rPr lang="de-de" sz="1800">
                <a:latin typeface="Times New Roman" panose="02020603050405020304" pitchFamily="18" charset="0"/>
              </a:rPr>
              <a:t>)</a:t>
            </a:r>
          </a:p>
          <a:p>
            <a:pPr marL="0" marR="0" indent="0" algn="just">
              <a:lnSpc>
                <a:spcPct val="107000"/>
              </a:lnSpc>
              <a:spcBef>
                <a:spcPts val="0"/>
              </a:spcBef>
              <a:spcAft>
                <a:spcPts val="0"/>
              </a:spcAft>
              <a:buNone/>
            </a:pPr>
            <a:endParaRPr lang="en-US" sz="1800" dirty="0">
              <a:latin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4855"/>
            <a:ext cx="10905066" cy="1135737"/>
          </a:xfrm>
        </p:spPr>
        <p:txBody>
          <a:bodyPr>
            <a:normAutofit fontScale="90000"/>
          </a:bodyPr>
          <a:lstStyle/>
          <a:p>
            <a:br>
              <a:rPr lang="de-de" sz="3600" b="1">
                <a:latin typeface="Times New Roman" panose="02020603050405020304" pitchFamily="18" charset="0"/>
                <a:cs typeface="Times New Roman" panose="02020603050405020304" pitchFamily="18" charset="0"/>
              </a:rPr>
            </a:br>
            <a:r>
              <a:rPr lang="de-de" sz="3600" b="1">
                <a:latin typeface="Times New Roman" panose="02020603050405020304" pitchFamily="18" charset="0"/>
                <a:cs typeface="Times New Roman" panose="02020603050405020304" pitchFamily="18" charset="0"/>
              </a:rPr>
              <a:t>Anwendungsbereich</a:t>
            </a:r>
            <a:br>
              <a:rPr lang="de-de" sz="3600" b="1">
                <a:latin typeface="Times New Roman" panose="02020603050405020304" pitchFamily="18" charset="0"/>
                <a:cs typeface="Times New Roman" panose="02020603050405020304" pitchFamily="18" charset="0"/>
              </a:rPr>
            </a:br>
            <a:endParaRPr lang="de-d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47453"/>
            <a:ext cx="10275501" cy="4719492"/>
          </a:xfrm>
        </p:spPr>
        <p:txBody>
          <a:bodyPr>
            <a:noAutofit/>
          </a:bodyPr>
          <a:lstStyle/>
          <a:p>
            <a:pPr algn="just">
              <a:lnSpc>
                <a:spcPct val="107000"/>
              </a:lnSpc>
              <a:spcBef>
                <a:spcPts val="600"/>
              </a:spcBef>
            </a:pPr>
            <a:r>
              <a:rPr lang="de-de" sz="1800" dirty="0">
                <a:latin typeface="Times New Roman" panose="02020603050405020304" pitchFamily="18" charset="0"/>
              </a:rPr>
              <a:t>Die EEA </a:t>
            </a:r>
            <a:r>
              <a:rPr lang="de-de" sz="1800" b="1" dirty="0">
                <a:solidFill>
                  <a:srgbClr val="FF0000"/>
                </a:solidFill>
                <a:latin typeface="Times New Roman" panose="02020603050405020304" pitchFamily="18" charset="0"/>
              </a:rPr>
              <a:t>erfasst</a:t>
            </a:r>
            <a:r>
              <a:rPr lang="de-de" sz="1800" b="1" dirty="0">
                <a:latin typeface="Times New Roman" panose="02020603050405020304" pitchFamily="18" charset="0"/>
              </a:rPr>
              <a:t> alle Ermittlungsmaßnahmen</a:t>
            </a:r>
            <a:r>
              <a:rPr lang="de-de" sz="1800" dirty="0">
                <a:latin typeface="Times New Roman" panose="02020603050405020304" pitchFamily="18" charset="0"/>
              </a:rPr>
              <a:t> </a:t>
            </a:r>
            <a:r>
              <a:rPr lang="de-de" sz="1800" u="sng" dirty="0">
                <a:latin typeface="Times New Roman" panose="02020603050405020304" pitchFamily="18" charset="0"/>
              </a:rPr>
              <a:t>zur Erlangung von Beweismitteln</a:t>
            </a:r>
            <a:r>
              <a:rPr lang="de-de" sz="1800" dirty="0">
                <a:latin typeface="Times New Roman" panose="02020603050405020304" pitchFamily="18" charset="0"/>
              </a:rPr>
              <a:t> gemäß dieser Richtlinie (Art. 1 Abs. 1 der RL)</a:t>
            </a:r>
          </a:p>
          <a:p>
            <a:pPr algn="just">
              <a:lnSpc>
                <a:spcPct val="107000"/>
              </a:lnSpc>
              <a:spcBef>
                <a:spcPts val="0"/>
              </a:spcBef>
            </a:pPr>
            <a:r>
              <a:rPr lang="de-de" sz="1800" dirty="0">
                <a:latin typeface="Times New Roman" panose="02020603050405020304" pitchFamily="18" charset="0"/>
              </a:rPr>
              <a:t>Die EEA kann auch in Bezug auf die </a:t>
            </a:r>
            <a:r>
              <a:rPr lang="de-de" sz="1800" b="1" dirty="0">
                <a:latin typeface="Times New Roman" panose="02020603050405020304" pitchFamily="18" charset="0"/>
              </a:rPr>
              <a:t>Erlangung von Beweismitteln, die sich </a:t>
            </a:r>
            <a:r>
              <a:rPr lang="de-de" sz="1800" b="1" dirty="0">
                <a:solidFill>
                  <a:srgbClr val="FF0000"/>
                </a:solidFill>
                <a:latin typeface="Times New Roman" panose="02020603050405020304" pitchFamily="18" charset="0"/>
              </a:rPr>
              <a:t>bereits im Besitz</a:t>
            </a:r>
            <a:r>
              <a:rPr lang="de-de" sz="1800" dirty="0">
                <a:latin typeface="Times New Roman" panose="02020603050405020304" pitchFamily="18" charset="0"/>
              </a:rPr>
              <a:t> der zuständigen Behörden des Vollstreckungsstaats </a:t>
            </a:r>
            <a:r>
              <a:rPr lang="de-de" sz="1800" b="1" dirty="0">
                <a:solidFill>
                  <a:srgbClr val="FF0000"/>
                </a:solidFill>
                <a:latin typeface="Times New Roman" panose="02020603050405020304" pitchFamily="18" charset="0"/>
              </a:rPr>
              <a:t>befinden</a:t>
            </a:r>
            <a:r>
              <a:rPr lang="de-de" sz="1800" dirty="0">
                <a:latin typeface="Times New Roman" panose="02020603050405020304" pitchFamily="18" charset="0"/>
              </a:rPr>
              <a:t>, erlassen werden (Art. 1 Abs. 2 der RL)</a:t>
            </a:r>
          </a:p>
          <a:p>
            <a:pPr marL="0" indent="0" algn="just">
              <a:lnSpc>
                <a:spcPct val="107000"/>
              </a:lnSpc>
              <a:spcBef>
                <a:spcPts val="0"/>
              </a:spcBef>
              <a:buNone/>
            </a:pPr>
            <a:endParaRPr lang="en-US" sz="500" dirty="0">
              <a:latin typeface="Times New Roman" panose="02020603050405020304" pitchFamily="18" charset="0"/>
            </a:endParaRPr>
          </a:p>
          <a:p>
            <a:pPr algn="just">
              <a:lnSpc>
                <a:spcPct val="107000"/>
              </a:lnSpc>
              <a:spcBef>
                <a:spcPts val="0"/>
              </a:spcBef>
            </a:pPr>
            <a:r>
              <a:rPr lang="de-de" sz="1800" dirty="0">
                <a:latin typeface="Times New Roman" panose="02020603050405020304" pitchFamily="18" charset="0"/>
                <a:cs typeface="Times New Roman" panose="02020603050405020304" pitchFamily="18" charset="0"/>
              </a:rPr>
              <a:t>Die Richtlinie über die EEA ist </a:t>
            </a:r>
            <a:r>
              <a:rPr lang="de-de" sz="1800" b="1" dirty="0">
                <a:solidFill>
                  <a:srgbClr val="FF0000"/>
                </a:solidFill>
                <a:latin typeface="Times New Roman" panose="02020603050405020304" pitchFamily="18" charset="0"/>
                <a:cs typeface="Times New Roman" panose="02020603050405020304" pitchFamily="18" charset="0"/>
              </a:rPr>
              <a:t>nicht anwendbar </a:t>
            </a:r>
            <a:r>
              <a:rPr lang="de-de" sz="1800" dirty="0">
                <a:latin typeface="Times New Roman" panose="02020603050405020304" pitchFamily="18" charset="0"/>
                <a:cs typeface="Times New Roman" panose="02020603050405020304" pitchFamily="18" charset="0"/>
              </a:rPr>
              <a:t>auf:</a:t>
            </a:r>
          </a:p>
          <a:p>
            <a:pPr marL="342900" marR="0" lvl="0" indent="-342900" algn="just">
              <a:lnSpc>
                <a:spcPct val="107000"/>
              </a:lnSpc>
              <a:spcBef>
                <a:spcPts val="0"/>
              </a:spcBef>
              <a:spcAft>
                <a:spcPts val="0"/>
              </a:spcAft>
              <a:buFont typeface="Times New Roman" panose="02020603050405020304" pitchFamily="18" charset="0"/>
              <a:buChar char="-"/>
            </a:pPr>
            <a:r>
              <a:rPr lang="de-de" sz="1600" i="1" dirty="0">
                <a:latin typeface="Times New Roman" panose="02020603050405020304" pitchFamily="18" charset="0"/>
              </a:rPr>
              <a:t>Bildung einer gemeinsamen Ermittlungsgruppe und Erhebung von Beweismitteln innerhalb einer solchen Ermittlungsgruppe (Artikel 3 der RL)</a:t>
            </a:r>
          </a:p>
          <a:p>
            <a:pPr marL="342900" marR="0" lvl="0" indent="-342900" algn="just">
              <a:lnSpc>
                <a:spcPct val="107000"/>
              </a:lnSpc>
              <a:spcBef>
                <a:spcPts val="0"/>
              </a:spcBef>
              <a:spcAft>
                <a:spcPts val="0"/>
              </a:spcAft>
              <a:buFont typeface="Times New Roman" panose="02020603050405020304" pitchFamily="18" charset="0"/>
              <a:buChar char="-"/>
            </a:pPr>
            <a:r>
              <a:rPr lang="de-de" sz="1600" i="1" dirty="0">
                <a:latin typeface="Times New Roman" panose="02020603050405020304" pitchFamily="18" charset="0"/>
              </a:rPr>
              <a:t>Spontaner Austausch von Informationen (Artikel 7 des Übereinkommens von 2000)</a:t>
            </a:r>
          </a:p>
          <a:p>
            <a:pPr marL="342900" marR="0" lvl="0" indent="-342900" algn="just">
              <a:lnSpc>
                <a:spcPct val="107000"/>
              </a:lnSpc>
              <a:spcBef>
                <a:spcPts val="0"/>
              </a:spcBef>
              <a:spcAft>
                <a:spcPts val="0"/>
              </a:spcAft>
              <a:buFont typeface="Times New Roman" panose="02020603050405020304" pitchFamily="18" charset="0"/>
              <a:buChar char="-"/>
            </a:pPr>
            <a:r>
              <a:rPr lang="de-de" sz="1600" i="1" dirty="0">
                <a:latin typeface="Times New Roman" panose="02020603050405020304" pitchFamily="18" charset="0"/>
              </a:rPr>
              <a:t>Sicherstellung von Vermögensgegenständen zum Zwecke der späteren Einziehung (Rahmenbeschluss 2003/577/JI über die Vollstreckung von Entscheidungen über die Sicherstellung von Vermögensgegenständen oder Beweismitteln in der Europäischen Union; und ab dem 19.12.2020 Verordnung 2018/1805 über die gegenseitige Anerkennung von Sicherstellungs- und Einziehungsentscheidungen)</a:t>
            </a:r>
          </a:p>
          <a:p>
            <a:pPr marL="342900" marR="0" lvl="0" indent="-342900" algn="just">
              <a:lnSpc>
                <a:spcPct val="107000"/>
              </a:lnSpc>
              <a:spcBef>
                <a:spcPts val="0"/>
              </a:spcBef>
              <a:spcAft>
                <a:spcPts val="0"/>
              </a:spcAft>
              <a:buFont typeface="Times New Roman" panose="02020603050405020304" pitchFamily="18" charset="0"/>
              <a:buChar char="-"/>
            </a:pPr>
            <a:r>
              <a:rPr lang="de-de" sz="1600" i="1" dirty="0">
                <a:latin typeface="Times New Roman" panose="02020603050405020304" pitchFamily="18" charset="0"/>
              </a:rPr>
              <a:t>Rückgabe: Rückgabe eines Gegenstands an das Opfer (Artikel 8 des Übereinkommens von 2000)</a:t>
            </a:r>
          </a:p>
          <a:p>
            <a:pPr marL="342900" marR="0" lvl="0" indent="-342900" algn="just">
              <a:lnSpc>
                <a:spcPct val="107000"/>
              </a:lnSpc>
              <a:spcBef>
                <a:spcPts val="0"/>
              </a:spcBef>
              <a:spcAft>
                <a:spcPts val="0"/>
              </a:spcAft>
              <a:buFont typeface="Times New Roman" panose="02020603050405020304" pitchFamily="18" charset="0"/>
              <a:buChar char="-"/>
            </a:pPr>
            <a:r>
              <a:rPr lang="de-de" sz="1600" i="1" dirty="0">
                <a:latin typeface="Times New Roman" panose="02020603050405020304" pitchFamily="18" charset="0"/>
              </a:rPr>
              <a:t>Erlangung von Strafregisterauszügen/ECRIS</a:t>
            </a:r>
          </a:p>
          <a:p>
            <a:pPr marL="342900" marR="0" lvl="0" indent="-342900" algn="just">
              <a:lnSpc>
                <a:spcPct val="107000"/>
              </a:lnSpc>
              <a:spcBef>
                <a:spcPts val="0"/>
              </a:spcBef>
              <a:spcAft>
                <a:spcPts val="0"/>
              </a:spcAft>
              <a:buFont typeface="Times New Roman" panose="02020603050405020304" pitchFamily="18" charset="0"/>
              <a:buChar char="-"/>
            </a:pPr>
            <a:r>
              <a:rPr lang="de-de" sz="1600" i="1" dirty="0">
                <a:latin typeface="Times New Roman" panose="02020603050405020304" pitchFamily="18" charset="0"/>
                <a:ea typeface="Calibri" panose="020F0502020204030204" pitchFamily="34" charset="0"/>
                <a:cs typeface="Times New Roman" panose="02020603050405020304" pitchFamily="18" charset="0"/>
              </a:rPr>
              <a:t>Vorladung von Zeugen, Angeklagten, etc. zur Verhandlung (Art. 5 des Übereinkommens von 2000 oder Art. 7 des Übereinkommens von 1959)</a:t>
            </a:r>
          </a:p>
          <a:p>
            <a:pPr algn="just">
              <a:lnSpc>
                <a:spcPct val="107000"/>
              </a:lnSpc>
              <a:spcBef>
                <a:spcPts val="0"/>
              </a:spcBef>
            </a:pPr>
            <a:endParaRPr lang="en-US" sz="1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a:solidFill>
                <a:schemeClr val="bg1"/>
              </a:solidFill>
            </a:endParaRPr>
          </a:p>
        </p:txBody>
      </p:sp>
    </p:spTree>
    <p:extLst>
      <p:ext uri="{BB962C8B-B14F-4D97-AF65-F5344CB8AC3E}">
        <p14:creationId xmlns:p14="http://schemas.microsoft.com/office/powerpoint/2010/main" val="4128455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3"/>
            <a:ext cx="10905066" cy="1135737"/>
          </a:xfrm>
        </p:spPr>
        <p:txBody>
          <a:bodyPr>
            <a:normAutofit fontScale="90000"/>
          </a:bodyPr>
          <a:lstStyle/>
          <a:p>
            <a:br>
              <a:rPr lang="de-de" sz="3600" b="1">
                <a:latin typeface="Times New Roman" panose="02020603050405020304" pitchFamily="18" charset="0"/>
                <a:cs typeface="Times New Roman" panose="02020603050405020304" pitchFamily="18" charset="0"/>
              </a:rPr>
            </a:br>
            <a:r>
              <a:rPr lang="de-de" sz="3600" b="1">
                <a:latin typeface="Times New Roman" panose="02020603050405020304" pitchFamily="18" charset="0"/>
                <a:cs typeface="Times New Roman" panose="02020603050405020304" pitchFamily="18" charset="0"/>
              </a:rPr>
              <a:t>Begriffsbestimmungen</a:t>
            </a:r>
            <a:br>
              <a:rPr lang="de-de" sz="3600" b="1">
                <a:latin typeface="Times New Roman" panose="02020603050405020304" pitchFamily="18" charset="0"/>
                <a:cs typeface="Times New Roman" panose="02020603050405020304" pitchFamily="18" charset="0"/>
              </a:rPr>
            </a:br>
            <a:endParaRPr lang="de-d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580020"/>
            <a:ext cx="10275501" cy="4719492"/>
          </a:xfrm>
        </p:spPr>
        <p:txBody>
          <a:bodyPr>
            <a:noAutofit/>
          </a:bodyPr>
          <a:lstStyle/>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de-de" sz="1800" dirty="0">
                <a:latin typeface="Times New Roman" panose="02020603050405020304" pitchFamily="18" charset="0"/>
              </a:rPr>
              <a:t>„</a:t>
            </a:r>
            <a:r>
              <a:rPr lang="de-de" sz="1800" b="1" dirty="0">
                <a:solidFill>
                  <a:srgbClr val="FF0000"/>
                </a:solidFill>
                <a:latin typeface="Times New Roman" panose="02020603050405020304" pitchFamily="18" charset="0"/>
              </a:rPr>
              <a:t>Anordnungsstaat</a:t>
            </a:r>
            <a:r>
              <a:rPr lang="de-de" sz="1800" dirty="0">
                <a:latin typeface="Times New Roman" panose="02020603050405020304" pitchFamily="18" charset="0"/>
              </a:rPr>
              <a:t>“ – MS, in dem die EEA erlassen wird; </a:t>
            </a:r>
          </a:p>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de-de" sz="1800" dirty="0">
                <a:latin typeface="Times New Roman" panose="02020603050405020304" pitchFamily="18" charset="0"/>
              </a:rPr>
              <a:t>„</a:t>
            </a:r>
            <a:r>
              <a:rPr lang="de-de" sz="1800" b="1" dirty="0">
                <a:solidFill>
                  <a:srgbClr val="FF0000"/>
                </a:solidFill>
                <a:latin typeface="Times New Roman" panose="02020603050405020304" pitchFamily="18" charset="0"/>
              </a:rPr>
              <a:t>Vollstreckungsstaat</a:t>
            </a:r>
            <a:r>
              <a:rPr lang="de-de" sz="1800" dirty="0">
                <a:latin typeface="Times New Roman" panose="02020603050405020304" pitchFamily="18" charset="0"/>
              </a:rPr>
              <a:t>“ – MS, der die EEA vollstreckt, in dem die Ermittlungsmaßnahme durchgeführt werden soll; </a:t>
            </a:r>
          </a:p>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de-de" sz="1800" dirty="0">
                <a:latin typeface="Times New Roman" panose="02020603050405020304" pitchFamily="18" charset="0"/>
              </a:rPr>
              <a:t>„</a:t>
            </a:r>
            <a:r>
              <a:rPr lang="de-de" sz="1800" b="1" dirty="0">
                <a:solidFill>
                  <a:srgbClr val="FF0000"/>
                </a:solidFill>
                <a:latin typeface="Times New Roman" panose="02020603050405020304" pitchFamily="18" charset="0"/>
              </a:rPr>
              <a:t>Anordnungsbehörde</a:t>
            </a:r>
            <a:r>
              <a:rPr lang="de-de" sz="1800" dirty="0">
                <a:latin typeface="Times New Roman" panose="02020603050405020304" pitchFamily="18" charset="0"/>
              </a:rPr>
              <a:t>“ </a:t>
            </a:r>
          </a:p>
          <a:p>
            <a:pPr marL="720725" indent="-85725" algn="just" defTabSz="623888">
              <a:lnSpc>
                <a:spcPct val="107000"/>
              </a:lnSpc>
              <a:spcBef>
                <a:spcPts val="0"/>
              </a:spcBef>
              <a:buNone/>
            </a:pPr>
            <a:r>
              <a:rPr lang="de-de" sz="1800" dirty="0">
                <a:latin typeface="Times New Roman" panose="02020603050405020304" pitchFamily="18" charset="0"/>
              </a:rPr>
              <a:t>	</a:t>
            </a:r>
            <a:r>
              <a:rPr lang="de-de" sz="1800" i="1" dirty="0">
                <a:latin typeface="Times New Roman" panose="02020603050405020304" pitchFamily="18" charset="0"/>
              </a:rPr>
              <a:t>(i) ein Richter, ein Gericht, ein Ermittlungsrichter oder ein Staatsanwalt, der/das in dem betreffenden Fall zuständig ist, oder (ii) jede andere vom Anordnungsstaat bezeichnete zuständige Behörde, die in dem betreffenden Fall in ihrer Eigenschaft als Ermittlungsbehörde in einem Strafverfahren nach nationalem Recht für die Anordnung der Erhebung von Beweismitteln zuständig ist</a:t>
            </a:r>
          </a:p>
          <a:p>
            <a:pPr marL="0" indent="0" algn="just">
              <a:lnSpc>
                <a:spcPct val="107000"/>
              </a:lnSpc>
              <a:spcBef>
                <a:spcPts val="0"/>
              </a:spcBef>
              <a:buNone/>
            </a:pPr>
            <a:endParaRPr lang="en-GB" sz="1800" dirty="0">
              <a:latin typeface="Times New Roman" panose="02020603050405020304" pitchFamily="18" charset="0"/>
            </a:endParaRPr>
          </a:p>
          <a:p>
            <a:pPr algn="just">
              <a:lnSpc>
                <a:spcPct val="107000"/>
              </a:lnSpc>
              <a:spcBef>
                <a:spcPts val="0"/>
              </a:spcBef>
            </a:pPr>
            <a:r>
              <a:rPr lang="de-de" sz="1800" dirty="0">
                <a:latin typeface="Times New Roman" panose="02020603050405020304" pitchFamily="18" charset="0"/>
              </a:rPr>
              <a:t>„</a:t>
            </a:r>
            <a:r>
              <a:rPr lang="de-de" sz="1800" b="1" dirty="0">
                <a:solidFill>
                  <a:srgbClr val="FF0000"/>
                </a:solidFill>
                <a:latin typeface="Times New Roman" panose="02020603050405020304" pitchFamily="18" charset="0"/>
              </a:rPr>
              <a:t>Vollstreckungsbehörde</a:t>
            </a:r>
            <a:r>
              <a:rPr lang="de-de" sz="1800" dirty="0">
                <a:latin typeface="Times New Roman" panose="02020603050405020304" pitchFamily="18" charset="0"/>
              </a:rPr>
              <a:t>“ – eine Behörde, die für die Anerkennung einer EEA und für die Sicherstellung ihrer Vollstreckung gemäß dieser Richtlinie und den in vergleichbaren innerstaatlichen Fällen anzuwendenden Verfahren zuständig ist. </a:t>
            </a: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a:solidFill>
                <a:schemeClr val="bg1"/>
              </a:solidFill>
            </a:endParaRPr>
          </a:p>
        </p:txBody>
      </p:sp>
    </p:spTree>
    <p:extLst>
      <p:ext uri="{BB962C8B-B14F-4D97-AF65-F5344CB8AC3E}">
        <p14:creationId xmlns:p14="http://schemas.microsoft.com/office/powerpoint/2010/main" val="156224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4856"/>
            <a:ext cx="10905066" cy="1135737"/>
          </a:xfrm>
        </p:spPr>
        <p:txBody>
          <a:bodyPr>
            <a:normAutofit fontScale="90000"/>
          </a:bodyPr>
          <a:lstStyle/>
          <a:p>
            <a:br>
              <a:rPr lang="de-de" sz="3600" b="1">
                <a:latin typeface="Times New Roman" panose="02020603050405020304" pitchFamily="18" charset="0"/>
                <a:ea typeface="Calibri" panose="020F0502020204030204" pitchFamily="34" charset="0"/>
                <a:cs typeface="Times New Roman" panose="02020603050405020304" pitchFamily="18" charset="0"/>
              </a:rPr>
            </a:br>
            <a:br>
              <a:rPr lang="de-de" sz="3600" b="1">
                <a:latin typeface="Times New Roman" panose="02020603050405020304" pitchFamily="18" charset="0"/>
                <a:ea typeface="Calibri" panose="020F0502020204030204" pitchFamily="34" charset="0"/>
                <a:cs typeface="Times New Roman" panose="02020603050405020304" pitchFamily="18" charset="0"/>
              </a:rPr>
            </a:br>
            <a:r>
              <a:rPr lang="de-de" sz="3600" b="1">
                <a:latin typeface="Times New Roman" panose="02020603050405020304" pitchFamily="18" charset="0"/>
                <a:ea typeface="Calibri" panose="020F0502020204030204" pitchFamily="34" charset="0"/>
                <a:cs typeface="Times New Roman" panose="02020603050405020304" pitchFamily="18" charset="0"/>
              </a:rPr>
              <a:t>Übermittlungskanäle </a:t>
            </a:r>
            <a:br>
              <a:rPr lang="de-de" sz="3600" i="1">
                <a:latin typeface="Times New Roman" panose="02020603050405020304" pitchFamily="18" charset="0"/>
                <a:ea typeface="Calibri" panose="020F0502020204030204" pitchFamily="34" charset="0"/>
                <a:cs typeface="Times New Roman" panose="02020603050405020304" pitchFamily="18" charset="0"/>
              </a:rPr>
            </a:br>
            <a:br>
              <a:rPr lang="de-de" sz="3600" b="1">
                <a:latin typeface="Times New Roman" panose="02020603050405020304" pitchFamily="18" charset="0"/>
                <a:ea typeface="Calibri" panose="020F0502020204030204" pitchFamily="34" charset="0"/>
                <a:cs typeface="Times New Roman" panose="02020603050405020304" pitchFamily="18" charset="0"/>
              </a:rPr>
            </a:br>
            <a:endParaRPr lang="de-de" sz="3600" b="1">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570593"/>
            <a:ext cx="10275501" cy="4719492"/>
          </a:xfrm>
        </p:spPr>
        <p:txBody>
          <a:bodyPr>
            <a:noAutofit/>
          </a:bodyPr>
          <a:lstStyle/>
          <a:p>
            <a:pPr marL="0" algn="just">
              <a:lnSpc>
                <a:spcPct val="107000"/>
              </a:lnSpc>
              <a:spcBef>
                <a:spcPts val="0"/>
              </a:spcBef>
            </a:pPr>
            <a:r>
              <a:rPr lang="de-de" sz="1700" dirty="0">
                <a:latin typeface="Times New Roman" panose="02020603050405020304" pitchFamily="18" charset="0"/>
              </a:rPr>
              <a:t>Die ausgefüllte und unterzeichnete EEA ist </a:t>
            </a:r>
            <a:r>
              <a:rPr lang="de-de" sz="1700" b="1" dirty="0">
                <a:solidFill>
                  <a:srgbClr val="FF0000"/>
                </a:solidFill>
                <a:latin typeface="Times New Roman" panose="02020603050405020304" pitchFamily="18" charset="0"/>
              </a:rPr>
              <a:t>direkt</a:t>
            </a:r>
            <a:r>
              <a:rPr lang="de-de" sz="1700" dirty="0">
                <a:latin typeface="Times New Roman" panose="02020603050405020304" pitchFamily="18" charset="0"/>
              </a:rPr>
              <a:t> von der Anordnungsbehörde an die Vollstreckungsbehörde zu übermitteln, und zwar in einer Form, die einen schriftlichen Nachweis ermöglicht – verwenden Sie den </a:t>
            </a:r>
            <a:r>
              <a:rPr lang="de-de" sz="1700" b="1" u="sng" dirty="0">
                <a:solidFill>
                  <a:schemeClr val="accent1">
                    <a:lumMod val="75000"/>
                  </a:schemeClr>
                </a:solidFill>
                <a:latin typeface="Times New Roman" panose="02020603050405020304" pitchFamily="18" charset="0"/>
              </a:rPr>
              <a:t>ATLAS</a:t>
            </a:r>
            <a:r>
              <a:rPr lang="de-de" sz="1700" dirty="0">
                <a:latin typeface="Times New Roman" panose="02020603050405020304" pitchFamily="18" charset="0"/>
              </a:rPr>
              <a:t> auf der Website des EJN, um eine zuständige Vollstreckungsbehörde aus dem vollstreckenden MS zu bestimmen</a:t>
            </a:r>
          </a:p>
          <a:p>
            <a:pPr marL="0" algn="just">
              <a:lnSpc>
                <a:spcPct val="107000"/>
              </a:lnSpc>
              <a:spcBef>
                <a:spcPts val="0"/>
              </a:spcBef>
            </a:pPr>
            <a:endParaRPr lang="en-GB" sz="1200" dirty="0">
              <a:latin typeface="Times New Roman" panose="02020603050405020304" pitchFamily="18" charset="0"/>
            </a:endParaRPr>
          </a:p>
          <a:p>
            <a:pPr marL="0" algn="just">
              <a:lnSpc>
                <a:spcPct val="107000"/>
              </a:lnSpc>
              <a:spcBef>
                <a:spcPts val="0"/>
              </a:spcBef>
            </a:pPr>
            <a:r>
              <a:rPr lang="de-de" sz="1700" dirty="0">
                <a:latin typeface="Times New Roman" panose="02020603050405020304" pitchFamily="18" charset="0"/>
              </a:rPr>
              <a:t>Jeder Mitgliedstaat kann </a:t>
            </a:r>
            <a:r>
              <a:rPr lang="de-de" sz="1700" b="1" u="sng" dirty="0">
                <a:latin typeface="Times New Roman" panose="02020603050405020304" pitchFamily="18" charset="0"/>
              </a:rPr>
              <a:t>zur Unterstützung</a:t>
            </a:r>
            <a:r>
              <a:rPr lang="de-de" sz="1700" b="1" dirty="0">
                <a:latin typeface="Times New Roman" panose="02020603050405020304" pitchFamily="18" charset="0"/>
              </a:rPr>
              <a:t> </a:t>
            </a:r>
            <a:r>
              <a:rPr lang="de-de" sz="1700" dirty="0">
                <a:latin typeface="Times New Roman" panose="02020603050405020304" pitchFamily="18" charset="0"/>
              </a:rPr>
              <a:t>der zuständigen Behörden </a:t>
            </a:r>
            <a:r>
              <a:rPr lang="de-de" sz="1700" b="1" dirty="0">
                <a:solidFill>
                  <a:srgbClr val="FF0000"/>
                </a:solidFill>
                <a:latin typeface="Times New Roman" panose="02020603050405020304" pitchFamily="18" charset="0"/>
              </a:rPr>
              <a:t>eine zentrale Behörde </a:t>
            </a:r>
            <a:r>
              <a:rPr lang="de-de" sz="1700" dirty="0">
                <a:latin typeface="Times New Roman" panose="02020603050405020304" pitchFamily="18" charset="0"/>
              </a:rPr>
              <a:t>oder, wenn sein Rechtssystem dies vorsieht, </a:t>
            </a:r>
            <a:r>
              <a:rPr lang="de-de" sz="1700" b="1" dirty="0">
                <a:solidFill>
                  <a:srgbClr val="FF0000"/>
                </a:solidFill>
                <a:latin typeface="Times New Roman" panose="02020603050405020304" pitchFamily="18" charset="0"/>
              </a:rPr>
              <a:t>mehr als eine zentrale Behörde</a:t>
            </a:r>
            <a:r>
              <a:rPr lang="de-de" sz="1700" dirty="0">
                <a:latin typeface="Times New Roman" panose="02020603050405020304" pitchFamily="18" charset="0"/>
              </a:rPr>
              <a:t> </a:t>
            </a:r>
            <a:r>
              <a:rPr lang="de-de" sz="1700" b="1" dirty="0">
                <a:solidFill>
                  <a:srgbClr val="FF0000"/>
                </a:solidFill>
                <a:latin typeface="Times New Roman" panose="02020603050405020304" pitchFamily="18" charset="0"/>
              </a:rPr>
              <a:t>benennen</a:t>
            </a:r>
          </a:p>
          <a:p>
            <a:pPr marL="0" indent="0" algn="just">
              <a:lnSpc>
                <a:spcPct val="107000"/>
              </a:lnSpc>
              <a:spcBef>
                <a:spcPts val="0"/>
              </a:spcBef>
              <a:buNone/>
            </a:pPr>
            <a:r>
              <a:rPr lang="de-de" sz="1200" dirty="0">
                <a:latin typeface="Times New Roman" panose="02020603050405020304" pitchFamily="18" charset="0"/>
              </a:rPr>
              <a:t> </a:t>
            </a:r>
          </a:p>
          <a:p>
            <a:pPr marL="0" algn="just">
              <a:lnSpc>
                <a:spcPct val="107000"/>
              </a:lnSpc>
              <a:spcBef>
                <a:spcPts val="0"/>
              </a:spcBef>
            </a:pPr>
            <a:r>
              <a:rPr lang="de-de" sz="1700" dirty="0">
                <a:latin typeface="Times New Roman" panose="02020603050405020304" pitchFamily="18" charset="0"/>
              </a:rPr>
              <a:t>Die Anordnungsbehörde kann eine EEA über das Telekommunikationssystem des </a:t>
            </a:r>
            <a:r>
              <a:rPr lang="de-de" sz="1700" b="1" dirty="0">
                <a:latin typeface="Times New Roman" panose="02020603050405020304" pitchFamily="18" charset="0"/>
              </a:rPr>
              <a:t>Europäischen Justiziellen Netzes (EJN</a:t>
            </a:r>
            <a:r>
              <a:rPr lang="de-de" sz="1700" dirty="0">
                <a:latin typeface="Times New Roman" panose="02020603050405020304" pitchFamily="18" charset="0"/>
              </a:rPr>
              <a:t>) übermitteln</a:t>
            </a:r>
          </a:p>
          <a:p>
            <a:pPr marL="0" algn="just">
              <a:lnSpc>
                <a:spcPct val="107000"/>
              </a:lnSpc>
              <a:spcBef>
                <a:spcPts val="0"/>
              </a:spcBef>
            </a:pPr>
            <a:endParaRPr lang="en-GB" sz="1200" dirty="0">
              <a:latin typeface="Times New Roman" panose="02020603050405020304" pitchFamily="18" charset="0"/>
            </a:endParaRPr>
          </a:p>
          <a:p>
            <a:pPr marL="0" algn="just">
              <a:lnSpc>
                <a:spcPct val="107000"/>
              </a:lnSpc>
              <a:spcBef>
                <a:spcPts val="0"/>
              </a:spcBef>
            </a:pPr>
            <a:r>
              <a:rPr lang="de-de" sz="1700" dirty="0">
                <a:latin typeface="Times New Roman" panose="02020603050405020304" pitchFamily="18" charset="0"/>
              </a:rPr>
              <a:t>Ist die Identität der Vollstreckungsbehörde nicht bekannt, so </a:t>
            </a:r>
            <a:r>
              <a:rPr lang="de-de" sz="1700" b="1" dirty="0">
                <a:latin typeface="Times New Roman" panose="02020603050405020304" pitchFamily="18" charset="0"/>
              </a:rPr>
              <a:t>stellt</a:t>
            </a:r>
            <a:r>
              <a:rPr lang="de-de" sz="1700" dirty="0">
                <a:latin typeface="Times New Roman" panose="02020603050405020304" pitchFamily="18" charset="0"/>
              </a:rPr>
              <a:t> die Anordnungsbehörde </a:t>
            </a:r>
            <a:r>
              <a:rPr lang="de-de" sz="1700" b="1" dirty="0">
                <a:latin typeface="Times New Roman" panose="02020603050405020304" pitchFamily="18" charset="0"/>
              </a:rPr>
              <a:t>alle erforderlichen Nachforschungen an, auch über die EJN-Kontaktstellen</a:t>
            </a:r>
            <a:r>
              <a:rPr lang="de-de" sz="1700" dirty="0">
                <a:latin typeface="Times New Roman" panose="02020603050405020304" pitchFamily="18" charset="0"/>
              </a:rPr>
              <a:t>, um die Informationen vom Vollstreckungsstaat zu erhalten</a:t>
            </a:r>
          </a:p>
          <a:p>
            <a:pPr marL="0" algn="just">
              <a:lnSpc>
                <a:spcPct val="107000"/>
              </a:lnSpc>
              <a:spcBef>
                <a:spcPts val="0"/>
              </a:spcBef>
            </a:pPr>
            <a:endParaRPr lang="en-GB" sz="1200" dirty="0">
              <a:latin typeface="Times New Roman" panose="02020603050405020304" pitchFamily="18" charset="0"/>
            </a:endParaRPr>
          </a:p>
          <a:p>
            <a:pPr marL="0" algn="just">
              <a:lnSpc>
                <a:spcPct val="107000"/>
              </a:lnSpc>
              <a:spcBef>
                <a:spcPts val="0"/>
              </a:spcBef>
            </a:pPr>
            <a:r>
              <a:rPr lang="de-de" sz="1700" dirty="0">
                <a:latin typeface="Times New Roman" panose="02020603050405020304" pitchFamily="18" charset="0"/>
              </a:rPr>
              <a:t>Ist </a:t>
            </a:r>
            <a:r>
              <a:rPr lang="de-de" sz="1700" b="1" dirty="0">
                <a:latin typeface="Times New Roman" panose="02020603050405020304" pitchFamily="18" charset="0"/>
              </a:rPr>
              <a:t>die Behörde</a:t>
            </a:r>
            <a:r>
              <a:rPr lang="de-de" sz="1700" dirty="0">
                <a:latin typeface="Times New Roman" panose="02020603050405020304" pitchFamily="18" charset="0"/>
              </a:rPr>
              <a:t>, die </a:t>
            </a:r>
            <a:r>
              <a:rPr lang="de-de" sz="1700" b="1" dirty="0">
                <a:latin typeface="Times New Roman" panose="02020603050405020304" pitchFamily="18" charset="0"/>
              </a:rPr>
              <a:t>im Vollstreckungsstaat</a:t>
            </a:r>
            <a:r>
              <a:rPr lang="de-de" sz="1700" dirty="0">
                <a:latin typeface="Times New Roman" panose="02020603050405020304" pitchFamily="18" charset="0"/>
              </a:rPr>
              <a:t> die EEA erhält, </a:t>
            </a:r>
            <a:r>
              <a:rPr lang="de-de" sz="1700" b="1" dirty="0">
                <a:latin typeface="Times New Roman" panose="02020603050405020304" pitchFamily="18" charset="0"/>
              </a:rPr>
              <a:t>nicht dafür zuständig</a:t>
            </a:r>
            <a:r>
              <a:rPr lang="de-de" sz="1700" dirty="0">
                <a:latin typeface="Times New Roman" panose="02020603050405020304" pitchFamily="18" charset="0"/>
              </a:rPr>
              <a:t>, die EEA anzuerkennen oder die erforderlichen Maßnahmen zu deren Vollstreckung zu treffen, so </a:t>
            </a:r>
            <a:r>
              <a:rPr lang="de-de" sz="1700" b="1" dirty="0">
                <a:latin typeface="Times New Roman" panose="02020603050405020304" pitchFamily="18" charset="0"/>
              </a:rPr>
              <a:t>übermittelt sie die EEA </a:t>
            </a:r>
            <a:r>
              <a:rPr lang="de-de" sz="1700" i="1" u="sng" dirty="0">
                <a:latin typeface="Times New Roman" panose="02020603050405020304" pitchFamily="18" charset="0"/>
              </a:rPr>
              <a:t>von Amts wegen </a:t>
            </a:r>
            <a:r>
              <a:rPr lang="de-de" sz="1700" b="1" dirty="0">
                <a:latin typeface="Times New Roman" panose="02020603050405020304" pitchFamily="18" charset="0"/>
              </a:rPr>
              <a:t>der Vollstreckungsbehörde und unterrichtet die Anordnungsbehörde entsprechend</a:t>
            </a: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a:solidFill>
                <a:schemeClr val="bg1"/>
              </a:solidFill>
            </a:endParaRPr>
          </a:p>
        </p:txBody>
      </p:sp>
    </p:spTree>
    <p:extLst>
      <p:ext uri="{BB962C8B-B14F-4D97-AF65-F5344CB8AC3E}">
        <p14:creationId xmlns:p14="http://schemas.microsoft.com/office/powerpoint/2010/main" val="4068542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52469" y="460830"/>
            <a:ext cx="10905066" cy="1135737"/>
          </a:xfrm>
        </p:spPr>
        <p:txBody>
          <a:bodyPr>
            <a:normAutofit fontScale="90000"/>
          </a:bodyPr>
          <a:lstStyle/>
          <a:p>
            <a:br>
              <a:rPr lang="de-de" sz="3600" b="1">
                <a:latin typeface="Times New Roman" panose="02020603050405020304" pitchFamily="18" charset="0"/>
                <a:ea typeface="Calibri" panose="020F0502020204030204" pitchFamily="34" charset="0"/>
                <a:cs typeface="Times New Roman" panose="02020603050405020304" pitchFamily="18" charset="0"/>
              </a:rPr>
            </a:br>
            <a:br>
              <a:rPr lang="de-de" sz="3600" b="1">
                <a:latin typeface="Times New Roman" panose="02020603050405020304" pitchFamily="18" charset="0"/>
                <a:ea typeface="Calibri" panose="020F0502020204030204" pitchFamily="34" charset="0"/>
                <a:cs typeface="Times New Roman" panose="02020603050405020304" pitchFamily="18" charset="0"/>
              </a:rPr>
            </a:br>
            <a:r>
              <a:rPr lang="de-de" sz="3600" b="1">
                <a:latin typeface="Times New Roman" panose="02020603050405020304" pitchFamily="18" charset="0"/>
                <a:ea typeface="Calibri" panose="020F0502020204030204" pitchFamily="34" charset="0"/>
                <a:cs typeface="Times New Roman" panose="02020603050405020304" pitchFamily="18" charset="0"/>
              </a:rPr>
              <a:t>Atlas – Website des EJN</a:t>
            </a:r>
            <a:br>
              <a:rPr lang="de-de" sz="3600" i="1">
                <a:latin typeface="Times New Roman" panose="02020603050405020304" pitchFamily="18" charset="0"/>
                <a:ea typeface="Calibri" panose="020F0502020204030204" pitchFamily="34" charset="0"/>
                <a:cs typeface="Times New Roman" panose="02020603050405020304" pitchFamily="18" charset="0"/>
              </a:rPr>
            </a:br>
            <a:br>
              <a:rPr lang="de-de" sz="3600" b="1">
                <a:latin typeface="Times New Roman" panose="02020603050405020304" pitchFamily="18" charset="0"/>
                <a:ea typeface="Calibri" panose="020F0502020204030204" pitchFamily="34" charset="0"/>
                <a:cs typeface="Times New Roman" panose="02020603050405020304" pitchFamily="18" charset="0"/>
              </a:rPr>
            </a:br>
            <a:endParaRPr lang="de-de" sz="3600" b="1">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0" name="Content Placeholder 9">
            <a:extLst>
              <a:ext uri="{FF2B5EF4-FFF2-40B4-BE49-F238E27FC236}">
                <a16:creationId xmlns:a16="http://schemas.microsoft.com/office/drawing/2014/main" id="{2EFC71DD-0FB5-4C73-9F8B-E066C25DB689}"/>
              </a:ext>
            </a:extLst>
          </p:cNvPr>
          <p:cNvPicPr>
            <a:picLocks noGrp="1" noChangeAspect="1"/>
          </p:cNvPicPr>
          <p:nvPr>
            <p:ph idx="1"/>
          </p:nvPr>
        </p:nvPicPr>
        <p:blipFill>
          <a:blip r:embed="rId3"/>
          <a:stretch>
            <a:fillRect/>
          </a:stretch>
        </p:blipFill>
        <p:spPr>
          <a:xfrm>
            <a:off x="507030" y="1611983"/>
            <a:ext cx="4754389" cy="4290641"/>
          </a:xfrm>
        </p:spPr>
      </p:pic>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a:solidFill>
                <a:schemeClr val="bg1"/>
              </a:solidFill>
            </a:endParaRPr>
          </a:p>
        </p:txBody>
      </p:sp>
      <p:pic>
        <p:nvPicPr>
          <p:cNvPr id="13" name="Picture 12">
            <a:extLst>
              <a:ext uri="{FF2B5EF4-FFF2-40B4-BE49-F238E27FC236}">
                <a16:creationId xmlns:a16="http://schemas.microsoft.com/office/drawing/2014/main" id="{6A977F4F-3E92-4AD6-938E-5FED15D10A6A}"/>
              </a:ext>
            </a:extLst>
          </p:cNvPr>
          <p:cNvPicPr>
            <a:picLocks noChangeAspect="1"/>
          </p:cNvPicPr>
          <p:nvPr/>
        </p:nvPicPr>
        <p:blipFill>
          <a:blip r:embed="rId4"/>
          <a:stretch>
            <a:fillRect/>
          </a:stretch>
        </p:blipFill>
        <p:spPr>
          <a:xfrm>
            <a:off x="5805002" y="1609453"/>
            <a:ext cx="4555056" cy="4219848"/>
          </a:xfrm>
          <a:prstGeom prst="rect">
            <a:avLst/>
          </a:prstGeom>
        </p:spPr>
      </p:pic>
    </p:spTree>
    <p:extLst>
      <p:ext uri="{BB962C8B-B14F-4D97-AF65-F5344CB8AC3E}">
        <p14:creationId xmlns:p14="http://schemas.microsoft.com/office/powerpoint/2010/main" val="2514964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13529" y="645737"/>
            <a:ext cx="10905066" cy="716952"/>
          </a:xfrm>
        </p:spPr>
        <p:txBody>
          <a:bodyPr>
            <a:normAutofit fontScale="90000"/>
          </a:bodyPr>
          <a:lstStyle/>
          <a:p>
            <a:br>
              <a:rPr lang="de-de" sz="3600" b="1">
                <a:latin typeface="Times New Roman" panose="02020603050405020304" pitchFamily="18" charset="0"/>
                <a:ea typeface="Calibri" panose="020F0502020204030204" pitchFamily="34" charset="0"/>
                <a:cs typeface="Times New Roman" panose="02020603050405020304" pitchFamily="18" charset="0"/>
              </a:rPr>
            </a:br>
            <a:r>
              <a:rPr lang="de-de" sz="3600" b="1">
                <a:latin typeface="Times New Roman" panose="02020603050405020304" pitchFamily="18" charset="0"/>
                <a:ea typeface="Calibri" panose="020F0502020204030204" pitchFamily="34" charset="0"/>
                <a:cs typeface="Times New Roman" panose="02020603050405020304" pitchFamily="18" charset="0"/>
              </a:rPr>
              <a:t>Anerkennung und Vollstreckung. Alternative Maßnahmen</a:t>
            </a:r>
            <a:br>
              <a:rPr lang="de-de" sz="3600" b="1">
                <a:latin typeface="Times New Roman" panose="02020603050405020304" pitchFamily="18" charset="0"/>
                <a:ea typeface="Calibri" panose="020F0502020204030204" pitchFamily="34" charset="0"/>
                <a:cs typeface="Times New Roman" panose="02020603050405020304" pitchFamily="18" charset="0"/>
              </a:rPr>
            </a:br>
            <a:endParaRPr lang="de-de" sz="3600" b="1">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13529" y="1642002"/>
            <a:ext cx="10275501" cy="4570261"/>
          </a:xfrm>
        </p:spPr>
        <p:txBody>
          <a:bodyPr>
            <a:noAutofit/>
          </a:bodyPr>
          <a:lstStyle/>
          <a:p>
            <a:pPr marL="0" algn="just">
              <a:lnSpc>
                <a:spcPct val="107000"/>
              </a:lnSpc>
              <a:spcBef>
                <a:spcPts val="0"/>
              </a:spcBef>
              <a:spcAft>
                <a:spcPts val="600"/>
              </a:spcAft>
            </a:pPr>
            <a:r>
              <a:rPr lang="de-de" sz="1600" dirty="0">
                <a:latin typeface="Times New Roman" panose="02020603050405020304" pitchFamily="18" charset="0"/>
              </a:rPr>
              <a:t>Die Vollstreckungsbehörde </a:t>
            </a:r>
            <a:r>
              <a:rPr lang="de-de" sz="1600" b="1" dirty="0">
                <a:solidFill>
                  <a:srgbClr val="FF0000"/>
                </a:solidFill>
                <a:latin typeface="Times New Roman" panose="02020603050405020304" pitchFamily="18" charset="0"/>
              </a:rPr>
              <a:t>erkennt</a:t>
            </a:r>
            <a:r>
              <a:rPr lang="de-de" sz="1600" dirty="0">
                <a:latin typeface="Times New Roman" panose="02020603050405020304" pitchFamily="18" charset="0"/>
              </a:rPr>
              <a:t> eine EEA </a:t>
            </a:r>
            <a:r>
              <a:rPr lang="de-de" sz="1600" b="1" dirty="0">
                <a:latin typeface="Times New Roman" panose="02020603050405020304" pitchFamily="18" charset="0"/>
              </a:rPr>
              <a:t>ohne jede weitere Formalität</a:t>
            </a:r>
            <a:r>
              <a:rPr lang="de-de" sz="1600" dirty="0">
                <a:latin typeface="Times New Roman" panose="02020603050405020304" pitchFamily="18" charset="0"/>
              </a:rPr>
              <a:t> </a:t>
            </a:r>
            <a:r>
              <a:rPr lang="de-de" sz="1600" b="1" dirty="0">
                <a:solidFill>
                  <a:srgbClr val="FF0000"/>
                </a:solidFill>
                <a:latin typeface="Times New Roman" panose="02020603050405020304" pitchFamily="18" charset="0"/>
              </a:rPr>
              <a:t>an</a:t>
            </a:r>
            <a:r>
              <a:rPr lang="de-de" sz="1600" dirty="0">
                <a:latin typeface="Times New Roman" panose="02020603050405020304" pitchFamily="18" charset="0"/>
              </a:rPr>
              <a:t> und </a:t>
            </a:r>
            <a:r>
              <a:rPr lang="de-de" sz="1600" b="1" dirty="0">
                <a:latin typeface="Times New Roman" panose="02020603050405020304" pitchFamily="18" charset="0"/>
              </a:rPr>
              <a:t>gewährleistet deren Vollstreckung in derselben Weise und unter denselben Modalitäten</a:t>
            </a:r>
            <a:r>
              <a:rPr lang="de-de" sz="1600" dirty="0">
                <a:latin typeface="Times New Roman" panose="02020603050405020304" pitchFamily="18" charset="0"/>
              </a:rPr>
              <a:t>, als wäre die betreffende Ermittlungsmaßnahme von einer Behörde des Vollstreckungsstaats angeordnet worden (Art. 9 Abs. 1 der RL)</a:t>
            </a:r>
          </a:p>
          <a:p>
            <a:pPr marL="0" algn="just">
              <a:lnSpc>
                <a:spcPct val="107000"/>
              </a:lnSpc>
              <a:spcBef>
                <a:spcPts val="0"/>
              </a:spcBef>
              <a:spcAft>
                <a:spcPts val="600"/>
              </a:spcAft>
            </a:pPr>
            <a:r>
              <a:rPr lang="de-de" sz="1600" dirty="0">
                <a:latin typeface="Times New Roman" panose="02020603050405020304" pitchFamily="18" charset="0"/>
              </a:rPr>
              <a:t>Die Vollstreckungsbehörde </a:t>
            </a:r>
            <a:r>
              <a:rPr lang="de-de" sz="1600" b="1" dirty="0">
                <a:solidFill>
                  <a:srgbClr val="FF0000"/>
                </a:solidFill>
                <a:latin typeface="Times New Roman" panose="02020603050405020304" pitchFamily="18" charset="0"/>
              </a:rPr>
              <a:t>hält</a:t>
            </a:r>
            <a:r>
              <a:rPr lang="de-de" sz="1600" b="1" dirty="0">
                <a:latin typeface="Times New Roman" panose="02020603050405020304" pitchFamily="18" charset="0"/>
              </a:rPr>
              <a:t> die von der Anordnungsbehörde ausdrücklich angegebenen Formvorschriften und Verfahren </a:t>
            </a:r>
            <a:r>
              <a:rPr lang="de-de" sz="1600" b="1" dirty="0">
                <a:solidFill>
                  <a:srgbClr val="FF0000"/>
                </a:solidFill>
                <a:latin typeface="Times New Roman" panose="02020603050405020304" pitchFamily="18" charset="0"/>
              </a:rPr>
              <a:t>ein</a:t>
            </a:r>
            <a:r>
              <a:rPr lang="de-de" sz="1600" dirty="0">
                <a:latin typeface="Times New Roman" panose="02020603050405020304" pitchFamily="18" charset="0"/>
              </a:rPr>
              <a:t>, </a:t>
            </a:r>
            <a:r>
              <a:rPr lang="de-de" sz="1600" u="sng" dirty="0">
                <a:latin typeface="Times New Roman" panose="02020603050405020304" pitchFamily="18" charset="0"/>
              </a:rPr>
              <a:t>soweit</a:t>
            </a:r>
            <a:r>
              <a:rPr lang="de-de" sz="1600" dirty="0">
                <a:latin typeface="Times New Roman" panose="02020603050405020304" pitchFamily="18" charset="0"/>
              </a:rPr>
              <a:t> </a:t>
            </a:r>
            <a:r>
              <a:rPr lang="de-de" sz="1600" i="1" dirty="0">
                <a:latin typeface="Times New Roman" panose="02020603050405020304" pitchFamily="18" charset="0"/>
              </a:rPr>
              <a:t>in dieser Richtlinie nichts anderes bestimmt ist und sofern die angegebenen Formvorschriften und Verfahren nicht im Widerspruch zu den wesentlichen Rechtsgrundsätzen des Vollstreckungsstaats stehen</a:t>
            </a:r>
            <a:r>
              <a:rPr lang="de-de" sz="1600" dirty="0">
                <a:latin typeface="Times New Roman" panose="02020603050405020304" pitchFamily="18" charset="0"/>
              </a:rPr>
              <a:t> (Art. 9 Abs. 2 der RL)</a:t>
            </a:r>
          </a:p>
          <a:p>
            <a:pPr marL="0" algn="just">
              <a:lnSpc>
                <a:spcPct val="107000"/>
              </a:lnSpc>
              <a:spcBef>
                <a:spcPts val="0"/>
              </a:spcBef>
              <a:spcAft>
                <a:spcPts val="600"/>
              </a:spcAft>
            </a:pPr>
            <a:r>
              <a:rPr lang="de-de" sz="1600" b="1" dirty="0">
                <a:solidFill>
                  <a:srgbClr val="FF0000"/>
                </a:solidFill>
                <a:latin typeface="Times New Roman" panose="02020603050405020304" pitchFamily="18" charset="0"/>
              </a:rPr>
              <a:t>Rückgriff auf eine Ermittlungsmaßnahme anderer Art</a:t>
            </a:r>
            <a:r>
              <a:rPr lang="de-de" sz="1600" dirty="0">
                <a:latin typeface="Times New Roman" panose="02020603050405020304" pitchFamily="18" charset="0"/>
              </a:rPr>
              <a:t> (Art. 10 Abs. 1 der RL)</a:t>
            </a:r>
            <a:r>
              <a:rPr lang="de-de" sz="1600" b="1" dirty="0">
                <a:latin typeface="Times New Roman" panose="02020603050405020304" pitchFamily="18" charset="0"/>
              </a:rPr>
              <a:t> </a:t>
            </a:r>
            <a:r>
              <a:rPr lang="de-de" sz="1100" dirty="0"/>
              <a:t>- </a:t>
            </a:r>
            <a:r>
              <a:rPr lang="de-de" sz="1600" dirty="0">
                <a:latin typeface="Times New Roman" panose="02020603050405020304" pitchFamily="18" charset="0"/>
              </a:rPr>
              <a:t>Die Vollstreckungsbehörde greift, wann immer möglich, auf eine nicht in der EEA vorgesehene Ermittlungsmaßnahme zurück, wenn die in der EEA angegebene Ermittlungsmaßnahme </a:t>
            </a:r>
            <a:r>
              <a:rPr lang="de-de" sz="1600" b="1" dirty="0">
                <a:latin typeface="Times New Roman" panose="02020603050405020304" pitchFamily="18" charset="0"/>
              </a:rPr>
              <a:t>nach dem Recht des Vollstreckungsstaats nicht besteht</a:t>
            </a:r>
            <a:r>
              <a:rPr lang="de-de" sz="1600" dirty="0">
                <a:latin typeface="Times New Roman" panose="02020603050405020304" pitchFamily="18" charset="0"/>
              </a:rPr>
              <a:t> oder </a:t>
            </a:r>
            <a:r>
              <a:rPr lang="de-de" sz="1600" b="1" dirty="0">
                <a:latin typeface="Times New Roman" panose="02020603050405020304" pitchFamily="18" charset="0"/>
              </a:rPr>
              <a:t>in einem vergleichbaren innerstaatlichen Fall nicht zur Verfügung stehen würde</a:t>
            </a:r>
            <a:r>
              <a:rPr lang="de-de" sz="1600" dirty="0">
                <a:latin typeface="Times New Roman" panose="02020603050405020304" pitchFamily="18" charset="0"/>
              </a:rPr>
              <a:t>. </a:t>
            </a:r>
            <a:r>
              <a:rPr lang="de-de" sz="1600" b="1" dirty="0">
                <a:solidFill>
                  <a:srgbClr val="FF0000"/>
                </a:solidFill>
                <a:latin typeface="Times New Roman" panose="02020603050405020304" pitchFamily="18" charset="0"/>
              </a:rPr>
              <a:t>Ausnahmen</a:t>
            </a:r>
            <a:r>
              <a:rPr lang="de-de" sz="1600" dirty="0">
                <a:latin typeface="Times New Roman" panose="02020603050405020304" pitchFamily="18" charset="0"/>
              </a:rPr>
              <a:t> von der oben genannten Option sind in Art. 10 Abs. 2 Buchst. a-d der RL geregelt.</a:t>
            </a:r>
          </a:p>
          <a:p>
            <a:pPr algn="just">
              <a:lnSpc>
                <a:spcPct val="107000"/>
              </a:lnSpc>
              <a:spcBef>
                <a:spcPts val="0"/>
              </a:spcBef>
              <a:spcAft>
                <a:spcPts val="600"/>
              </a:spcAft>
            </a:pPr>
            <a:r>
              <a:rPr lang="de-de" sz="1600" dirty="0">
                <a:latin typeface="Times New Roman" panose="02020603050405020304" pitchFamily="18" charset="0"/>
              </a:rPr>
              <a:t>Die Vollstreckungsbehörde </a:t>
            </a:r>
            <a:r>
              <a:rPr lang="de-de" sz="1600" b="1" dirty="0">
                <a:solidFill>
                  <a:srgbClr val="FF0000"/>
                </a:solidFill>
                <a:latin typeface="Times New Roman" panose="02020603050405020304" pitchFamily="18" charset="0"/>
              </a:rPr>
              <a:t>kann auch auf eine andere als die in der EEA angegebene Ermittlungsmaßnahme zurückgreifen</a:t>
            </a:r>
            <a:r>
              <a:rPr lang="de-de" sz="1600" dirty="0">
                <a:latin typeface="Times New Roman" panose="02020603050405020304" pitchFamily="18" charset="0"/>
              </a:rPr>
              <a:t>, wenn </a:t>
            </a:r>
            <a:r>
              <a:rPr lang="de-de" sz="1600" b="1" dirty="0">
                <a:latin typeface="Times New Roman" panose="02020603050405020304" pitchFamily="18" charset="0"/>
              </a:rPr>
              <a:t>die von der Vollstreckungsbehörde gewählte Ermittlungsmaßnahme mit weniger einschneidenden Mitteln </a:t>
            </a:r>
            <a:r>
              <a:rPr lang="de-de" sz="1600" b="1" u="sng" dirty="0">
                <a:latin typeface="Times New Roman" panose="02020603050405020304" pitchFamily="18" charset="0"/>
              </a:rPr>
              <a:t>das gleiche Ergebni</a:t>
            </a:r>
            <a:r>
              <a:rPr lang="de-de" sz="1600" b="1" dirty="0">
                <a:latin typeface="Times New Roman" panose="02020603050405020304" pitchFamily="18" charset="0"/>
              </a:rPr>
              <a:t>s wie die in der EEA angegebene Ermittlungsmaßnahme </a:t>
            </a:r>
            <a:r>
              <a:rPr lang="de-de" sz="1600" b="1" u="sng" dirty="0">
                <a:latin typeface="Times New Roman" panose="02020603050405020304" pitchFamily="18" charset="0"/>
              </a:rPr>
              <a:t>erreichen würde</a:t>
            </a:r>
            <a:r>
              <a:rPr lang="de-de" sz="1600" b="1" dirty="0">
                <a:latin typeface="Times New Roman" panose="02020603050405020304" pitchFamily="18" charset="0"/>
              </a:rPr>
              <a:t> </a:t>
            </a: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a:solidFill>
                <a:schemeClr val="bg1"/>
              </a:solidFill>
            </a:endParaRPr>
          </a:p>
        </p:txBody>
      </p:sp>
    </p:spTree>
    <p:extLst>
      <p:ext uri="{BB962C8B-B14F-4D97-AF65-F5344CB8AC3E}">
        <p14:creationId xmlns:p14="http://schemas.microsoft.com/office/powerpoint/2010/main" val="3188817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1738</Words>
  <Application>Microsoft Office PowerPoint</Application>
  <PresentationFormat>Breitbild</PresentationFormat>
  <Paragraphs>153</Paragraphs>
  <Slides>14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Arial</vt:lpstr>
      <vt:lpstr>Calibri</vt:lpstr>
      <vt:lpstr>Calibri Light</vt:lpstr>
      <vt:lpstr>Times New Roman</vt:lpstr>
      <vt:lpstr>Wingdings</vt:lpstr>
      <vt:lpstr>Office Theme</vt:lpstr>
      <vt:lpstr>Bessere Anwendung des europäischen Strafrechts Schulung der ERA für Gerichtsbedienstete </vt:lpstr>
      <vt:lpstr>Inhalt:</vt:lpstr>
      <vt:lpstr>Factsheet</vt:lpstr>
      <vt:lpstr> Beziehung zu anderen Rechtsinstrumenten </vt:lpstr>
      <vt:lpstr> Anwendungsbereich </vt:lpstr>
      <vt:lpstr> Begriffsbestimmungen </vt:lpstr>
      <vt:lpstr>  Übermittlungskanäle   </vt:lpstr>
      <vt:lpstr>  Atlas – Website des EJN  </vt:lpstr>
      <vt:lpstr> Anerkennung und Vollstreckung. Alternative Maßnahmen </vt:lpstr>
      <vt:lpstr>  Gründe für die Versagung der Anerkennung oder Vollstreckung. Aufschub   </vt:lpstr>
      <vt:lpstr>  Fristen für die Anerkennung und Vollstreckung  </vt:lpstr>
      <vt:lpstr>  Rechtsbehelfe  </vt:lpstr>
      <vt:lpstr>  Informationspflicht  </vt:lpstr>
      <vt:lpstr>   Zusätzliche Ressourcen auf der Website des EJN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on Mutual Legal Assistance in Criminal Matters in the EU</dc:title>
  <dc:creator>motoi constantin daniel</dc:creator>
  <cp:lastModifiedBy>Susanne Benecke</cp:lastModifiedBy>
  <cp:revision>71</cp:revision>
  <dcterms:created xsi:type="dcterms:W3CDTF">2020-10-28T18:46:19Z</dcterms:created>
  <dcterms:modified xsi:type="dcterms:W3CDTF">2021-03-21T04:23:24Z</dcterms:modified>
</cp:coreProperties>
</file>