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01" r:id="rId1"/>
  </p:sldMasterIdLst>
  <p:notesMasterIdLst>
    <p:notesMasterId r:id="rId14"/>
  </p:notesMasterIdLst>
  <p:sldIdLst>
    <p:sldId id="256" r:id="rId2"/>
    <p:sldId id="257" r:id="rId3"/>
    <p:sldId id="263" r:id="rId4"/>
    <p:sldId id="264" r:id="rId5"/>
    <p:sldId id="265" r:id="rId6"/>
    <p:sldId id="266" r:id="rId7"/>
    <p:sldId id="267" r:id="rId8"/>
    <p:sldId id="268" r:id="rId9"/>
    <p:sldId id="269" r:id="rId10"/>
    <p:sldId id="270" r:id="rId11"/>
    <p:sldId id="271" r:id="rId12"/>
    <p:sldId id="27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0" d="100"/>
          <a:sy n="90" d="100"/>
        </p:scale>
        <p:origin x="1116"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85E665-62E6-405A-AD6D-264523F741D6}" type="datetimeFigureOut">
              <a:rPr lang="es-ES" smtClean="0"/>
              <a:t>30/03/2021</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CC345-962E-44CC-B65F-2687AEB2E862}" type="slidenum">
              <a:rPr lang="es-ES" smtClean="0"/>
              <a:t>‹Nr.›</a:t>
            </a:fld>
            <a:endParaRPr lang="es-ES"/>
          </a:p>
        </p:txBody>
      </p:sp>
    </p:spTree>
    <p:extLst>
      <p:ext uri="{BB962C8B-B14F-4D97-AF65-F5344CB8AC3E}">
        <p14:creationId xmlns:p14="http://schemas.microsoft.com/office/powerpoint/2010/main" val="4008140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D66F-59E2-449C-A093-7285183F79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
          </a:p>
        </p:txBody>
      </p:sp>
      <p:sp>
        <p:nvSpPr>
          <p:cNvPr id="3" name="Subtitle 2">
            <a:extLst>
              <a:ext uri="{FF2B5EF4-FFF2-40B4-BE49-F238E27FC236}">
                <a16:creationId xmlns:a16="http://schemas.microsoft.com/office/drawing/2014/main" id="{15257A89-61E3-4137-9614-E144E28074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
          </a:p>
        </p:txBody>
      </p:sp>
      <p:sp>
        <p:nvSpPr>
          <p:cNvPr id="4" name="Date Placeholder 3">
            <a:extLst>
              <a:ext uri="{FF2B5EF4-FFF2-40B4-BE49-F238E27FC236}">
                <a16:creationId xmlns:a16="http://schemas.microsoft.com/office/drawing/2014/main" id="{701EAC39-47F7-4378-B475-98A0B0D9560E}"/>
              </a:ext>
            </a:extLst>
          </p:cNvPr>
          <p:cNvSpPr>
            <a:spLocks noGrp="1"/>
          </p:cNvSpPr>
          <p:nvPr>
            <p:ph type="dt" sz="half" idx="10"/>
          </p:nvPr>
        </p:nvSpPr>
        <p:spPr/>
        <p:txBody>
          <a:bodyPr/>
          <a:lstStyle/>
          <a:p>
            <a:fld id="{F8E06C98-E4B2-4DF6-9360-F49F5E3449F5}" type="datetime1">
              <a:rPr lang="en-US" smtClean="0"/>
              <a:t>3/30/2021</a:t>
            </a:fld>
            <a:endParaRPr lang="en-US" dirty="0"/>
          </a:p>
        </p:txBody>
      </p:sp>
      <p:sp>
        <p:nvSpPr>
          <p:cNvPr id="5" name="Footer Placeholder 4">
            <a:extLst>
              <a:ext uri="{FF2B5EF4-FFF2-40B4-BE49-F238E27FC236}">
                <a16:creationId xmlns:a16="http://schemas.microsoft.com/office/drawing/2014/main" id="{873ED367-E022-4F11-8213-01DDA21E811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980090-CA7C-4FB3-A0E4-6CD354267BBE}"/>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410701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A180E-9F2E-45C2-AD5B-F26EC1FA2E77}"/>
              </a:ext>
            </a:extLst>
          </p:cNvPr>
          <p:cNvSpPr>
            <a:spLocks noGrp="1"/>
          </p:cNvSpPr>
          <p:nvPr>
            <p:ph type="title"/>
          </p:nvPr>
        </p:nvSpPr>
        <p:spPr/>
        <p:txBody>
          <a:bodyPr/>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59C1230A-F54C-4FD4-9207-00BD5251A5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463B6DDC-B367-4632-BED9-64295F807112}"/>
              </a:ext>
            </a:extLst>
          </p:cNvPr>
          <p:cNvSpPr>
            <a:spLocks noGrp="1"/>
          </p:cNvSpPr>
          <p:nvPr>
            <p:ph type="dt" sz="half" idx="10"/>
          </p:nvPr>
        </p:nvSpPr>
        <p:spPr/>
        <p:txBody>
          <a:bodyPr/>
          <a:lstStyle/>
          <a:p>
            <a:fld id="{6DE04B5E-3040-4A76-BE1C-DE1629BB0233}" type="datetime1">
              <a:rPr lang="en-US" smtClean="0"/>
              <a:t>3/30/2021</a:t>
            </a:fld>
            <a:endParaRPr lang="en-US" dirty="0"/>
          </a:p>
        </p:txBody>
      </p:sp>
      <p:sp>
        <p:nvSpPr>
          <p:cNvPr id="5" name="Footer Placeholder 4">
            <a:extLst>
              <a:ext uri="{FF2B5EF4-FFF2-40B4-BE49-F238E27FC236}">
                <a16:creationId xmlns:a16="http://schemas.microsoft.com/office/drawing/2014/main" id="{534A541A-D49C-4BC6-B195-A8BA571719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4334FF-9582-4090-AB10-3810BFCE1D4F}"/>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60317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E4BDB1-FF51-44CE-9569-8DF2338C38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
          </a:p>
        </p:txBody>
      </p:sp>
      <p:sp>
        <p:nvSpPr>
          <p:cNvPr id="3" name="Vertical Text Placeholder 2">
            <a:extLst>
              <a:ext uri="{FF2B5EF4-FFF2-40B4-BE49-F238E27FC236}">
                <a16:creationId xmlns:a16="http://schemas.microsoft.com/office/drawing/2014/main" id="{3E049948-51A5-46DC-B124-61F0C35BEC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7F17DC3F-5B62-478C-9C3C-1201B1A03C78}"/>
              </a:ext>
            </a:extLst>
          </p:cNvPr>
          <p:cNvSpPr>
            <a:spLocks noGrp="1"/>
          </p:cNvSpPr>
          <p:nvPr>
            <p:ph type="dt" sz="half" idx="10"/>
          </p:nvPr>
        </p:nvSpPr>
        <p:spPr/>
        <p:txBody>
          <a:bodyPr/>
          <a:lstStyle/>
          <a:p>
            <a:fld id="{5614F3CB-F806-4E9F-B4E6-8EB4DAD3CD35}" type="datetime1">
              <a:rPr lang="en-US" smtClean="0"/>
              <a:t>3/30/2021</a:t>
            </a:fld>
            <a:endParaRPr lang="en-US" dirty="0"/>
          </a:p>
        </p:txBody>
      </p:sp>
      <p:sp>
        <p:nvSpPr>
          <p:cNvPr id="5" name="Footer Placeholder 4">
            <a:extLst>
              <a:ext uri="{FF2B5EF4-FFF2-40B4-BE49-F238E27FC236}">
                <a16:creationId xmlns:a16="http://schemas.microsoft.com/office/drawing/2014/main" id="{CE0C4760-FCE2-4842-A7F1-0B56EC8027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7635E39-F730-45AE-A1B3-E0401B05560B}"/>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10498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6278B-44AB-4EE3-9897-A9310F377CF8}"/>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91BC69E7-D290-4BA8-9817-AD42545212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5B6B444E-826B-4A72-A577-B241EE1FE6EB}"/>
              </a:ext>
            </a:extLst>
          </p:cNvPr>
          <p:cNvSpPr>
            <a:spLocks noGrp="1"/>
          </p:cNvSpPr>
          <p:nvPr>
            <p:ph type="dt" sz="half" idx="10"/>
          </p:nvPr>
        </p:nvSpPr>
        <p:spPr/>
        <p:txBody>
          <a:bodyPr/>
          <a:lstStyle/>
          <a:p>
            <a:fld id="{7C9E107D-D89E-4E7B-AC69-0A52B39F9C36}" type="datetime1">
              <a:rPr lang="en-US" smtClean="0"/>
              <a:t>3/30/2021</a:t>
            </a:fld>
            <a:endParaRPr lang="en-US" dirty="0"/>
          </a:p>
        </p:txBody>
      </p:sp>
      <p:sp>
        <p:nvSpPr>
          <p:cNvPr id="5" name="Footer Placeholder 4">
            <a:extLst>
              <a:ext uri="{FF2B5EF4-FFF2-40B4-BE49-F238E27FC236}">
                <a16:creationId xmlns:a16="http://schemas.microsoft.com/office/drawing/2014/main" id="{2F893904-D204-4F7C-8A5A-3F427A417A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964A53-05B9-4543-9DFC-5969F335D27B}"/>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779155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0C785-8FA6-4CDC-93A0-BEF09A0376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
          </a:p>
        </p:txBody>
      </p:sp>
      <p:sp>
        <p:nvSpPr>
          <p:cNvPr id="3" name="Text Placeholder 2">
            <a:extLst>
              <a:ext uri="{FF2B5EF4-FFF2-40B4-BE49-F238E27FC236}">
                <a16:creationId xmlns:a16="http://schemas.microsoft.com/office/drawing/2014/main" id="{C36DF5E2-2EDC-461D-9375-83F5F17811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6ED383-3D39-44FA-AC2D-62B62FB06BA2}"/>
              </a:ext>
            </a:extLst>
          </p:cNvPr>
          <p:cNvSpPr>
            <a:spLocks noGrp="1"/>
          </p:cNvSpPr>
          <p:nvPr>
            <p:ph type="dt" sz="half" idx="10"/>
          </p:nvPr>
        </p:nvSpPr>
        <p:spPr/>
        <p:txBody>
          <a:bodyPr/>
          <a:lstStyle/>
          <a:p>
            <a:fld id="{34ECD79F-94BB-43F1-A950-4A43E76BDBD9}" type="datetime1">
              <a:rPr lang="en-US" smtClean="0"/>
              <a:t>3/30/2021</a:t>
            </a:fld>
            <a:endParaRPr lang="en-US" dirty="0"/>
          </a:p>
        </p:txBody>
      </p:sp>
      <p:sp>
        <p:nvSpPr>
          <p:cNvPr id="5" name="Footer Placeholder 4">
            <a:extLst>
              <a:ext uri="{FF2B5EF4-FFF2-40B4-BE49-F238E27FC236}">
                <a16:creationId xmlns:a16="http://schemas.microsoft.com/office/drawing/2014/main" id="{EC9F5D92-6D01-4844-B6E1-D271B8D3B0A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194D078-CA25-434A-B915-CE924210387E}"/>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243594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B0B0F-6544-471E-B223-ECBD8ECCAC1F}"/>
              </a:ext>
            </a:extLst>
          </p:cNvPr>
          <p:cNvSpPr>
            <a:spLocks noGrp="1"/>
          </p:cNvSpPr>
          <p:nvPr>
            <p:ph type="title"/>
          </p:nvPr>
        </p:nvSpPr>
        <p:spPr/>
        <p:txBody>
          <a:bodyPr/>
          <a:lstStyle/>
          <a:p>
            <a:r>
              <a:rPr lang="en-US"/>
              <a:t>Click to edit Master title style</a:t>
            </a:r>
            <a:endParaRPr lang="es-ES"/>
          </a:p>
        </p:txBody>
      </p:sp>
      <p:sp>
        <p:nvSpPr>
          <p:cNvPr id="3" name="Content Placeholder 2">
            <a:extLst>
              <a:ext uri="{FF2B5EF4-FFF2-40B4-BE49-F238E27FC236}">
                <a16:creationId xmlns:a16="http://schemas.microsoft.com/office/drawing/2014/main" id="{41090F8E-7FF0-4D4C-B420-EFC4B61D2CB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a:extLst>
              <a:ext uri="{FF2B5EF4-FFF2-40B4-BE49-F238E27FC236}">
                <a16:creationId xmlns:a16="http://schemas.microsoft.com/office/drawing/2014/main" id="{C64A0525-B1C5-445E-A257-053B1A2C7F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a:extLst>
              <a:ext uri="{FF2B5EF4-FFF2-40B4-BE49-F238E27FC236}">
                <a16:creationId xmlns:a16="http://schemas.microsoft.com/office/drawing/2014/main" id="{DABA15C4-BCE8-4BBB-8609-ABD42A95E146}"/>
              </a:ext>
            </a:extLst>
          </p:cNvPr>
          <p:cNvSpPr>
            <a:spLocks noGrp="1"/>
          </p:cNvSpPr>
          <p:nvPr>
            <p:ph type="dt" sz="half" idx="10"/>
          </p:nvPr>
        </p:nvSpPr>
        <p:spPr/>
        <p:txBody>
          <a:bodyPr/>
          <a:lstStyle/>
          <a:p>
            <a:fld id="{BCCF3E52-BABA-42BC-A33A-FAD7507CEFA2}" type="datetime1">
              <a:rPr lang="en-US" smtClean="0"/>
              <a:t>3/30/2021</a:t>
            </a:fld>
            <a:endParaRPr lang="en-US" dirty="0"/>
          </a:p>
        </p:txBody>
      </p:sp>
      <p:sp>
        <p:nvSpPr>
          <p:cNvPr id="6" name="Footer Placeholder 5">
            <a:extLst>
              <a:ext uri="{FF2B5EF4-FFF2-40B4-BE49-F238E27FC236}">
                <a16:creationId xmlns:a16="http://schemas.microsoft.com/office/drawing/2014/main" id="{1C803448-2D3D-4D4D-96C6-41A9F15A214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77EC7F4-4749-48C3-879D-4FF32D37C06E}"/>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97009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1FD94-6FF4-4556-A9DC-D16B55A8F176}"/>
              </a:ext>
            </a:extLst>
          </p:cNvPr>
          <p:cNvSpPr>
            <a:spLocks noGrp="1"/>
          </p:cNvSpPr>
          <p:nvPr>
            <p:ph type="title"/>
          </p:nvPr>
        </p:nvSpPr>
        <p:spPr>
          <a:xfrm>
            <a:off x="839788" y="365125"/>
            <a:ext cx="10515600" cy="1325563"/>
          </a:xfrm>
        </p:spPr>
        <p:txBody>
          <a:bodyPr/>
          <a:lstStyle/>
          <a:p>
            <a:r>
              <a:rPr lang="en-US"/>
              <a:t>Click to edit Master title style</a:t>
            </a:r>
            <a:endParaRPr lang="es-ES"/>
          </a:p>
        </p:txBody>
      </p:sp>
      <p:sp>
        <p:nvSpPr>
          <p:cNvPr id="3" name="Text Placeholder 2">
            <a:extLst>
              <a:ext uri="{FF2B5EF4-FFF2-40B4-BE49-F238E27FC236}">
                <a16:creationId xmlns:a16="http://schemas.microsoft.com/office/drawing/2014/main" id="{7F019B80-6200-447A-95A4-55393AD279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B8030F-9C01-4541-A30A-1E57F4CCFB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a:extLst>
              <a:ext uri="{FF2B5EF4-FFF2-40B4-BE49-F238E27FC236}">
                <a16:creationId xmlns:a16="http://schemas.microsoft.com/office/drawing/2014/main" id="{E742F64E-4756-4D7A-B94B-74928A8FCF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B63F76-EA9E-418B-9D39-B43ED18596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a:extLst>
              <a:ext uri="{FF2B5EF4-FFF2-40B4-BE49-F238E27FC236}">
                <a16:creationId xmlns:a16="http://schemas.microsoft.com/office/drawing/2014/main" id="{3BA028B9-FE8B-49D5-A5F0-0FC4BCEE54D4}"/>
              </a:ext>
            </a:extLst>
          </p:cNvPr>
          <p:cNvSpPr>
            <a:spLocks noGrp="1"/>
          </p:cNvSpPr>
          <p:nvPr>
            <p:ph type="dt" sz="half" idx="10"/>
          </p:nvPr>
        </p:nvSpPr>
        <p:spPr/>
        <p:txBody>
          <a:bodyPr/>
          <a:lstStyle/>
          <a:p>
            <a:fld id="{B07B727F-2DC9-4DD8-B078-EBEEB414D388}" type="datetime1">
              <a:rPr lang="en-US" smtClean="0"/>
              <a:t>3/30/2021</a:t>
            </a:fld>
            <a:endParaRPr lang="en-US" dirty="0"/>
          </a:p>
        </p:txBody>
      </p:sp>
      <p:sp>
        <p:nvSpPr>
          <p:cNvPr id="8" name="Footer Placeholder 7">
            <a:extLst>
              <a:ext uri="{FF2B5EF4-FFF2-40B4-BE49-F238E27FC236}">
                <a16:creationId xmlns:a16="http://schemas.microsoft.com/office/drawing/2014/main" id="{4CF9069C-24C5-445C-B0F2-B3A7D687743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662BCE3-AC15-4CD5-ABE5-1DBA06651A3E}"/>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3009890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1ACF7-42D1-4003-9E59-DA3D31C3C741}"/>
              </a:ext>
            </a:extLst>
          </p:cNvPr>
          <p:cNvSpPr>
            <a:spLocks noGrp="1"/>
          </p:cNvSpPr>
          <p:nvPr>
            <p:ph type="title"/>
          </p:nvPr>
        </p:nvSpPr>
        <p:spPr/>
        <p:txBody>
          <a:bodyPr/>
          <a:lstStyle/>
          <a:p>
            <a:r>
              <a:rPr lang="en-US"/>
              <a:t>Click to edit Master title style</a:t>
            </a:r>
            <a:endParaRPr lang="es-ES"/>
          </a:p>
        </p:txBody>
      </p:sp>
      <p:sp>
        <p:nvSpPr>
          <p:cNvPr id="3" name="Date Placeholder 2">
            <a:extLst>
              <a:ext uri="{FF2B5EF4-FFF2-40B4-BE49-F238E27FC236}">
                <a16:creationId xmlns:a16="http://schemas.microsoft.com/office/drawing/2014/main" id="{2BE305A7-E706-4FE4-A352-8956279C607A}"/>
              </a:ext>
            </a:extLst>
          </p:cNvPr>
          <p:cNvSpPr>
            <a:spLocks noGrp="1"/>
          </p:cNvSpPr>
          <p:nvPr>
            <p:ph type="dt" sz="half" idx="10"/>
          </p:nvPr>
        </p:nvSpPr>
        <p:spPr/>
        <p:txBody>
          <a:bodyPr/>
          <a:lstStyle/>
          <a:p>
            <a:fld id="{9AF30161-F73D-4F34-94FD-FCC7A4405273}" type="datetime1">
              <a:rPr lang="en-US" smtClean="0"/>
              <a:t>3/30/2021</a:t>
            </a:fld>
            <a:endParaRPr lang="en-US" dirty="0"/>
          </a:p>
        </p:txBody>
      </p:sp>
      <p:sp>
        <p:nvSpPr>
          <p:cNvPr id="4" name="Footer Placeholder 3">
            <a:extLst>
              <a:ext uri="{FF2B5EF4-FFF2-40B4-BE49-F238E27FC236}">
                <a16:creationId xmlns:a16="http://schemas.microsoft.com/office/drawing/2014/main" id="{B09E2953-CA37-42C2-B7EF-8821FA516D5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B425A84-D152-4717-9698-C5E361A282EB}"/>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2143420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E6D2D1-B6EC-46AF-9D31-D985DC129200}"/>
              </a:ext>
            </a:extLst>
          </p:cNvPr>
          <p:cNvSpPr>
            <a:spLocks noGrp="1"/>
          </p:cNvSpPr>
          <p:nvPr>
            <p:ph type="dt" sz="half" idx="10"/>
          </p:nvPr>
        </p:nvSpPr>
        <p:spPr/>
        <p:txBody>
          <a:bodyPr/>
          <a:lstStyle/>
          <a:p>
            <a:fld id="{BAF7922C-757B-491A-9029-1F8697B56A11}" type="datetime1">
              <a:rPr lang="en-US" smtClean="0"/>
              <a:t>3/30/2021</a:t>
            </a:fld>
            <a:endParaRPr lang="en-US" dirty="0"/>
          </a:p>
        </p:txBody>
      </p:sp>
      <p:sp>
        <p:nvSpPr>
          <p:cNvPr id="3" name="Footer Placeholder 2">
            <a:extLst>
              <a:ext uri="{FF2B5EF4-FFF2-40B4-BE49-F238E27FC236}">
                <a16:creationId xmlns:a16="http://schemas.microsoft.com/office/drawing/2014/main" id="{552AE399-F2B4-4950-A14B-EB9DBCE941F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BE5C2EB-196C-40EB-B64F-249691B5B373}"/>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622991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6EA4F-CF69-44F7-B2C5-67CB9CE529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Content Placeholder 2">
            <a:extLst>
              <a:ext uri="{FF2B5EF4-FFF2-40B4-BE49-F238E27FC236}">
                <a16:creationId xmlns:a16="http://schemas.microsoft.com/office/drawing/2014/main" id="{3986E71F-73AC-4613-B58F-3E3E566F20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a:extLst>
              <a:ext uri="{FF2B5EF4-FFF2-40B4-BE49-F238E27FC236}">
                <a16:creationId xmlns:a16="http://schemas.microsoft.com/office/drawing/2014/main" id="{38D5AD45-3C44-4458-86D6-B53556095D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5ADE05-38E1-46DA-B32C-00BC7BA0C163}"/>
              </a:ext>
            </a:extLst>
          </p:cNvPr>
          <p:cNvSpPr>
            <a:spLocks noGrp="1"/>
          </p:cNvSpPr>
          <p:nvPr>
            <p:ph type="dt" sz="half" idx="10"/>
          </p:nvPr>
        </p:nvSpPr>
        <p:spPr/>
        <p:txBody>
          <a:bodyPr/>
          <a:lstStyle/>
          <a:p>
            <a:fld id="{3A3DA237-7B7E-4673-97A4-674D93199B68}" type="datetime1">
              <a:rPr lang="en-US" smtClean="0"/>
              <a:t>3/30/2021</a:t>
            </a:fld>
            <a:endParaRPr lang="en-US" dirty="0"/>
          </a:p>
        </p:txBody>
      </p:sp>
      <p:sp>
        <p:nvSpPr>
          <p:cNvPr id="6" name="Footer Placeholder 5">
            <a:extLst>
              <a:ext uri="{FF2B5EF4-FFF2-40B4-BE49-F238E27FC236}">
                <a16:creationId xmlns:a16="http://schemas.microsoft.com/office/drawing/2014/main" id="{D45B0D53-30EC-48B0-B432-809704C3174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393BB0D-0D81-4B66-92DD-F1FD70BA7423}"/>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67825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6EE32-C896-4C8C-B6F7-9B17CA4EA8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
          </a:p>
        </p:txBody>
      </p:sp>
      <p:sp>
        <p:nvSpPr>
          <p:cNvPr id="3" name="Picture Placeholder 2">
            <a:extLst>
              <a:ext uri="{FF2B5EF4-FFF2-40B4-BE49-F238E27FC236}">
                <a16:creationId xmlns:a16="http://schemas.microsoft.com/office/drawing/2014/main" id="{E8BA438E-760E-4510-A711-67E3496CB6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a:extLst>
              <a:ext uri="{FF2B5EF4-FFF2-40B4-BE49-F238E27FC236}">
                <a16:creationId xmlns:a16="http://schemas.microsoft.com/office/drawing/2014/main" id="{CD27E64E-80A5-4497-AE10-C2FA098CD6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3DFAEF-0A72-4785-BD89-CB1AC75AC062}"/>
              </a:ext>
            </a:extLst>
          </p:cNvPr>
          <p:cNvSpPr>
            <a:spLocks noGrp="1"/>
          </p:cNvSpPr>
          <p:nvPr>
            <p:ph type="dt" sz="half" idx="10"/>
          </p:nvPr>
        </p:nvSpPr>
        <p:spPr/>
        <p:txBody>
          <a:bodyPr/>
          <a:lstStyle/>
          <a:p>
            <a:fld id="{B1AF94BC-48F6-4316-8C32-C258E630180D}" type="datetime1">
              <a:rPr lang="en-US" smtClean="0"/>
              <a:t>3/30/2021</a:t>
            </a:fld>
            <a:endParaRPr lang="en-US" dirty="0"/>
          </a:p>
        </p:txBody>
      </p:sp>
      <p:sp>
        <p:nvSpPr>
          <p:cNvPr id="6" name="Footer Placeholder 5">
            <a:extLst>
              <a:ext uri="{FF2B5EF4-FFF2-40B4-BE49-F238E27FC236}">
                <a16:creationId xmlns:a16="http://schemas.microsoft.com/office/drawing/2014/main" id="{BE13D844-C3A7-459B-8DF0-E6EE02139C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9A0053-86BE-4B0C-B30C-24A5B6CBA4E5}"/>
              </a:ext>
            </a:extLst>
          </p:cNvPr>
          <p:cNvSpPr>
            <a:spLocks noGrp="1"/>
          </p:cNvSpPr>
          <p:nvPr>
            <p:ph type="sldNum" sz="quarter" idx="12"/>
          </p:nvPr>
        </p:nvSpPr>
        <p:spPr/>
        <p:txBody>
          <a:bodyPr/>
          <a:lstStyle/>
          <a:p>
            <a:fld id="{6D22F896-40B5-4ADD-8801-0D06FADFA095}" type="slidenum">
              <a:rPr lang="en-US" smtClean="0"/>
              <a:t>‹Nr.›</a:t>
            </a:fld>
            <a:endParaRPr lang="en-US" dirty="0"/>
          </a:p>
        </p:txBody>
      </p:sp>
    </p:spTree>
    <p:extLst>
      <p:ext uri="{BB962C8B-B14F-4D97-AF65-F5344CB8AC3E}">
        <p14:creationId xmlns:p14="http://schemas.microsoft.com/office/powerpoint/2010/main" val="1198403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2B9F43-E9C2-4035-A367-3EFBBADD0D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a:extLst>
              <a:ext uri="{FF2B5EF4-FFF2-40B4-BE49-F238E27FC236}">
                <a16:creationId xmlns:a16="http://schemas.microsoft.com/office/drawing/2014/main" id="{6C9CBA8F-BB9A-4A75-B0B8-5259A97A21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a:extLst>
              <a:ext uri="{FF2B5EF4-FFF2-40B4-BE49-F238E27FC236}">
                <a16:creationId xmlns:a16="http://schemas.microsoft.com/office/drawing/2014/main" id="{113E6D91-9F6E-4C5C-9494-805A9169D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AE9B1-1D15-4F9B-82A8-0C1E31C0D0D9}" type="datetime1">
              <a:rPr lang="en-US" smtClean="0"/>
              <a:t>3/30/2021</a:t>
            </a:fld>
            <a:endParaRPr lang="en-US" dirty="0"/>
          </a:p>
        </p:txBody>
      </p:sp>
      <p:sp>
        <p:nvSpPr>
          <p:cNvPr id="5" name="Footer Placeholder 4">
            <a:extLst>
              <a:ext uri="{FF2B5EF4-FFF2-40B4-BE49-F238E27FC236}">
                <a16:creationId xmlns:a16="http://schemas.microsoft.com/office/drawing/2014/main" id="{ACD62E4A-4649-48AD-8FCC-BF44790127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57A8299-DDBB-4F31-A549-8AE5767C07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‹Nr.›</a:t>
            </a:fld>
            <a:endParaRPr lang="en-US" dirty="0"/>
          </a:p>
        </p:txBody>
      </p:sp>
    </p:spTree>
    <p:extLst>
      <p:ext uri="{BB962C8B-B14F-4D97-AF65-F5344CB8AC3E}">
        <p14:creationId xmlns:p14="http://schemas.microsoft.com/office/powerpoint/2010/main" val="115322629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jn-crimjust.europa.eu/ejn/libdocumentproperties/DE/3189"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3E21E-D472-45D3-8125-64F7C298CFD5}"/>
              </a:ext>
            </a:extLst>
          </p:cNvPr>
          <p:cNvSpPr>
            <a:spLocks noGrp="1"/>
          </p:cNvSpPr>
          <p:nvPr>
            <p:ph type="ctrTitle"/>
          </p:nvPr>
        </p:nvSpPr>
        <p:spPr>
          <a:xfrm>
            <a:off x="424206" y="2395540"/>
            <a:ext cx="11090854" cy="960401"/>
          </a:xfrm>
        </p:spPr>
        <p:txBody>
          <a:bodyPr anchor="ctr">
            <a:normAutofit fontScale="90000"/>
          </a:bodyPr>
          <a:lstStyle/>
          <a:p>
            <a:pPr marL="0" marR="0" algn="l">
              <a:spcBef>
                <a:spcPts val="0"/>
              </a:spcBef>
              <a:spcAft>
                <a:spcPts val="800"/>
              </a:spcAft>
            </a:pPr>
            <a:r>
              <a:rPr lang="de-de" sz="4400" b="1" dirty="0">
                <a:latin typeface="Times New Roman" panose="02020603050405020304" pitchFamily="18" charset="0"/>
                <a:ea typeface="Calibri" panose="020F0502020204030204" pitchFamily="34" charset="0"/>
                <a:cs typeface="Times New Roman" panose="02020603050405020304" pitchFamily="18" charset="0"/>
              </a:rPr>
              <a:t>Bessere Anwendung des europäischen Strafrechts</a:t>
            </a:r>
            <a:br>
              <a:rPr lang="de-de" sz="4400" b="1" dirty="0">
                <a:latin typeface="Times New Roman" panose="02020603050405020304" pitchFamily="18" charset="0"/>
                <a:ea typeface="Calibri" panose="020F0502020204030204" pitchFamily="34" charset="0"/>
                <a:cs typeface="Times New Roman" panose="02020603050405020304" pitchFamily="18" charset="0"/>
              </a:rPr>
            </a:br>
            <a:r>
              <a:rPr lang="de-de" sz="4400" b="1" dirty="0">
                <a:latin typeface="Times New Roman" panose="02020603050405020304" pitchFamily="18" charset="0"/>
                <a:ea typeface="Calibri" panose="020F0502020204030204" pitchFamily="34" charset="0"/>
                <a:cs typeface="Times New Roman" panose="02020603050405020304" pitchFamily="18" charset="0"/>
              </a:rPr>
              <a:t>Schulung für Gerichtsbedienstete </a:t>
            </a:r>
            <a:br>
              <a:rPr lang="de-de" sz="2900" b="1" dirty="0">
                <a:latin typeface="+mn-lt"/>
                <a:ea typeface="Calibri" panose="020F0502020204030204" pitchFamily="34" charset="0"/>
                <a:cs typeface="Times New Roman" panose="02020603050405020304" pitchFamily="18" charset="0"/>
              </a:rPr>
            </a:br>
            <a:endParaRPr lang="de-de" sz="2900" b="1" dirty="0">
              <a:latin typeface="+mn-lt"/>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93989260-2094-48F6-92CA-28C2124464D9}"/>
              </a:ext>
            </a:extLst>
          </p:cNvPr>
          <p:cNvSpPr txBox="1"/>
          <p:nvPr/>
        </p:nvSpPr>
        <p:spPr>
          <a:xfrm>
            <a:off x="424206" y="4176075"/>
            <a:ext cx="5995448" cy="1754326"/>
          </a:xfrm>
          <a:prstGeom prst="rect">
            <a:avLst/>
          </a:prstGeom>
          <a:noFill/>
        </p:spPr>
        <p:txBody>
          <a:bodyPr wrap="square" rtlCol="0">
            <a:spAutoFit/>
          </a:bodyPr>
          <a:lstStyle/>
          <a:p>
            <a:r>
              <a:rPr lang="de-de" sz="3600" b="1" i="1">
                <a:solidFill>
                  <a:schemeClr val="bg1"/>
                </a:solidFill>
                <a:latin typeface="Times New Roman" panose="02020603050405020304" pitchFamily="18" charset="0"/>
                <a:cs typeface="Times New Roman" panose="02020603050405020304" pitchFamily="18" charset="0"/>
              </a:rPr>
              <a:t>Gegenseitige Anerkennung II.</a:t>
            </a:r>
          </a:p>
          <a:p>
            <a:r>
              <a:rPr lang="de-de" sz="3600" b="1" i="1">
                <a:solidFill>
                  <a:schemeClr val="bg1"/>
                </a:solidFill>
                <a:latin typeface="Times New Roman" panose="02020603050405020304" pitchFamily="18" charset="0"/>
                <a:cs typeface="Times New Roman" panose="02020603050405020304" pitchFamily="18" charset="0"/>
              </a:rPr>
              <a:t>Rahmenbeschluss 2009/829/JI des Rates</a:t>
            </a:r>
          </a:p>
        </p:txBody>
      </p:sp>
    </p:spTree>
    <p:extLst>
      <p:ext uri="{BB962C8B-B14F-4D97-AF65-F5344CB8AC3E}">
        <p14:creationId xmlns:p14="http://schemas.microsoft.com/office/powerpoint/2010/main" val="20623341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r>
              <a:rPr lang="de-de" sz="3600" b="1">
                <a:latin typeface="Times New Roman" panose="02020603050405020304" pitchFamily="18" charset="0"/>
                <a:cs typeface="Times New Roman" panose="02020603050405020304" pitchFamily="18" charset="0"/>
              </a:rPr>
              <a:t>Geltendes Recht und weitere Entscheidungen</a:t>
            </a:r>
            <a:br>
              <a:rPr lang="de-de" sz="3600" i="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endParaRPr lang="de-de"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03594"/>
            <a:ext cx="10275501" cy="4393982"/>
          </a:xfrm>
        </p:spPr>
        <p:txBody>
          <a:bodyPr>
            <a:normAutofit/>
          </a:bodyPr>
          <a:lstStyle/>
          <a:p>
            <a:pPr marL="342900" indent="-342900" algn="just">
              <a:lnSpc>
                <a:spcPct val="107000"/>
              </a:lnSpc>
              <a:spcBef>
                <a:spcPts val="0"/>
              </a:spcBef>
              <a:buFont typeface="Wingdings" panose="05000000000000000000" pitchFamily="2" charset="2"/>
              <a:buChar char=""/>
            </a:pPr>
            <a:r>
              <a:rPr lang="de-de" sz="2000" dirty="0">
                <a:latin typeface="Times New Roman" panose="02020603050405020304" pitchFamily="18" charset="0"/>
                <a:cs typeface="Times New Roman" panose="02020603050405020304" pitchFamily="18" charset="0"/>
              </a:rPr>
              <a:t>Nach der Entscheidung über die Anerkennung</a:t>
            </a:r>
            <a:r>
              <a:rPr lang="de-de" sz="2000" b="1" dirty="0">
                <a:solidFill>
                  <a:srgbClr val="FF0000"/>
                </a:solidFill>
                <a:latin typeface="Times New Roman" panose="02020603050405020304" pitchFamily="18" charset="0"/>
                <a:cs typeface="Times New Roman" panose="02020603050405020304" pitchFamily="18" charset="0"/>
              </a:rPr>
              <a:t> </a:t>
            </a:r>
            <a:r>
              <a:rPr lang="de-de" sz="2000" dirty="0">
                <a:latin typeface="Times New Roman" panose="02020603050405020304" pitchFamily="18" charset="0"/>
                <a:cs typeface="Times New Roman" panose="02020603050405020304" pitchFamily="18" charset="0"/>
              </a:rPr>
              <a:t>ist auf die Überwachung der Überwachungsmaßnahmen</a:t>
            </a:r>
            <a:r>
              <a:rPr lang="de-de" sz="2000" b="1" dirty="0">
                <a:solidFill>
                  <a:srgbClr val="FF0000"/>
                </a:solidFill>
                <a:latin typeface="Times New Roman" panose="02020603050405020304" pitchFamily="18" charset="0"/>
                <a:cs typeface="Times New Roman" panose="02020603050405020304" pitchFamily="18" charset="0"/>
              </a:rPr>
              <a:t> das Recht des Vollstreckungsstaats anwendbar</a:t>
            </a:r>
            <a:r>
              <a:rPr lang="de-de" sz="2000" b="1" dirty="0">
                <a:latin typeface="Times New Roman" panose="02020603050405020304" pitchFamily="18" charset="0"/>
                <a:cs typeface="Times New Roman" panose="02020603050405020304" pitchFamily="18" charset="0"/>
              </a:rPr>
              <a:t> </a:t>
            </a:r>
            <a:r>
              <a:rPr lang="de-de" sz="2000" dirty="0">
                <a:latin typeface="Times New Roman" panose="02020603050405020304" pitchFamily="18" charset="0"/>
                <a:cs typeface="Times New Roman" panose="02020603050405020304" pitchFamily="18" charset="0"/>
              </a:rPr>
              <a:t>(Art. 16 RB)</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de-de" sz="2000" b="1" dirty="0">
                <a:latin typeface="Times New Roman" panose="02020603050405020304" pitchFamily="18" charset="0"/>
                <a:cs typeface="Times New Roman" panose="02020603050405020304" pitchFamily="18" charset="0"/>
              </a:rPr>
              <a:t>Die zuständige Behörde des Anordnungsstaats</a:t>
            </a:r>
            <a:r>
              <a:rPr lang="de-de" sz="2000" dirty="0">
                <a:latin typeface="Times New Roman" panose="02020603050405020304" pitchFamily="18" charset="0"/>
                <a:cs typeface="Times New Roman" panose="02020603050405020304" pitchFamily="18" charset="0"/>
              </a:rPr>
              <a:t> </a:t>
            </a:r>
            <a:r>
              <a:rPr lang="de-de" sz="2000" u="sng" dirty="0">
                <a:latin typeface="Times New Roman" panose="02020603050405020304" pitchFamily="18" charset="0"/>
                <a:cs typeface="Times New Roman" panose="02020603050405020304" pitchFamily="18" charset="0"/>
              </a:rPr>
              <a:t>ist zuständig</a:t>
            </a:r>
            <a:r>
              <a:rPr lang="de-de" sz="2000" dirty="0">
                <a:latin typeface="Times New Roman" panose="02020603050405020304" pitchFamily="18" charset="0"/>
                <a:cs typeface="Times New Roman" panose="02020603050405020304" pitchFamily="18" charset="0"/>
              </a:rPr>
              <a:t> für alle weiteren Entscheidungen im Zusammenhang mit einer Entscheidung über Überwachungsmaßnahmen. Zu solchen weiteren Entscheidungen gehören insbesondere: </a:t>
            </a:r>
          </a:p>
          <a:p>
            <a:pPr marL="1254125" indent="-360363" algn="just">
              <a:lnSpc>
                <a:spcPct val="107000"/>
              </a:lnSpc>
              <a:spcBef>
                <a:spcPts val="0"/>
              </a:spcBef>
              <a:buNone/>
              <a:tabLst>
                <a:tab pos="1169988" algn="l"/>
              </a:tabLst>
            </a:pPr>
            <a:r>
              <a:rPr lang="de-de" sz="2000" dirty="0">
                <a:latin typeface="Times New Roman" panose="02020603050405020304" pitchFamily="18" charset="0"/>
                <a:cs typeface="Times New Roman" panose="02020603050405020304" pitchFamily="18" charset="0"/>
              </a:rPr>
              <a:t>a)	 Erneuerung, Überprüfung und Rücknahme der Entscheidung über Überwachungsmaßnahmen; </a:t>
            </a:r>
          </a:p>
          <a:p>
            <a:pPr marL="0" indent="0" algn="just">
              <a:lnSpc>
                <a:spcPct val="107000"/>
              </a:lnSpc>
              <a:spcBef>
                <a:spcPts val="0"/>
              </a:spcBef>
              <a:buNone/>
            </a:pPr>
            <a:r>
              <a:rPr lang="de-de" sz="2000" dirty="0">
                <a:latin typeface="Times New Roman" panose="02020603050405020304" pitchFamily="18" charset="0"/>
                <a:cs typeface="Times New Roman" panose="02020603050405020304" pitchFamily="18" charset="0"/>
              </a:rPr>
              <a:t>	b)  Änderung der Überwachungsmaßnahmen; </a:t>
            </a:r>
          </a:p>
          <a:p>
            <a:pPr marL="1254125" indent="-360363" algn="just">
              <a:lnSpc>
                <a:spcPct val="107000"/>
              </a:lnSpc>
              <a:spcBef>
                <a:spcPts val="0"/>
              </a:spcBef>
              <a:buNone/>
              <a:tabLst>
                <a:tab pos="1169988" algn="l"/>
              </a:tabLst>
            </a:pPr>
            <a:r>
              <a:rPr lang="de-de" sz="2000" dirty="0">
                <a:latin typeface="Times New Roman" panose="02020603050405020304" pitchFamily="18" charset="0"/>
                <a:cs typeface="Times New Roman" panose="02020603050405020304" pitchFamily="18" charset="0"/>
              </a:rPr>
              <a:t>c)  Ausstellung eines Haftbefehls oder Erlassen einer anderen vollstreckbaren justiziellen Entscheidung mit gleicher Rechtswirkung.</a:t>
            </a:r>
          </a:p>
          <a:p>
            <a:pPr marL="342900" indent="-342900" algn="just">
              <a:lnSpc>
                <a:spcPct val="107000"/>
              </a:lnSpc>
              <a:spcBef>
                <a:spcPts val="0"/>
              </a:spcBef>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10</a:t>
            </a:fld>
            <a:endParaRPr lang="en-US">
              <a:solidFill>
                <a:schemeClr val="bg1"/>
              </a:solidFill>
            </a:endParaRPr>
          </a:p>
        </p:txBody>
      </p:sp>
    </p:spTree>
    <p:extLst>
      <p:ext uri="{BB962C8B-B14F-4D97-AF65-F5344CB8AC3E}">
        <p14:creationId xmlns:p14="http://schemas.microsoft.com/office/powerpoint/2010/main" val="2261557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44283"/>
            <a:ext cx="10905066" cy="1135737"/>
          </a:xfrm>
        </p:spPr>
        <p:txBody>
          <a:bodyPr>
            <a:normAutofit fontScale="90000"/>
          </a:bodyPr>
          <a:lstStyle/>
          <a:p>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r>
              <a:rPr lang="de-de" sz="3600" b="1">
                <a:latin typeface="Times New Roman" panose="02020603050405020304" pitchFamily="18" charset="0"/>
                <a:cs typeface="Times New Roman" panose="02020603050405020304" pitchFamily="18" charset="0"/>
              </a:rPr>
              <a:t>Verpflichtungen für die beteiligten Behörden</a:t>
            </a:r>
            <a:br>
              <a:rPr lang="de-de" sz="3600" i="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endParaRPr lang="de-de"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55743"/>
            <a:ext cx="10275501" cy="4783169"/>
          </a:xfrm>
        </p:spPr>
        <p:txBody>
          <a:bodyPr>
            <a:normAutofit/>
          </a:bodyPr>
          <a:lstStyle/>
          <a:p>
            <a:pPr marL="342900" indent="-342900" algn="just">
              <a:lnSpc>
                <a:spcPct val="100000"/>
              </a:lnSpc>
              <a:spcBef>
                <a:spcPts val="0"/>
              </a:spcBef>
              <a:spcAft>
                <a:spcPts val="1200"/>
              </a:spcAft>
              <a:buFont typeface="Wingdings" panose="05000000000000000000" pitchFamily="2" charset="2"/>
              <a:buChar char=""/>
            </a:pPr>
            <a:r>
              <a:rPr lang="de-de" sz="1800" dirty="0">
                <a:latin typeface="Times New Roman" panose="02020603050405020304" pitchFamily="18" charset="0"/>
                <a:cs typeface="Times New Roman" panose="02020603050405020304" pitchFamily="18" charset="0"/>
              </a:rPr>
              <a:t>Die zuständige Behörde des Vollstreckungsstaats kann die zuständige Behörde des Anordnungsstaats um Auskunft darüber ersuchen, ob die Maßnahmen </a:t>
            </a:r>
            <a:r>
              <a:rPr lang="de-de" sz="1800" b="1" dirty="0">
                <a:latin typeface="Times New Roman" panose="02020603050405020304" pitchFamily="18" charset="0"/>
                <a:cs typeface="Times New Roman" panose="02020603050405020304" pitchFamily="18" charset="0"/>
              </a:rPr>
              <a:t>unter den jeweils gegebenen Umständen des Falles noch weiter überwacht werden müssen</a:t>
            </a:r>
          </a:p>
          <a:p>
            <a:pPr marL="342900" indent="-342900" algn="just">
              <a:lnSpc>
                <a:spcPct val="100000"/>
              </a:lnSpc>
              <a:spcBef>
                <a:spcPts val="0"/>
              </a:spcBef>
              <a:spcAft>
                <a:spcPts val="1200"/>
              </a:spcAft>
              <a:buFont typeface="Wingdings" panose="05000000000000000000" pitchFamily="2" charset="2"/>
              <a:buChar char=""/>
            </a:pPr>
            <a:r>
              <a:rPr lang="de-de" sz="1800" b="1" dirty="0">
                <a:latin typeface="Times New Roman" panose="02020603050405020304" pitchFamily="18" charset="0"/>
                <a:cs typeface="Times New Roman" panose="02020603050405020304" pitchFamily="18" charset="0"/>
              </a:rPr>
              <a:t>Vor Ablauf der Frist</a:t>
            </a:r>
            <a:r>
              <a:rPr lang="de-de" sz="1800" dirty="0">
                <a:latin typeface="Times New Roman" panose="02020603050405020304" pitchFamily="18" charset="0"/>
                <a:cs typeface="Times New Roman" panose="02020603050405020304" pitchFamily="18" charset="0"/>
              </a:rPr>
              <a:t> nach Artikel 10 Absatz 5 teilt die zuständige Behörde des Anordnungsstaats von Amts wegen oder auf Ersuchen der zuständigen Behörde des Vollstreckungsstaats mit, für welchen zusätzlichen Zeitraum die Überwachung der Maßnahmen gegebenenfalls noch für erforderlich gehalten wird</a:t>
            </a:r>
          </a:p>
          <a:p>
            <a:pPr marL="342900" indent="-342900" algn="just">
              <a:lnSpc>
                <a:spcPct val="100000"/>
              </a:lnSpc>
              <a:spcBef>
                <a:spcPts val="0"/>
              </a:spcBef>
              <a:spcAft>
                <a:spcPts val="1200"/>
              </a:spcAft>
              <a:buFont typeface="Wingdings" panose="05000000000000000000" pitchFamily="2" charset="2"/>
              <a:buChar char=""/>
            </a:pPr>
            <a:r>
              <a:rPr lang="de-de" sz="1800" dirty="0">
                <a:latin typeface="Times New Roman" panose="02020603050405020304" pitchFamily="18" charset="0"/>
                <a:cs typeface="Times New Roman" panose="02020603050405020304" pitchFamily="18" charset="0"/>
              </a:rPr>
              <a:t>Die zuständige Behörde des Vollstreckungsstaats </a:t>
            </a:r>
            <a:r>
              <a:rPr lang="de-de" sz="1800" b="1" dirty="0">
                <a:solidFill>
                  <a:srgbClr val="FF0000"/>
                </a:solidFill>
                <a:latin typeface="Times New Roman" panose="02020603050405020304" pitchFamily="18" charset="0"/>
                <a:cs typeface="Times New Roman" panose="02020603050405020304" pitchFamily="18" charset="0"/>
              </a:rPr>
              <a:t>unterrichtet</a:t>
            </a:r>
            <a:r>
              <a:rPr lang="de-de" sz="1800" dirty="0">
                <a:latin typeface="Times New Roman" panose="02020603050405020304" pitchFamily="18" charset="0"/>
                <a:cs typeface="Times New Roman" panose="02020603050405020304" pitchFamily="18" charset="0"/>
              </a:rPr>
              <a:t> die zuständige Behörde des Anordnungsstaats </a:t>
            </a:r>
            <a:r>
              <a:rPr lang="de-de" sz="1800" b="1" dirty="0">
                <a:solidFill>
                  <a:srgbClr val="FF0000"/>
                </a:solidFill>
                <a:latin typeface="Times New Roman" panose="02020603050405020304" pitchFamily="18" charset="0"/>
                <a:cs typeface="Times New Roman" panose="02020603050405020304" pitchFamily="18" charset="0"/>
              </a:rPr>
              <a:t>unverzüglich</a:t>
            </a:r>
            <a:r>
              <a:rPr lang="de-de" sz="1800" dirty="0">
                <a:latin typeface="Times New Roman" panose="02020603050405020304" pitchFamily="18" charset="0"/>
                <a:cs typeface="Times New Roman" panose="02020603050405020304" pitchFamily="18" charset="0"/>
              </a:rPr>
              <a:t> über </a:t>
            </a:r>
            <a:r>
              <a:rPr lang="de-de" sz="1800" b="1" dirty="0">
                <a:solidFill>
                  <a:srgbClr val="FF0000"/>
                </a:solidFill>
                <a:latin typeface="Times New Roman" panose="02020603050405020304" pitchFamily="18" charset="0"/>
                <a:cs typeface="Times New Roman" panose="02020603050405020304" pitchFamily="18" charset="0"/>
              </a:rPr>
              <a:t>jeden Verstoß gegen eine Überwachungsmaßnahme</a:t>
            </a:r>
            <a:r>
              <a:rPr lang="de-de" sz="1800" dirty="0">
                <a:latin typeface="Times New Roman" panose="02020603050405020304" pitchFamily="18" charset="0"/>
                <a:cs typeface="Times New Roman" panose="02020603050405020304" pitchFamily="18" charset="0"/>
              </a:rPr>
              <a:t> und über </a:t>
            </a:r>
            <a:r>
              <a:rPr lang="de-de" sz="1800" b="1" dirty="0">
                <a:solidFill>
                  <a:srgbClr val="FF0000"/>
                </a:solidFill>
                <a:latin typeface="Times New Roman" panose="02020603050405020304" pitchFamily="18" charset="0"/>
                <a:cs typeface="Times New Roman" panose="02020603050405020304" pitchFamily="18" charset="0"/>
              </a:rPr>
              <a:t>alle sonstigen Erkenntnisse</a:t>
            </a:r>
            <a:r>
              <a:rPr lang="de-de" sz="1800" dirty="0">
                <a:latin typeface="Times New Roman" panose="02020603050405020304" pitchFamily="18" charset="0"/>
                <a:cs typeface="Times New Roman" panose="02020603050405020304" pitchFamily="18" charset="0"/>
              </a:rPr>
              <a:t>, die eine weitere Entscheidung nach Artikel 18 Absatz 1 nach sich ziehen könnte. Die Meldung erfolgt unter Verwendung des in Anhang II wiedergegebenen Formblatts.</a:t>
            </a:r>
          </a:p>
          <a:p>
            <a:pPr marL="342900" indent="-342900" algn="just">
              <a:lnSpc>
                <a:spcPct val="100000"/>
              </a:lnSpc>
              <a:spcBef>
                <a:spcPts val="0"/>
              </a:spcBef>
              <a:spcAft>
                <a:spcPts val="1200"/>
              </a:spcAft>
              <a:buFont typeface="Wingdings" panose="05000000000000000000" pitchFamily="2" charset="2"/>
              <a:buChar char=""/>
            </a:pPr>
            <a:r>
              <a:rPr lang="de-de" sz="1800" dirty="0">
                <a:latin typeface="Times New Roman" panose="02020603050405020304" pitchFamily="18" charset="0"/>
                <a:cs typeface="Times New Roman" panose="02020603050405020304" pitchFamily="18" charset="0"/>
              </a:rPr>
              <a:t>Die zuständige Behörde des Vollstreckungsstaats unterrichtet die zuständige Behörde des Anordnungsstaats in einer Form, die einen schriftlichen Nachweis ermöglicht, unverzüglich über </a:t>
            </a:r>
            <a:r>
              <a:rPr lang="de-de" sz="1800" b="1" dirty="0">
                <a:latin typeface="Times New Roman" panose="02020603050405020304" pitchFamily="18" charset="0"/>
                <a:cs typeface="Times New Roman" panose="02020603050405020304" pitchFamily="18" charset="0"/>
              </a:rPr>
              <a:t>Situationen nach Art. 20 Abs. 2 RB</a:t>
            </a: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11</a:t>
            </a:fld>
            <a:endParaRPr lang="en-US">
              <a:solidFill>
                <a:schemeClr val="bg1"/>
              </a:solidFill>
            </a:endParaRPr>
          </a:p>
        </p:txBody>
      </p:sp>
    </p:spTree>
    <p:extLst>
      <p:ext uri="{BB962C8B-B14F-4D97-AF65-F5344CB8AC3E}">
        <p14:creationId xmlns:p14="http://schemas.microsoft.com/office/powerpoint/2010/main" val="1032797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r>
              <a:rPr lang="de-de" sz="3600" b="1">
                <a:latin typeface="Times New Roman" panose="02020603050405020304" pitchFamily="18" charset="0"/>
                <a:cs typeface="Times New Roman" panose="02020603050405020304" pitchFamily="18" charset="0"/>
              </a:rPr>
              <a:t>Konsultationen (Art. 22) und Sprachen (Art. 24)</a:t>
            </a:r>
            <a:br>
              <a:rPr lang="de-de" sz="3600" i="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endParaRPr lang="de-de"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82981"/>
            <a:ext cx="10275501" cy="4393982"/>
          </a:xfrm>
        </p:spPr>
        <p:txBody>
          <a:bodyPr>
            <a:normAutofit/>
          </a:bodyPr>
          <a:lstStyle/>
          <a:p>
            <a:pPr marL="342900" marR="0" lvl="0" indent="-342900" algn="just">
              <a:lnSpc>
                <a:spcPct val="107000"/>
              </a:lnSpc>
              <a:spcBef>
                <a:spcPts val="0"/>
              </a:spcBef>
              <a:spcAft>
                <a:spcPts val="0"/>
              </a:spcAft>
              <a:buFont typeface="Wingdings" panose="05000000000000000000" pitchFamily="2" charset="2"/>
              <a:buChar char=""/>
            </a:pPr>
            <a:r>
              <a:rPr lang="de-de" sz="1800" dirty="0">
                <a:latin typeface="Times New Roman" panose="02020603050405020304" pitchFamily="18" charset="0"/>
                <a:cs typeface="Times New Roman" panose="02020603050405020304" pitchFamily="18" charset="0"/>
              </a:rPr>
              <a:t>Die zuständigen Behörden des Anordnungsstaats und des Vollstreckungsstaats </a:t>
            </a:r>
            <a:r>
              <a:rPr lang="de-de" sz="1800" b="1" dirty="0">
                <a:latin typeface="Times New Roman" panose="02020603050405020304" pitchFamily="18" charset="0"/>
                <a:cs typeface="Times New Roman" panose="02020603050405020304" pitchFamily="18" charset="0"/>
              </a:rPr>
              <a:t>konsultieren einander</a:t>
            </a:r>
            <a:r>
              <a:rPr lang="de-de" sz="1800" dirty="0">
                <a:latin typeface="Times New Roman" panose="02020603050405020304" pitchFamily="18" charset="0"/>
                <a:cs typeface="Times New Roman" panose="02020603050405020304" pitchFamily="18" charset="0"/>
              </a:rPr>
              <a:t>, </a:t>
            </a:r>
          </a:p>
          <a:p>
            <a:pPr marL="1254125" marR="0" lvl="0" indent="-360363">
              <a:lnSpc>
                <a:spcPct val="107000"/>
              </a:lnSpc>
              <a:spcBef>
                <a:spcPts val="0"/>
              </a:spcBef>
              <a:spcAft>
                <a:spcPts val="0"/>
              </a:spcAft>
              <a:buAutoNum type="alphaLcParenR"/>
            </a:pPr>
            <a:r>
              <a:rPr lang="de-de" sz="1800" i="1" dirty="0">
                <a:latin typeface="Times New Roman" panose="02020603050405020304" pitchFamily="18" charset="0"/>
                <a:cs typeface="Times New Roman" panose="02020603050405020304" pitchFamily="18" charset="0"/>
              </a:rPr>
              <a:t>während der Vorbereitung oder zumindest vor der Weiterleitung einer Entscheidung über Überwachungsmaßnahmen zusammen mit der in Artikel 10 genannten Bescheinigung;</a:t>
            </a:r>
          </a:p>
          <a:p>
            <a:pPr marL="0" marR="0" lvl="0" indent="893763">
              <a:lnSpc>
                <a:spcPct val="107000"/>
              </a:lnSpc>
              <a:spcBef>
                <a:spcPts val="0"/>
              </a:spcBef>
              <a:spcAft>
                <a:spcPts val="0"/>
              </a:spcAft>
              <a:buNone/>
            </a:pPr>
            <a:r>
              <a:rPr lang="de-de" sz="1800" i="1" dirty="0">
                <a:latin typeface="Times New Roman" panose="02020603050405020304" pitchFamily="18" charset="0"/>
                <a:cs typeface="Times New Roman" panose="02020603050405020304" pitchFamily="18" charset="0"/>
              </a:rPr>
              <a:t>	b)   um die reibungslose und effiziente Überwachung der Überwachungsmaßnahmen zu erleichtern;</a:t>
            </a:r>
          </a:p>
          <a:p>
            <a:pPr marL="1254125" marR="0" lvl="0" indent="-360363">
              <a:lnSpc>
                <a:spcPct val="107000"/>
              </a:lnSpc>
              <a:spcBef>
                <a:spcPts val="0"/>
              </a:spcBef>
              <a:spcAft>
                <a:spcPts val="0"/>
              </a:spcAft>
              <a:buNone/>
              <a:tabLst>
                <a:tab pos="808038" algn="l"/>
              </a:tabLst>
            </a:pPr>
            <a:r>
              <a:rPr lang="de-de" sz="1800" i="1" dirty="0">
                <a:latin typeface="Times New Roman" panose="02020603050405020304" pitchFamily="18" charset="0"/>
                <a:cs typeface="Times New Roman" panose="02020603050405020304" pitchFamily="18" charset="0"/>
              </a:rPr>
              <a:t>c)	wenn die Person einen schwerwiegenden Verstoß gegen die angeordneten Überwachungsmaßnahmen begangen hat. </a:t>
            </a:r>
          </a:p>
          <a:p>
            <a:pPr marL="342900" marR="0" lvl="0" indent="-342900" algn="just">
              <a:lnSpc>
                <a:spcPct val="107000"/>
              </a:lnSpc>
              <a:spcBef>
                <a:spcPts val="0"/>
              </a:spcBef>
              <a:spcAft>
                <a:spcPts val="0"/>
              </a:spcAft>
              <a:buFont typeface="Wingdings" panose="05000000000000000000" pitchFamily="2" charset="2"/>
              <a:buChar char=""/>
            </a:pPr>
            <a:endParaRPr lang="en-GB" sz="18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de-de" sz="1800" dirty="0">
                <a:latin typeface="Times New Roman" panose="02020603050405020304" pitchFamily="18" charset="0"/>
                <a:cs typeface="Times New Roman" panose="02020603050405020304" pitchFamily="18" charset="0"/>
              </a:rPr>
              <a:t>Die Bescheinigungen werden in die Amtssprache oder eine der Amtssprachen des Vollstreckungsstaats </a:t>
            </a:r>
            <a:r>
              <a:rPr lang="de-de" sz="1800" b="1" dirty="0">
                <a:latin typeface="Times New Roman" panose="02020603050405020304" pitchFamily="18" charset="0"/>
                <a:cs typeface="Times New Roman" panose="02020603050405020304" pitchFamily="18" charset="0"/>
              </a:rPr>
              <a:t>übersetzt</a:t>
            </a:r>
            <a:r>
              <a:rPr lang="de-de" sz="1800" dirty="0">
                <a:latin typeface="Times New Roman" panose="02020603050405020304" pitchFamily="18" charset="0"/>
                <a:cs typeface="Times New Roman" panose="02020603050405020304" pitchFamily="18" charset="0"/>
              </a:rPr>
              <a:t>. Jeder Mitgliedstaat kann zum Zeitpunkt der Annahme dieses Rahmenbeschlusses oder später in einer beim Generalsekretariat des Rates hinterlegten Erklärung angeben, dass er eine Übersetzung in eine oder mehrere andere Amtssprachen der Organe der Europäischen Union akzeptiert.</a:t>
            </a: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12</a:t>
            </a:fld>
            <a:endParaRPr lang="en-US">
              <a:solidFill>
                <a:schemeClr val="bg1"/>
              </a:solidFill>
            </a:endParaRPr>
          </a:p>
        </p:txBody>
      </p:sp>
    </p:spTree>
    <p:extLst>
      <p:ext uri="{BB962C8B-B14F-4D97-AF65-F5344CB8AC3E}">
        <p14:creationId xmlns:p14="http://schemas.microsoft.com/office/powerpoint/2010/main" val="2958097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de-de" sz="3600" b="1">
                <a:latin typeface="Times New Roman" panose="02020603050405020304" pitchFamily="18" charset="0"/>
                <a:cs typeface="Times New Roman" panose="02020603050405020304" pitchFamily="18" charset="0"/>
              </a:rPr>
              <a:t>Inhalt:</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803150"/>
            <a:ext cx="10275501" cy="4393982"/>
          </a:xfrm>
        </p:spPr>
        <p:txBody>
          <a:bodyPr>
            <a:normAutofit/>
          </a:bodyPr>
          <a:lstStyle/>
          <a:p>
            <a:pPr>
              <a:buFont typeface="Wingdings" panose="05000000000000000000" pitchFamily="2" charset="2"/>
              <a:buChar char="§"/>
            </a:pPr>
            <a:r>
              <a:rPr lang="de-de" sz="2000" i="1">
                <a:latin typeface="Times New Roman" panose="02020603050405020304" pitchFamily="18" charset="0"/>
                <a:cs typeface="Times New Roman" panose="02020603050405020304" pitchFamily="18" charset="0"/>
              </a:rPr>
              <a:t>Factsheet – RB 2009/829</a:t>
            </a:r>
          </a:p>
          <a:p>
            <a:pPr>
              <a:buFont typeface="Wingdings" panose="05000000000000000000" pitchFamily="2" charset="2"/>
              <a:buChar char="§"/>
            </a:pPr>
            <a:r>
              <a:rPr lang="de-de" sz="2000" i="1">
                <a:latin typeface="Times New Roman" panose="02020603050405020304" pitchFamily="18" charset="0"/>
                <a:cs typeface="Times New Roman" panose="02020603050405020304" pitchFamily="18" charset="0"/>
              </a:rPr>
              <a:t>Ziele</a:t>
            </a:r>
          </a:p>
          <a:p>
            <a:pPr>
              <a:buFont typeface="Wingdings" panose="05000000000000000000" pitchFamily="2" charset="2"/>
              <a:buChar char="§"/>
            </a:pPr>
            <a:r>
              <a:rPr lang="de-de" sz="2000" i="1">
                <a:latin typeface="Times New Roman" panose="02020603050405020304" pitchFamily="18" charset="0"/>
                <a:cs typeface="Times New Roman" panose="02020603050405020304" pitchFamily="18" charset="0"/>
              </a:rPr>
              <a:t>Begriffsbestimmungen</a:t>
            </a:r>
          </a:p>
          <a:p>
            <a:pPr>
              <a:buFont typeface="Wingdings" panose="05000000000000000000" pitchFamily="2" charset="2"/>
              <a:buChar char="§"/>
            </a:pPr>
            <a:r>
              <a:rPr lang="de-de" sz="2000" i="1">
                <a:latin typeface="Times New Roman" panose="02020603050405020304" pitchFamily="18" charset="0"/>
                <a:cs typeface="Times New Roman" panose="02020603050405020304" pitchFamily="18" charset="0"/>
              </a:rPr>
              <a:t>Zuständige Behörden</a:t>
            </a:r>
          </a:p>
          <a:p>
            <a:pPr>
              <a:buFont typeface="Wingdings" panose="05000000000000000000" pitchFamily="2" charset="2"/>
              <a:buChar char="§"/>
            </a:pPr>
            <a:r>
              <a:rPr lang="de-de" sz="2000" i="1">
                <a:latin typeface="Times New Roman" panose="02020603050405020304" pitchFamily="18" charset="0"/>
                <a:cs typeface="Times New Roman" panose="02020603050405020304" pitchFamily="18" charset="0"/>
              </a:rPr>
              <a:t>Kriterien für die Übermittlung einer Entscheidung über Überwachungsmaßnahmen</a:t>
            </a:r>
          </a:p>
          <a:p>
            <a:pPr>
              <a:buFont typeface="Wingdings" panose="05000000000000000000" pitchFamily="2" charset="2"/>
              <a:buChar char="§"/>
            </a:pPr>
            <a:r>
              <a:rPr lang="de-de" sz="2000" i="1">
                <a:latin typeface="Times New Roman" panose="02020603050405020304" pitchFamily="18" charset="0"/>
                <a:cs typeface="Times New Roman" panose="02020603050405020304" pitchFamily="18" charset="0"/>
              </a:rPr>
              <a:t>Verfahren für die Anerkennung einer Entscheidung über Überwachungsmaßnahmen</a:t>
            </a:r>
          </a:p>
          <a:p>
            <a:pPr>
              <a:buFont typeface="Wingdings" panose="05000000000000000000" pitchFamily="2" charset="2"/>
              <a:buChar char="§"/>
            </a:pPr>
            <a:r>
              <a:rPr lang="de-de" sz="2000" i="1">
                <a:latin typeface="Times New Roman" panose="02020603050405020304" pitchFamily="18" charset="0"/>
                <a:cs typeface="Times New Roman" panose="02020603050405020304" pitchFamily="18" charset="0"/>
              </a:rPr>
              <a:t>Gründe für die Versagung der Anerkennung. Anpassung der Entscheidung</a:t>
            </a:r>
          </a:p>
          <a:p>
            <a:pPr>
              <a:buFont typeface="Wingdings" panose="05000000000000000000" pitchFamily="2" charset="2"/>
              <a:buChar char="§"/>
            </a:pPr>
            <a:r>
              <a:rPr lang="de-de" sz="2000" i="1">
                <a:latin typeface="Times New Roman" panose="02020603050405020304" pitchFamily="18" charset="0"/>
                <a:cs typeface="Times New Roman" panose="02020603050405020304" pitchFamily="18" charset="0"/>
              </a:rPr>
              <a:t>Geltendes Recht und weitere Entscheidungen</a:t>
            </a:r>
          </a:p>
          <a:p>
            <a:pPr>
              <a:buFont typeface="Wingdings" panose="05000000000000000000" pitchFamily="2" charset="2"/>
              <a:buChar char="§"/>
            </a:pPr>
            <a:r>
              <a:rPr lang="de-de" sz="2000" i="1">
                <a:latin typeface="Times New Roman" panose="02020603050405020304" pitchFamily="18" charset="0"/>
                <a:cs typeface="Times New Roman" panose="02020603050405020304" pitchFamily="18" charset="0"/>
              </a:rPr>
              <a:t>Verpflichtungen für die beteiligten Behörden</a:t>
            </a:r>
          </a:p>
          <a:p>
            <a:pPr>
              <a:buFont typeface="Wingdings" panose="05000000000000000000" pitchFamily="2" charset="2"/>
              <a:buChar char="§"/>
            </a:pPr>
            <a:r>
              <a:rPr lang="de-de" sz="2000" i="1">
                <a:latin typeface="Times New Roman" panose="02020603050405020304" pitchFamily="18" charset="0"/>
                <a:cs typeface="Times New Roman" panose="02020603050405020304" pitchFamily="18" charset="0"/>
              </a:rPr>
              <a:t>Konsultationen und Sprachen</a:t>
            </a:r>
          </a:p>
          <a:p>
            <a:pPr>
              <a:buFont typeface="Wingdings" panose="05000000000000000000" pitchFamily="2" charset="2"/>
              <a:buChar char="ü"/>
            </a:pPr>
            <a:endParaRPr lang="en-US" sz="2000" i="1"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6123E0A-FDE3-452B-8463-CE504371587F}"/>
              </a:ext>
            </a:extLst>
          </p:cNvPr>
          <p:cNvSpPr>
            <a:spLocks noGrp="1"/>
          </p:cNvSpPr>
          <p:nvPr>
            <p:ph type="sldNum" sz="quarter" idx="12"/>
          </p:nvPr>
        </p:nvSpPr>
        <p:spPr/>
        <p:txBody>
          <a:bodyPr/>
          <a:lstStyle/>
          <a:p>
            <a:fld id="{6D22F896-40B5-4ADD-8801-0D06FADFA095}" type="slidenum">
              <a:rPr lang="en-US" smtClean="0">
                <a:solidFill>
                  <a:schemeClr val="bg1"/>
                </a:solidFill>
              </a:rPr>
              <a:t>2</a:t>
            </a:fld>
            <a:endParaRPr lang="en-US">
              <a:solidFill>
                <a:schemeClr val="bg1"/>
              </a:solidFill>
            </a:endParaRPr>
          </a:p>
        </p:txBody>
      </p:sp>
    </p:spTree>
    <p:extLst>
      <p:ext uri="{BB962C8B-B14F-4D97-AF65-F5344CB8AC3E}">
        <p14:creationId xmlns:p14="http://schemas.microsoft.com/office/powerpoint/2010/main" val="119609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266394" y="453709"/>
            <a:ext cx="10905066" cy="1135737"/>
          </a:xfrm>
        </p:spPr>
        <p:txBody>
          <a:bodyPr>
            <a:normAutofit/>
          </a:bodyPr>
          <a:lstStyle/>
          <a:p>
            <a:r>
              <a:rPr lang="de-de" sz="3600" b="1">
                <a:latin typeface="Times New Roman" panose="02020603050405020304" pitchFamily="18" charset="0"/>
                <a:cs typeface="Times New Roman" panose="02020603050405020304" pitchFamily="18" charset="0"/>
              </a:rPr>
              <a:t>  Factsheet</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266394" y="1711355"/>
            <a:ext cx="10905066" cy="3803325"/>
          </a:xfrm>
        </p:spPr>
        <p:txBody>
          <a:bodyPr>
            <a:noAutofit/>
          </a:bodyPr>
          <a:lstStyle/>
          <a:p>
            <a:pPr algn="just">
              <a:spcBef>
                <a:spcPts val="600"/>
              </a:spcBef>
              <a:spcAft>
                <a:spcPts val="600"/>
              </a:spcAft>
            </a:pPr>
            <a:r>
              <a:rPr lang="de-de" sz="2000" dirty="0">
                <a:latin typeface="Times New Roman" panose="02020603050405020304" pitchFamily="18" charset="0"/>
                <a:cs typeface="Times New Roman" panose="02020603050405020304" pitchFamily="18" charset="0"/>
              </a:rPr>
              <a:t>Frist für die Umsetzung des RB – </a:t>
            </a:r>
            <a:r>
              <a:rPr lang="de-de" sz="2000" b="1" dirty="0">
                <a:solidFill>
                  <a:srgbClr val="FF0000"/>
                </a:solidFill>
                <a:latin typeface="Times New Roman" panose="02020603050405020304" pitchFamily="18" charset="0"/>
                <a:cs typeface="Times New Roman" panose="02020603050405020304" pitchFamily="18" charset="0"/>
              </a:rPr>
              <a:t>1. Dezember 2012</a:t>
            </a:r>
          </a:p>
          <a:p>
            <a:pPr algn="just">
              <a:spcBef>
                <a:spcPts val="600"/>
              </a:spcBef>
              <a:spcAft>
                <a:spcPts val="600"/>
              </a:spcAft>
            </a:pPr>
            <a:r>
              <a:rPr lang="de-de" sz="2000" b="1" dirty="0">
                <a:solidFill>
                  <a:srgbClr val="FF0000"/>
                </a:solidFill>
                <a:latin typeface="Times New Roman" panose="02020603050405020304" pitchFamily="18" charset="0"/>
                <a:cs typeface="Times New Roman" panose="02020603050405020304" pitchFamily="18" charset="0"/>
              </a:rPr>
              <a:t>27 MS </a:t>
            </a:r>
            <a:r>
              <a:rPr lang="de-de" sz="2000" dirty="0">
                <a:latin typeface="Times New Roman" panose="02020603050405020304" pitchFamily="18" charset="0"/>
                <a:cs typeface="Times New Roman" panose="02020603050405020304" pitchFamily="18" charset="0"/>
              </a:rPr>
              <a:t>haben ihn umgesetzt,</a:t>
            </a:r>
            <a:r>
              <a:rPr lang="de-de" sz="2000" b="1" dirty="0">
                <a:latin typeface="Times New Roman" panose="02020603050405020304" pitchFamily="18" charset="0"/>
                <a:cs typeface="Times New Roman" panose="02020603050405020304" pitchFamily="18" charset="0"/>
              </a:rPr>
              <a:t> </a:t>
            </a:r>
            <a:r>
              <a:rPr lang="de-de" sz="2000" b="1" dirty="0">
                <a:solidFill>
                  <a:srgbClr val="FF0000"/>
                </a:solidFill>
                <a:latin typeface="Times New Roman" panose="02020603050405020304" pitchFamily="18" charset="0"/>
                <a:cs typeface="Times New Roman" panose="02020603050405020304" pitchFamily="18" charset="0"/>
              </a:rPr>
              <a:t>in</a:t>
            </a:r>
            <a:r>
              <a:rPr lang="de-de" sz="2000" b="1" dirty="0">
                <a:latin typeface="Times New Roman" panose="02020603050405020304" pitchFamily="18" charset="0"/>
                <a:cs typeface="Times New Roman" panose="02020603050405020304" pitchFamily="18" charset="0"/>
              </a:rPr>
              <a:t> </a:t>
            </a:r>
            <a:r>
              <a:rPr lang="de-de" sz="2000" b="1" dirty="0">
                <a:solidFill>
                  <a:srgbClr val="FF0000"/>
                </a:solidFill>
                <a:latin typeface="Times New Roman" panose="02020603050405020304" pitchFamily="18" charset="0"/>
                <a:cs typeface="Times New Roman" panose="02020603050405020304" pitchFamily="18" charset="0"/>
              </a:rPr>
              <a:t>Irland läuft der Prozess </a:t>
            </a:r>
            <a:r>
              <a:rPr lang="de-de" sz="2000" dirty="0">
                <a:latin typeface="Times New Roman" panose="02020603050405020304" pitchFamily="18" charset="0"/>
                <a:cs typeface="Times New Roman" panose="02020603050405020304" pitchFamily="18" charset="0"/>
              </a:rPr>
              <a:t>(</a:t>
            </a:r>
            <a:r>
              <a:rPr lang="de-de" sz="2000" b="1" dirty="0">
                <a:latin typeface="Times New Roman" panose="02020603050405020304" pitchFamily="18" charset="0"/>
                <a:cs typeface="Times New Roman" panose="02020603050405020304" pitchFamily="18" charset="0"/>
              </a:rPr>
              <a:t>Stand 28.10.2020</a:t>
            </a:r>
            <a:r>
              <a:rPr lang="de-de" sz="2000" dirty="0">
                <a:latin typeface="Times New Roman" panose="02020603050405020304" pitchFamily="18" charset="0"/>
                <a:cs typeface="Times New Roman" panose="02020603050405020304" pitchFamily="18" charset="0"/>
              </a:rPr>
              <a:t>)</a:t>
            </a:r>
          </a:p>
          <a:p>
            <a:pPr algn="just">
              <a:spcBef>
                <a:spcPts val="600"/>
              </a:spcBef>
              <a:spcAft>
                <a:spcPts val="600"/>
              </a:spcAft>
            </a:pPr>
            <a:r>
              <a:rPr lang="de-de" sz="2000" dirty="0">
                <a:latin typeface="Times New Roman" panose="02020603050405020304" pitchFamily="18" charset="0"/>
                <a:cs typeface="Times New Roman" panose="02020603050405020304" pitchFamily="18" charset="0"/>
              </a:rPr>
              <a:t>Der RB</a:t>
            </a:r>
            <a:r>
              <a:rPr lang="de-de" sz="2000" b="1" dirty="0">
                <a:latin typeface="Times New Roman" panose="02020603050405020304" pitchFamily="18" charset="0"/>
                <a:cs typeface="Times New Roman" panose="02020603050405020304" pitchFamily="18" charset="0"/>
              </a:rPr>
              <a:t> </a:t>
            </a:r>
            <a:r>
              <a:rPr lang="de-de" sz="2000" b="1" dirty="0">
                <a:solidFill>
                  <a:srgbClr val="FF0000"/>
                </a:solidFill>
                <a:latin typeface="Times New Roman" panose="02020603050405020304" pitchFamily="18" charset="0"/>
                <a:cs typeface="Times New Roman" panose="02020603050405020304" pitchFamily="18" charset="0"/>
              </a:rPr>
              <a:t>ermöglicht</a:t>
            </a:r>
            <a:r>
              <a:rPr lang="de-de" sz="2000" dirty="0">
                <a:latin typeface="Times New Roman" panose="02020603050405020304" pitchFamily="18" charset="0"/>
                <a:cs typeface="Times New Roman" panose="02020603050405020304" pitchFamily="18" charset="0"/>
              </a:rPr>
              <a:t> einer Person, die in einem MS ansässig ist, </a:t>
            </a:r>
            <a:r>
              <a:rPr lang="de-de" sz="2000" u="sng" dirty="0">
                <a:latin typeface="Times New Roman" panose="02020603050405020304" pitchFamily="18" charset="0"/>
                <a:cs typeface="Times New Roman" panose="02020603050405020304" pitchFamily="18" charset="0"/>
              </a:rPr>
              <a:t>gegen die aber in einem zweiten MS ein Strafverfahren</a:t>
            </a:r>
            <a:r>
              <a:rPr lang="de-de" sz="2000" dirty="0">
                <a:latin typeface="Times New Roman" panose="02020603050405020304" pitchFamily="18" charset="0"/>
                <a:cs typeface="Times New Roman" panose="02020603050405020304" pitchFamily="18" charset="0"/>
              </a:rPr>
              <a:t> läuft, die Überwachung durch die Behörden des Staates, in dem sie ansässig ist, während sie auf ihr Verfahren wartet</a:t>
            </a:r>
          </a:p>
          <a:p>
            <a:pPr algn="just">
              <a:spcBef>
                <a:spcPts val="600"/>
              </a:spcBef>
              <a:spcAft>
                <a:spcPts val="600"/>
              </a:spcAft>
            </a:pPr>
            <a:r>
              <a:rPr lang="de-de" sz="2000" dirty="0">
                <a:latin typeface="Times New Roman" panose="02020603050405020304" pitchFamily="18" charset="0"/>
                <a:cs typeface="Times New Roman" panose="02020603050405020304" pitchFamily="18" charset="0"/>
              </a:rPr>
              <a:t>Es besteht die </a:t>
            </a:r>
            <a:r>
              <a:rPr lang="de-de" sz="2000" b="1" dirty="0">
                <a:solidFill>
                  <a:srgbClr val="FF0000"/>
                </a:solidFill>
                <a:latin typeface="Times New Roman" panose="02020603050405020304" pitchFamily="18" charset="0"/>
                <a:cs typeface="Times New Roman" panose="02020603050405020304" pitchFamily="18" charset="0"/>
              </a:rPr>
              <a:t>Gefahr einer unterschiedlichen Behandlung </a:t>
            </a:r>
            <a:r>
              <a:rPr lang="de-de" sz="2000" dirty="0">
                <a:latin typeface="Times New Roman" panose="02020603050405020304" pitchFamily="18" charset="0"/>
                <a:cs typeface="Times New Roman" panose="02020603050405020304" pitchFamily="18" charset="0"/>
              </a:rPr>
              <a:t>von Personen, die im Verhandlungsstaat ansässig sind, und solchen, die dies nicht sind; ein Gebietsfremder läuft Gefahr, in Untersuchungshaft genommen zu werden, auch wenn ein Gebietsansässiger unter ähnlichen Umständen nicht in Untersuchungshaft genommen werden würde</a:t>
            </a:r>
          </a:p>
          <a:p>
            <a:pPr algn="just">
              <a:spcBef>
                <a:spcPts val="600"/>
              </a:spcBef>
              <a:spcAft>
                <a:spcPts val="600"/>
              </a:spcAft>
            </a:pPr>
            <a:r>
              <a:rPr lang="de-de" sz="2000" dirty="0">
                <a:latin typeface="Times New Roman" panose="02020603050405020304" pitchFamily="18" charset="0"/>
                <a:cs typeface="Times New Roman" panose="02020603050405020304" pitchFamily="18" charset="0"/>
              </a:rPr>
              <a:t>Der RB </a:t>
            </a:r>
            <a:r>
              <a:rPr lang="de-de" sz="2000" b="1" dirty="0">
                <a:solidFill>
                  <a:srgbClr val="FF0000"/>
                </a:solidFill>
                <a:latin typeface="Times New Roman" panose="02020603050405020304" pitchFamily="18" charset="0"/>
                <a:cs typeface="Times New Roman" panose="02020603050405020304" pitchFamily="18" charset="0"/>
              </a:rPr>
              <a:t>legt Regeln fest</a:t>
            </a:r>
            <a:r>
              <a:rPr lang="de-de" sz="2000" dirty="0">
                <a:latin typeface="Times New Roman" panose="02020603050405020304" pitchFamily="18" charset="0"/>
                <a:cs typeface="Times New Roman" panose="02020603050405020304" pitchFamily="18" charset="0"/>
              </a:rPr>
              <a:t>, nach denen ein MS eine </a:t>
            </a:r>
            <a:r>
              <a:rPr lang="de-de" sz="2000" u="sng" dirty="0">
                <a:latin typeface="Times New Roman" panose="02020603050405020304" pitchFamily="18" charset="0"/>
                <a:cs typeface="Times New Roman" panose="02020603050405020304" pitchFamily="18" charset="0"/>
              </a:rPr>
              <a:t>in einem anderen MS erlassene</a:t>
            </a:r>
            <a:r>
              <a:rPr lang="de-de" sz="2000" dirty="0">
                <a:latin typeface="Times New Roman" panose="02020603050405020304" pitchFamily="18" charset="0"/>
                <a:cs typeface="Times New Roman" panose="02020603050405020304" pitchFamily="18" charset="0"/>
              </a:rPr>
              <a:t> Entscheidung über Überwachungsmaßnahmen als Alternative zur Untersuchungshaft </a:t>
            </a:r>
            <a:r>
              <a:rPr lang="de-de" sz="2000" b="1" u="sng" dirty="0">
                <a:latin typeface="Times New Roman" panose="02020603050405020304" pitchFamily="18" charset="0"/>
                <a:cs typeface="Times New Roman" panose="02020603050405020304" pitchFamily="18" charset="0"/>
              </a:rPr>
              <a:t>anerkennt</a:t>
            </a:r>
            <a:r>
              <a:rPr lang="de-de" sz="2000" dirty="0">
                <a:latin typeface="Times New Roman" panose="02020603050405020304" pitchFamily="18" charset="0"/>
                <a:cs typeface="Times New Roman" panose="02020603050405020304" pitchFamily="18" charset="0"/>
              </a:rPr>
              <a:t>, die gegen eine natürliche Person verhängten Überwachungsmaßnahmen </a:t>
            </a:r>
            <a:r>
              <a:rPr lang="de-de" sz="2000" b="1" u="sng" dirty="0">
                <a:latin typeface="Times New Roman" panose="02020603050405020304" pitchFamily="18" charset="0"/>
                <a:cs typeface="Times New Roman" panose="02020603050405020304" pitchFamily="18" charset="0"/>
              </a:rPr>
              <a:t>überwacht</a:t>
            </a:r>
            <a:r>
              <a:rPr lang="de-de" sz="2000" dirty="0">
                <a:latin typeface="Times New Roman" panose="02020603050405020304" pitchFamily="18" charset="0"/>
                <a:cs typeface="Times New Roman" panose="02020603050405020304" pitchFamily="18" charset="0"/>
              </a:rPr>
              <a:t> und die betroffene Person im Falle eines Verstoßes gegen diese Maßnahmen an den Anordnungsstaat </a:t>
            </a:r>
            <a:r>
              <a:rPr lang="de-de" sz="2000" b="1" u="sng" dirty="0">
                <a:latin typeface="Times New Roman" panose="02020603050405020304" pitchFamily="18" charset="0"/>
                <a:cs typeface="Times New Roman" panose="02020603050405020304" pitchFamily="18" charset="0"/>
              </a:rPr>
              <a:t>übergibt</a:t>
            </a:r>
          </a:p>
        </p:txBody>
      </p:sp>
      <p:sp>
        <p:nvSpPr>
          <p:cNvPr id="4" name="Slide Number Placeholder 3">
            <a:extLst>
              <a:ext uri="{FF2B5EF4-FFF2-40B4-BE49-F238E27FC236}">
                <a16:creationId xmlns:a16="http://schemas.microsoft.com/office/drawing/2014/main" id="{0A335404-A792-4958-9461-F1FA5E6FB936}"/>
              </a:ext>
            </a:extLst>
          </p:cNvPr>
          <p:cNvSpPr>
            <a:spLocks noGrp="1"/>
          </p:cNvSpPr>
          <p:nvPr>
            <p:ph type="sldNum" sz="quarter" idx="12"/>
          </p:nvPr>
        </p:nvSpPr>
        <p:spPr/>
        <p:txBody>
          <a:bodyPr/>
          <a:lstStyle/>
          <a:p>
            <a:fld id="{6D22F896-40B5-4ADD-8801-0D06FADFA095}" type="slidenum">
              <a:rPr lang="en-US" smtClean="0">
                <a:solidFill>
                  <a:schemeClr val="bg1"/>
                </a:solidFill>
              </a:rPr>
              <a:t>3</a:t>
            </a:fld>
            <a:endParaRPr lang="en-US">
              <a:solidFill>
                <a:schemeClr val="bg1"/>
              </a:solidFill>
            </a:endParaRPr>
          </a:p>
        </p:txBody>
      </p:sp>
    </p:spTree>
    <p:extLst>
      <p:ext uri="{BB962C8B-B14F-4D97-AF65-F5344CB8AC3E}">
        <p14:creationId xmlns:p14="http://schemas.microsoft.com/office/powerpoint/2010/main" val="189781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53709"/>
            <a:ext cx="10905066" cy="1135737"/>
          </a:xfrm>
        </p:spPr>
        <p:txBody>
          <a:bodyPr>
            <a:normAutofit/>
          </a:bodyPr>
          <a:lstStyle/>
          <a:p>
            <a:r>
              <a:rPr lang="de-de" sz="3600" b="1">
                <a:latin typeface="Times New Roman" panose="02020603050405020304" pitchFamily="18" charset="0"/>
                <a:cs typeface="Times New Roman" panose="02020603050405020304" pitchFamily="18" charset="0"/>
              </a:rPr>
              <a:t>  Ziele </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36858"/>
            <a:ext cx="10275501" cy="4719492"/>
          </a:xfrm>
        </p:spPr>
        <p:txBody>
          <a:bodyPr>
            <a:normAutofit/>
          </a:bodyPr>
          <a:lstStyle/>
          <a:p>
            <a:pPr algn="just">
              <a:spcBef>
                <a:spcPts val="600"/>
              </a:spcBef>
            </a:pPr>
            <a:r>
              <a:rPr lang="de-de" sz="2100" b="1" dirty="0">
                <a:latin typeface="Times New Roman" panose="02020603050405020304" pitchFamily="18" charset="0"/>
                <a:cs typeface="Times New Roman" panose="02020603050405020304" pitchFamily="18" charset="0"/>
              </a:rPr>
              <a:t>Gewährleistung</a:t>
            </a:r>
            <a:r>
              <a:rPr lang="de-de" sz="2100" dirty="0">
                <a:latin typeface="Times New Roman" panose="02020603050405020304" pitchFamily="18" charset="0"/>
                <a:cs typeface="Times New Roman" panose="02020603050405020304" pitchFamily="18" charset="0"/>
              </a:rPr>
              <a:t> </a:t>
            </a:r>
            <a:r>
              <a:rPr lang="de-de" sz="2100" b="1" dirty="0">
                <a:latin typeface="Times New Roman" panose="02020603050405020304" pitchFamily="18" charset="0"/>
                <a:cs typeface="Times New Roman" panose="02020603050405020304" pitchFamily="18" charset="0"/>
              </a:rPr>
              <a:t>eines ordnungsgemäßen Verfahrens </a:t>
            </a:r>
            <a:r>
              <a:rPr lang="de-de" sz="2100" dirty="0">
                <a:latin typeface="Times New Roman" panose="02020603050405020304" pitchFamily="18" charset="0"/>
                <a:cs typeface="Times New Roman" panose="02020603050405020304" pitchFamily="18" charset="0"/>
              </a:rPr>
              <a:t>und insbesondere, dass</a:t>
            </a:r>
            <a:r>
              <a:rPr lang="de-de" sz="2100" b="1" dirty="0">
                <a:latin typeface="Times New Roman" panose="02020603050405020304" pitchFamily="18" charset="0"/>
                <a:cs typeface="Times New Roman" panose="02020603050405020304" pitchFamily="18" charset="0"/>
              </a:rPr>
              <a:t> die betroffene Person vor Gericht erscheint</a:t>
            </a:r>
            <a:r>
              <a:rPr lang="de-de" sz="2100" dirty="0">
                <a:latin typeface="Times New Roman" panose="02020603050405020304" pitchFamily="18" charset="0"/>
                <a:cs typeface="Times New Roman" panose="02020603050405020304" pitchFamily="18" charset="0"/>
              </a:rPr>
              <a:t> </a:t>
            </a:r>
          </a:p>
          <a:p>
            <a:pPr algn="just">
              <a:spcBef>
                <a:spcPts val="600"/>
              </a:spcBef>
            </a:pPr>
            <a:r>
              <a:rPr lang="de-de" sz="2100" b="1" dirty="0">
                <a:latin typeface="Times New Roman" panose="02020603050405020304" pitchFamily="18" charset="0"/>
                <a:cs typeface="Times New Roman" panose="02020603050405020304" pitchFamily="18" charset="0"/>
              </a:rPr>
              <a:t>Förderung</a:t>
            </a:r>
            <a:r>
              <a:rPr lang="de-de" sz="2100" dirty="0">
                <a:latin typeface="Times New Roman" panose="02020603050405020304" pitchFamily="18" charset="0"/>
                <a:cs typeface="Times New Roman" panose="02020603050405020304" pitchFamily="18" charset="0"/>
              </a:rPr>
              <a:t>, soweit angebracht, der </a:t>
            </a:r>
            <a:r>
              <a:rPr lang="de-de" sz="2100" b="1" dirty="0">
                <a:latin typeface="Times New Roman" panose="02020603050405020304" pitchFamily="18" charset="0"/>
                <a:cs typeface="Times New Roman" panose="02020603050405020304" pitchFamily="18" charset="0"/>
              </a:rPr>
              <a:t>Anwendung</a:t>
            </a:r>
            <a:r>
              <a:rPr lang="de-de" sz="2100" dirty="0">
                <a:latin typeface="Times New Roman" panose="02020603050405020304" pitchFamily="18" charset="0"/>
                <a:cs typeface="Times New Roman" panose="02020603050405020304" pitchFamily="18" charset="0"/>
              </a:rPr>
              <a:t> </a:t>
            </a:r>
            <a:r>
              <a:rPr lang="de-de" sz="2100" b="1" dirty="0">
                <a:latin typeface="Times New Roman" panose="02020603050405020304" pitchFamily="18" charset="0"/>
                <a:cs typeface="Times New Roman" panose="02020603050405020304" pitchFamily="18" charset="0"/>
              </a:rPr>
              <a:t>von Maßnahmen ohne Freiheitsentzug als Alternative zur Untersuchungshaft</a:t>
            </a:r>
            <a:r>
              <a:rPr lang="de-de" sz="2100" dirty="0">
                <a:latin typeface="Times New Roman" panose="02020603050405020304" pitchFamily="18" charset="0"/>
                <a:cs typeface="Times New Roman" panose="02020603050405020304" pitchFamily="18" charset="0"/>
              </a:rPr>
              <a:t> während eines Strafverfahrens </a:t>
            </a:r>
            <a:r>
              <a:rPr lang="de-de" sz="2100" u="sng" dirty="0">
                <a:latin typeface="Times New Roman" panose="02020603050405020304" pitchFamily="18" charset="0"/>
                <a:cs typeface="Times New Roman" panose="02020603050405020304" pitchFamily="18" charset="0"/>
              </a:rPr>
              <a:t>für Personen, die ihren Wohnsitz nicht in dem Mitgliedstaat haben, in dem das Verfahren</a:t>
            </a:r>
            <a:r>
              <a:rPr lang="de-de" sz="2100" dirty="0">
                <a:latin typeface="Times New Roman" panose="02020603050405020304" pitchFamily="18" charset="0"/>
                <a:cs typeface="Times New Roman" panose="02020603050405020304" pitchFamily="18" charset="0"/>
              </a:rPr>
              <a:t> stattfindet </a:t>
            </a:r>
          </a:p>
          <a:p>
            <a:pPr algn="just">
              <a:spcBef>
                <a:spcPts val="600"/>
              </a:spcBef>
            </a:pPr>
            <a:r>
              <a:rPr lang="de-de" sz="2100" b="1" dirty="0">
                <a:latin typeface="Times New Roman" panose="02020603050405020304" pitchFamily="18" charset="0"/>
                <a:cs typeface="Times New Roman" panose="02020603050405020304" pitchFamily="18" charset="0"/>
              </a:rPr>
              <a:t>Verbesserung des Schutzes von Opfern und der Allgemeinheit</a:t>
            </a:r>
          </a:p>
          <a:p>
            <a:pPr algn="just">
              <a:spcBef>
                <a:spcPts val="600"/>
              </a:spcBef>
            </a:pPr>
            <a:r>
              <a:rPr lang="de-de" sz="2100" b="1" dirty="0">
                <a:latin typeface="Times New Roman" panose="02020603050405020304" pitchFamily="18" charset="0"/>
                <a:cs typeface="Times New Roman" panose="02020603050405020304" pitchFamily="18" charset="0"/>
              </a:rPr>
              <a:t>Überwachung der Bewegungen des Beschuldigten </a:t>
            </a:r>
            <a:r>
              <a:rPr lang="de-de" sz="2100" dirty="0">
                <a:latin typeface="Times New Roman" panose="02020603050405020304" pitchFamily="18" charset="0"/>
                <a:cs typeface="Times New Roman" panose="02020603050405020304" pitchFamily="18" charset="0"/>
              </a:rPr>
              <a:t>unter Berücksichtigung des übergeordneten Ziels des Schutzes der Allgemeinheit und des für die Öffentlichkeit bestehenden Risikos</a:t>
            </a:r>
          </a:p>
          <a:p>
            <a:pPr algn="just">
              <a:spcBef>
                <a:spcPts val="600"/>
              </a:spcBef>
            </a:pPr>
            <a:r>
              <a:rPr lang="de-de" sz="2100" dirty="0">
                <a:latin typeface="Times New Roman" panose="02020603050405020304" pitchFamily="18" charset="0"/>
                <a:cs typeface="Times New Roman" panose="02020603050405020304" pitchFamily="18" charset="0"/>
              </a:rPr>
              <a:t>Stärkung </a:t>
            </a:r>
            <a:r>
              <a:rPr lang="de-de" sz="2100" b="1" dirty="0">
                <a:latin typeface="Times New Roman" panose="02020603050405020304" pitchFamily="18" charset="0"/>
                <a:cs typeface="Times New Roman" panose="02020603050405020304" pitchFamily="18" charset="0"/>
              </a:rPr>
              <a:t>des Rechts auf Freiheit</a:t>
            </a:r>
            <a:r>
              <a:rPr lang="de-de" sz="2100" dirty="0">
                <a:latin typeface="Times New Roman" panose="02020603050405020304" pitchFamily="18" charset="0"/>
                <a:cs typeface="Times New Roman" panose="02020603050405020304" pitchFamily="18" charset="0"/>
              </a:rPr>
              <a:t> und der </a:t>
            </a:r>
            <a:r>
              <a:rPr lang="de-de" sz="2100" b="1" dirty="0">
                <a:latin typeface="Times New Roman" panose="02020603050405020304" pitchFamily="18" charset="0"/>
                <a:cs typeface="Times New Roman" panose="02020603050405020304" pitchFamily="18" charset="0"/>
              </a:rPr>
              <a:t>Unschuldsvermutung</a:t>
            </a:r>
            <a:r>
              <a:rPr lang="de-de" sz="2100" dirty="0">
                <a:latin typeface="Times New Roman" panose="02020603050405020304" pitchFamily="18" charset="0"/>
                <a:cs typeface="Times New Roman" panose="02020603050405020304" pitchFamily="18" charset="0"/>
              </a:rPr>
              <a:t> in der EU und </a:t>
            </a:r>
            <a:r>
              <a:rPr lang="de-de" sz="2100" b="1" dirty="0">
                <a:latin typeface="Times New Roman" panose="02020603050405020304" pitchFamily="18" charset="0"/>
                <a:cs typeface="Times New Roman" panose="02020603050405020304" pitchFamily="18" charset="0"/>
              </a:rPr>
              <a:t>Sicherstellung der Zusammenarbeit zwischen MS</a:t>
            </a:r>
            <a:r>
              <a:rPr lang="de-de" sz="2100" dirty="0">
                <a:latin typeface="Times New Roman" panose="02020603050405020304" pitchFamily="18" charset="0"/>
                <a:cs typeface="Times New Roman" panose="02020603050405020304" pitchFamily="18" charset="0"/>
              </a:rPr>
              <a:t> in den Fällen, in denen eine Person vor einer endgültigen gerichtlichen Entscheidung Auflagen oder Überwachungsmaßnahmen unterworfen wird</a:t>
            </a:r>
          </a:p>
        </p:txBody>
      </p:sp>
      <p:sp>
        <p:nvSpPr>
          <p:cNvPr id="4" name="Slide Number Placeholder 3">
            <a:extLst>
              <a:ext uri="{FF2B5EF4-FFF2-40B4-BE49-F238E27FC236}">
                <a16:creationId xmlns:a16="http://schemas.microsoft.com/office/drawing/2014/main" id="{1B0E69A5-97E5-457E-8FE1-D4B832CB4DFD}"/>
              </a:ext>
            </a:extLst>
          </p:cNvPr>
          <p:cNvSpPr>
            <a:spLocks noGrp="1"/>
          </p:cNvSpPr>
          <p:nvPr>
            <p:ph type="sldNum" sz="quarter" idx="12"/>
          </p:nvPr>
        </p:nvSpPr>
        <p:spPr/>
        <p:txBody>
          <a:bodyPr/>
          <a:lstStyle/>
          <a:p>
            <a:fld id="{6D22F896-40B5-4ADD-8801-0D06FADFA095}" type="slidenum">
              <a:rPr lang="en-US" smtClean="0">
                <a:solidFill>
                  <a:schemeClr val="bg1"/>
                </a:solidFill>
              </a:rPr>
              <a:t>4</a:t>
            </a:fld>
            <a:endParaRPr lang="en-US">
              <a:solidFill>
                <a:schemeClr val="bg1"/>
              </a:solidFill>
            </a:endParaRPr>
          </a:p>
        </p:txBody>
      </p:sp>
    </p:spTree>
    <p:extLst>
      <p:ext uri="{BB962C8B-B14F-4D97-AF65-F5344CB8AC3E}">
        <p14:creationId xmlns:p14="http://schemas.microsoft.com/office/powerpoint/2010/main" val="1712150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de-de" sz="3600" b="1">
                <a:latin typeface="Times New Roman" panose="02020603050405020304" pitchFamily="18" charset="0"/>
                <a:cs typeface="Times New Roman" panose="02020603050405020304" pitchFamily="18" charset="0"/>
              </a:rPr>
              <a:t>  Begriffsbestimmungen – Artikel 4 RB</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42616"/>
            <a:ext cx="10275501" cy="4393982"/>
          </a:xfrm>
        </p:spPr>
        <p:txBody>
          <a:bodyPr>
            <a:normAutofit fontScale="92500" lnSpcReduction="10000"/>
          </a:bodyPr>
          <a:lstStyle/>
          <a:p>
            <a:pPr algn="just"/>
            <a:r>
              <a:rPr lang="de-de" sz="2000" dirty="0">
                <a:latin typeface="Times New Roman" panose="02020603050405020304" pitchFamily="18" charset="0"/>
                <a:cs typeface="Times New Roman" panose="02020603050405020304" pitchFamily="18" charset="0"/>
              </a:rPr>
              <a:t>„</a:t>
            </a:r>
            <a:r>
              <a:rPr lang="de-de" sz="2000" b="1" dirty="0">
                <a:solidFill>
                  <a:srgbClr val="FF0000"/>
                </a:solidFill>
                <a:latin typeface="Times New Roman" panose="02020603050405020304" pitchFamily="18" charset="0"/>
                <a:cs typeface="Times New Roman" panose="02020603050405020304" pitchFamily="18" charset="0"/>
              </a:rPr>
              <a:t>Entscheidung über Überwachungsmaßnahmen</a:t>
            </a:r>
            <a:r>
              <a:rPr lang="de-de" sz="2000" dirty="0">
                <a:latin typeface="Times New Roman" panose="02020603050405020304" pitchFamily="18" charset="0"/>
                <a:cs typeface="Times New Roman" panose="02020603050405020304" pitchFamily="18" charset="0"/>
              </a:rPr>
              <a:t>“ – </a:t>
            </a:r>
            <a:r>
              <a:rPr lang="de-de" sz="2000" b="1" dirty="0">
                <a:latin typeface="Times New Roman" panose="02020603050405020304" pitchFamily="18" charset="0"/>
                <a:cs typeface="Times New Roman" panose="02020603050405020304" pitchFamily="18" charset="0"/>
              </a:rPr>
              <a:t>eine rechtskräftige Entscheidung</a:t>
            </a:r>
            <a:r>
              <a:rPr lang="de-de" sz="2000" dirty="0">
                <a:latin typeface="Times New Roman" panose="02020603050405020304" pitchFamily="18" charset="0"/>
                <a:cs typeface="Times New Roman" panose="02020603050405020304" pitchFamily="18" charset="0"/>
              </a:rPr>
              <a:t>, die während eines Strafverfahrens von einer zuständigen Behörde des Anordnungsstaats im Einklang mit dem innerstaatlichen Recht und den innerstaatlichen Verfahren dieses Staates getroffen wurde und mit der </a:t>
            </a:r>
            <a:r>
              <a:rPr lang="de-de" sz="2000" b="1" dirty="0">
                <a:latin typeface="Times New Roman" panose="02020603050405020304" pitchFamily="18" charset="0"/>
                <a:cs typeface="Times New Roman" panose="02020603050405020304" pitchFamily="18" charset="0"/>
              </a:rPr>
              <a:t>gegen eine natürliche Person</a:t>
            </a:r>
            <a:r>
              <a:rPr lang="de-de" sz="2000" u="sng" dirty="0">
                <a:latin typeface="Times New Roman" panose="02020603050405020304" pitchFamily="18" charset="0"/>
                <a:cs typeface="Times New Roman" panose="02020603050405020304" pitchFamily="18" charset="0"/>
              </a:rPr>
              <a:t> als Alternative zur Untersuchungshaft</a:t>
            </a:r>
            <a:r>
              <a:rPr lang="de-de" sz="2000" dirty="0">
                <a:latin typeface="Times New Roman" panose="02020603050405020304" pitchFamily="18" charset="0"/>
                <a:cs typeface="Times New Roman" panose="02020603050405020304" pitchFamily="18" charset="0"/>
              </a:rPr>
              <a:t> </a:t>
            </a:r>
            <a:r>
              <a:rPr lang="de-de" sz="2000" b="1" dirty="0">
                <a:latin typeface="Times New Roman" panose="02020603050405020304" pitchFamily="18" charset="0"/>
                <a:cs typeface="Times New Roman" panose="02020603050405020304" pitchFamily="18" charset="0"/>
              </a:rPr>
              <a:t>eine oder mehrere Überwachungsmaßnahmen verhängt werden</a:t>
            </a:r>
          </a:p>
          <a:p>
            <a:pPr algn="just"/>
            <a:endParaRPr lang="en-US" sz="2000" b="1" dirty="0">
              <a:latin typeface="Times New Roman" panose="02020603050405020304" pitchFamily="18" charset="0"/>
              <a:cs typeface="Times New Roman" panose="02020603050405020304" pitchFamily="18" charset="0"/>
            </a:endParaRPr>
          </a:p>
          <a:p>
            <a:pPr algn="just"/>
            <a:r>
              <a:rPr lang="de-de" sz="2000" dirty="0">
                <a:latin typeface="Times New Roman" panose="02020603050405020304" pitchFamily="18" charset="0"/>
                <a:cs typeface="Times New Roman" panose="02020603050405020304" pitchFamily="18" charset="0"/>
              </a:rPr>
              <a:t>„</a:t>
            </a:r>
            <a:r>
              <a:rPr lang="de-de" sz="2000" b="1" dirty="0">
                <a:solidFill>
                  <a:srgbClr val="FF0000"/>
                </a:solidFill>
                <a:latin typeface="Times New Roman" panose="02020603050405020304" pitchFamily="18" charset="0"/>
                <a:cs typeface="Times New Roman" panose="02020603050405020304" pitchFamily="18" charset="0"/>
              </a:rPr>
              <a:t>Überwachungsmaßnahmen</a:t>
            </a:r>
            <a:r>
              <a:rPr lang="de-de" sz="2000" b="1" dirty="0">
                <a:latin typeface="Times New Roman" panose="02020603050405020304" pitchFamily="18" charset="0"/>
                <a:cs typeface="Times New Roman" panose="02020603050405020304" pitchFamily="18" charset="0"/>
              </a:rPr>
              <a:t>“ – Auflagen und Weisungen</a:t>
            </a:r>
            <a:r>
              <a:rPr lang="de-de" sz="2000" dirty="0">
                <a:latin typeface="Times New Roman" panose="02020603050405020304" pitchFamily="18" charset="0"/>
                <a:cs typeface="Times New Roman" panose="02020603050405020304" pitchFamily="18" charset="0"/>
              </a:rPr>
              <a:t>, die nach Maßgabe des innerstaatlichen Rechts und der innerstaatlichen Verfahren des Anordnungsstaats gegen eine natürliche Person verhängt werden</a:t>
            </a:r>
          </a:p>
          <a:p>
            <a:pPr algn="just"/>
            <a:endParaRPr lang="en-US" sz="2000" b="1" dirty="0">
              <a:latin typeface="Times New Roman" panose="02020603050405020304" pitchFamily="18" charset="0"/>
              <a:cs typeface="Times New Roman" panose="02020603050405020304" pitchFamily="18" charset="0"/>
            </a:endParaRPr>
          </a:p>
          <a:p>
            <a:pPr algn="just"/>
            <a:r>
              <a:rPr lang="de-de" sz="2000" dirty="0">
                <a:latin typeface="Times New Roman" panose="02020603050405020304" pitchFamily="18" charset="0"/>
                <a:cs typeface="Times New Roman" panose="02020603050405020304" pitchFamily="18" charset="0"/>
              </a:rPr>
              <a:t>„</a:t>
            </a:r>
            <a:r>
              <a:rPr lang="de-de" sz="2000" b="1" dirty="0">
                <a:solidFill>
                  <a:srgbClr val="FF0000"/>
                </a:solidFill>
                <a:latin typeface="Times New Roman" panose="02020603050405020304" pitchFamily="18" charset="0"/>
                <a:cs typeface="Times New Roman" panose="02020603050405020304" pitchFamily="18" charset="0"/>
              </a:rPr>
              <a:t>Anordnungsstaat</a:t>
            </a:r>
            <a:r>
              <a:rPr lang="de-de" sz="2000" dirty="0">
                <a:latin typeface="Times New Roman" panose="02020603050405020304" pitchFamily="18" charset="0"/>
                <a:cs typeface="Times New Roman" panose="02020603050405020304" pitchFamily="18" charset="0"/>
              </a:rPr>
              <a:t>“ – der Mitgliedstaat, in dem eine Entscheidung über Überwachungsmaßnahmen erlassen wurde</a:t>
            </a:r>
          </a:p>
          <a:p>
            <a:pPr algn="just"/>
            <a:endParaRPr lang="en-US" sz="2000" b="1" dirty="0">
              <a:latin typeface="Times New Roman" panose="02020603050405020304" pitchFamily="18" charset="0"/>
              <a:cs typeface="Times New Roman" panose="02020603050405020304" pitchFamily="18" charset="0"/>
            </a:endParaRPr>
          </a:p>
          <a:p>
            <a:pPr algn="just"/>
            <a:r>
              <a:rPr lang="de-de" sz="2000" dirty="0">
                <a:latin typeface="Times New Roman" panose="02020603050405020304" pitchFamily="18" charset="0"/>
                <a:cs typeface="Times New Roman" panose="02020603050405020304" pitchFamily="18" charset="0"/>
              </a:rPr>
              <a:t>„</a:t>
            </a:r>
            <a:r>
              <a:rPr lang="de-de" sz="2000" b="1" dirty="0">
                <a:solidFill>
                  <a:srgbClr val="FF0000"/>
                </a:solidFill>
                <a:latin typeface="Times New Roman" panose="02020603050405020304" pitchFamily="18" charset="0"/>
                <a:cs typeface="Times New Roman" panose="02020603050405020304" pitchFamily="18" charset="0"/>
              </a:rPr>
              <a:t>Vollstreckungsstaat</a:t>
            </a:r>
            <a:r>
              <a:rPr lang="de-de" sz="2000" dirty="0">
                <a:latin typeface="Times New Roman" panose="02020603050405020304" pitchFamily="18" charset="0"/>
                <a:cs typeface="Times New Roman" panose="02020603050405020304" pitchFamily="18" charset="0"/>
              </a:rPr>
              <a:t>“ – der Mitgliedstaat, in dem die Überwachungsmaßnahmen überwacht werden</a:t>
            </a:r>
          </a:p>
        </p:txBody>
      </p:sp>
      <p:sp>
        <p:nvSpPr>
          <p:cNvPr id="4" name="Slide Number Placeholder 3">
            <a:extLst>
              <a:ext uri="{FF2B5EF4-FFF2-40B4-BE49-F238E27FC236}">
                <a16:creationId xmlns:a16="http://schemas.microsoft.com/office/drawing/2014/main" id="{B10DD946-51A0-472C-8FDC-B77FE3A6548A}"/>
              </a:ext>
            </a:extLst>
          </p:cNvPr>
          <p:cNvSpPr>
            <a:spLocks noGrp="1"/>
          </p:cNvSpPr>
          <p:nvPr>
            <p:ph type="sldNum" sz="quarter" idx="12"/>
          </p:nvPr>
        </p:nvSpPr>
        <p:spPr/>
        <p:txBody>
          <a:bodyPr/>
          <a:lstStyle/>
          <a:p>
            <a:fld id="{6D22F896-40B5-4ADD-8801-0D06FADFA095}" type="slidenum">
              <a:rPr lang="en-US" smtClean="0">
                <a:solidFill>
                  <a:schemeClr val="bg1"/>
                </a:solidFill>
              </a:rPr>
              <a:t>5</a:t>
            </a:fld>
            <a:endParaRPr lang="en-US">
              <a:solidFill>
                <a:schemeClr val="bg1"/>
              </a:solidFill>
            </a:endParaRPr>
          </a:p>
        </p:txBody>
      </p:sp>
    </p:spTree>
    <p:extLst>
      <p:ext uri="{BB962C8B-B14F-4D97-AF65-F5344CB8AC3E}">
        <p14:creationId xmlns:p14="http://schemas.microsoft.com/office/powerpoint/2010/main" val="1302641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a:bodyPr>
          <a:lstStyle/>
          <a:p>
            <a:r>
              <a:rPr lang="de-de" sz="3600" b="1">
                <a:latin typeface="Times New Roman" panose="02020603050405020304" pitchFamily="18" charset="0"/>
                <a:cs typeface="Times New Roman" panose="02020603050405020304" pitchFamily="18" charset="0"/>
              </a:rPr>
              <a:t>Zuständige Behörden</a:t>
            </a: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65442"/>
            <a:ext cx="10275501" cy="4393982"/>
          </a:xfrm>
        </p:spPr>
        <p:txBody>
          <a:bodyPr>
            <a:normAutofit lnSpcReduction="10000"/>
          </a:bodyPr>
          <a:lstStyle/>
          <a:p>
            <a:pPr marL="342900" marR="0" lvl="0" indent="-342900" algn="just">
              <a:lnSpc>
                <a:spcPct val="107000"/>
              </a:lnSpc>
              <a:spcBef>
                <a:spcPts val="0"/>
              </a:spcBef>
              <a:spcAft>
                <a:spcPts val="0"/>
              </a:spcAft>
              <a:buFont typeface="Symbol" panose="05050102010706020507" pitchFamily="18" charset="2"/>
              <a:buChar char=""/>
            </a:pPr>
            <a:r>
              <a:rPr lang="de-de" sz="2000" dirty="0">
                <a:latin typeface="Times New Roman" panose="02020603050405020304" pitchFamily="18" charset="0"/>
                <a:cs typeface="Times New Roman" panose="02020603050405020304" pitchFamily="18" charset="0"/>
              </a:rPr>
              <a:t>Jeder Mitgliedstaat teilt dem Generalsekretariat des Rates mit, welche </a:t>
            </a:r>
            <a:r>
              <a:rPr lang="de-de" sz="2000" b="1" dirty="0">
                <a:solidFill>
                  <a:srgbClr val="FF0000"/>
                </a:solidFill>
                <a:latin typeface="Times New Roman" panose="02020603050405020304" pitchFamily="18" charset="0"/>
                <a:cs typeface="Times New Roman" panose="02020603050405020304" pitchFamily="18" charset="0"/>
              </a:rPr>
              <a:t>Justizbehörde oder Justizbehörden</a:t>
            </a:r>
            <a:r>
              <a:rPr lang="de-de" sz="2000" dirty="0">
                <a:latin typeface="Times New Roman" panose="02020603050405020304" pitchFamily="18" charset="0"/>
                <a:cs typeface="Times New Roman" panose="02020603050405020304" pitchFamily="18" charset="0"/>
              </a:rPr>
              <a:t> nach seinem innerstaatlichen Recht gemäß diesem Rahmenbeschluss zuständig ist bzw. sind, wenn dieser Mitgliedstaat der Anordnungsstaat oder der Vollstreckungsstaat ist (Art. 6 Abs. 1)</a:t>
            </a:r>
          </a:p>
          <a:p>
            <a:pPr marL="342900" marR="0" lvl="0" indent="-342900" algn="just">
              <a:lnSpc>
                <a:spcPct val="107000"/>
              </a:lnSpc>
              <a:spcBef>
                <a:spcPts val="0"/>
              </a:spcBef>
              <a:spcAft>
                <a:spcPts val="0"/>
              </a:spcAft>
              <a:buFont typeface="Symbol" panose="05050102010706020507" pitchFamily="18" charset="2"/>
              <a:buChar char=""/>
            </a:pPr>
            <a:endParaRPr lang="en-GB" sz="18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de-de" sz="2000" dirty="0">
                <a:latin typeface="Times New Roman" panose="02020603050405020304" pitchFamily="18" charset="0"/>
                <a:cs typeface="Times New Roman" panose="02020603050405020304" pitchFamily="18" charset="0"/>
              </a:rPr>
              <a:t>Die Mitgliedstaaten können bei der Festlegung der für Entscheidungen nach diesem Rahmenbeschluss zuständigen Behörden auch </a:t>
            </a:r>
            <a:r>
              <a:rPr lang="de-de" sz="2000" b="1" dirty="0">
                <a:solidFill>
                  <a:srgbClr val="FF0000"/>
                </a:solidFill>
                <a:latin typeface="Times New Roman" panose="02020603050405020304" pitchFamily="18" charset="0"/>
                <a:cs typeface="Times New Roman" panose="02020603050405020304" pitchFamily="18" charset="0"/>
              </a:rPr>
              <a:t>Behörden, die keine Justizbehörden sind</a:t>
            </a:r>
            <a:r>
              <a:rPr lang="de-de" sz="2000" dirty="0">
                <a:latin typeface="Times New Roman" panose="02020603050405020304" pitchFamily="18" charset="0"/>
                <a:cs typeface="Times New Roman" panose="02020603050405020304" pitchFamily="18" charset="0"/>
              </a:rPr>
              <a:t>, benennen, sofern diese nach dem innerstaatlichen Recht und den innerstaatlichen Verfahren für vergleichbare Entscheidungen zuständig sind (Art. 6 Abs. 2). Entscheidungen nach Artikel 18 Absatz 1 Buchstabe c werden </a:t>
            </a:r>
            <a:r>
              <a:rPr lang="de-de" sz="2000" b="1" u="sng" dirty="0">
                <a:solidFill>
                  <a:srgbClr val="FF0000"/>
                </a:solidFill>
                <a:latin typeface="Times New Roman" panose="02020603050405020304" pitchFamily="18" charset="0"/>
                <a:cs typeface="Times New Roman" panose="02020603050405020304" pitchFamily="18" charset="0"/>
              </a:rPr>
              <a:t>jedoch</a:t>
            </a:r>
            <a:r>
              <a:rPr lang="de-de" sz="2000" dirty="0">
                <a:latin typeface="Times New Roman" panose="02020603050405020304" pitchFamily="18" charset="0"/>
                <a:cs typeface="Times New Roman" panose="02020603050405020304" pitchFamily="18" charset="0"/>
              </a:rPr>
              <a:t> von </a:t>
            </a:r>
            <a:r>
              <a:rPr lang="de-de" sz="2000" b="1" dirty="0">
                <a:latin typeface="Times New Roman" panose="02020603050405020304" pitchFamily="18" charset="0"/>
                <a:cs typeface="Times New Roman" panose="02020603050405020304" pitchFamily="18" charset="0"/>
              </a:rPr>
              <a:t>einer zuständigen Justizbehörde</a:t>
            </a:r>
            <a:r>
              <a:rPr lang="de-de" sz="2000" dirty="0">
                <a:latin typeface="Times New Roman" panose="02020603050405020304" pitchFamily="18" charset="0"/>
                <a:cs typeface="Times New Roman" panose="02020603050405020304" pitchFamily="18" charset="0"/>
              </a:rPr>
              <a:t> erlassen</a:t>
            </a:r>
          </a:p>
          <a:p>
            <a:pPr marL="342900" marR="0" lvl="0" indent="-342900" algn="just">
              <a:lnSpc>
                <a:spcPct val="107000"/>
              </a:lnSpc>
              <a:spcBef>
                <a:spcPts val="0"/>
              </a:spcBef>
              <a:spcAft>
                <a:spcPts val="0"/>
              </a:spcAft>
              <a:buFont typeface="Symbol" panose="05050102010706020507" pitchFamily="18" charset="2"/>
              <a:buChar char=""/>
            </a:pPr>
            <a:endParaRPr lang="en-GB" sz="2000" b="1"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de-de" sz="2000" dirty="0">
                <a:latin typeface="Times New Roman" panose="02020603050405020304" pitchFamily="18" charset="0"/>
                <a:cs typeface="Times New Roman" panose="02020603050405020304" pitchFamily="18" charset="0"/>
              </a:rPr>
              <a:t>Jeder Mitgliedstaat kann </a:t>
            </a:r>
            <a:r>
              <a:rPr lang="de-de" sz="2000" b="1" dirty="0">
                <a:latin typeface="Times New Roman" panose="02020603050405020304" pitchFamily="18" charset="0"/>
                <a:cs typeface="Times New Roman" panose="02020603050405020304" pitchFamily="18" charset="0"/>
              </a:rPr>
              <a:t>eine zentrale Behörde</a:t>
            </a:r>
            <a:r>
              <a:rPr lang="de-de" sz="2000" dirty="0">
                <a:latin typeface="Times New Roman" panose="02020603050405020304" pitchFamily="18" charset="0"/>
                <a:cs typeface="Times New Roman" panose="02020603050405020304" pitchFamily="18" charset="0"/>
              </a:rPr>
              <a:t> oder, wenn sein Rechtssystem dies vorsieht, </a:t>
            </a:r>
            <a:r>
              <a:rPr lang="de-de" sz="2000" b="1" dirty="0">
                <a:latin typeface="Times New Roman" panose="02020603050405020304" pitchFamily="18" charset="0"/>
                <a:cs typeface="Times New Roman" panose="02020603050405020304" pitchFamily="18" charset="0"/>
              </a:rPr>
              <a:t>mehr als eine zentrale Behörde</a:t>
            </a:r>
            <a:r>
              <a:rPr lang="de-de" sz="2000" dirty="0">
                <a:latin typeface="Times New Roman" panose="02020603050405020304" pitchFamily="18" charset="0"/>
                <a:cs typeface="Times New Roman" panose="02020603050405020304" pitchFamily="18" charset="0"/>
              </a:rPr>
              <a:t> benennen, die seine zuständigen Behörden </a:t>
            </a:r>
            <a:r>
              <a:rPr lang="de-de" sz="2000" b="1" u="sng" dirty="0">
                <a:solidFill>
                  <a:srgbClr val="FF0000"/>
                </a:solidFill>
                <a:latin typeface="Times New Roman" panose="02020603050405020304" pitchFamily="18" charset="0"/>
                <a:cs typeface="Times New Roman" panose="02020603050405020304" pitchFamily="18" charset="0"/>
              </a:rPr>
              <a:t>unterstützt</a:t>
            </a:r>
            <a:r>
              <a:rPr lang="de-de" sz="2000" dirty="0">
                <a:latin typeface="Times New Roman" panose="02020603050405020304" pitchFamily="18" charset="0"/>
                <a:cs typeface="Times New Roman" panose="02020603050405020304" pitchFamily="18" charset="0"/>
              </a:rPr>
              <a:t> (Art. 7 Abs. 1)</a:t>
            </a: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EBAD978-0421-4FB4-AE95-83608E267925}"/>
              </a:ext>
            </a:extLst>
          </p:cNvPr>
          <p:cNvSpPr>
            <a:spLocks noGrp="1"/>
          </p:cNvSpPr>
          <p:nvPr>
            <p:ph type="sldNum" sz="quarter" idx="12"/>
          </p:nvPr>
        </p:nvSpPr>
        <p:spPr/>
        <p:txBody>
          <a:bodyPr/>
          <a:lstStyle/>
          <a:p>
            <a:fld id="{6D22F896-40B5-4ADD-8801-0D06FADFA095}" type="slidenum">
              <a:rPr lang="en-US" smtClean="0">
                <a:solidFill>
                  <a:schemeClr val="bg1"/>
                </a:solidFill>
              </a:rPr>
              <a:t>6</a:t>
            </a:fld>
            <a:endParaRPr lang="en-US">
              <a:solidFill>
                <a:schemeClr val="bg1"/>
              </a:solidFill>
            </a:endParaRPr>
          </a:p>
        </p:txBody>
      </p:sp>
    </p:spTree>
    <p:extLst>
      <p:ext uri="{BB962C8B-B14F-4D97-AF65-F5344CB8AC3E}">
        <p14:creationId xmlns:p14="http://schemas.microsoft.com/office/powerpoint/2010/main" val="427690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44282"/>
            <a:ext cx="10905066" cy="1135737"/>
          </a:xfrm>
        </p:spPr>
        <p:txBody>
          <a:bodyPr>
            <a:normAutofit fontScale="90000"/>
          </a:bodyPr>
          <a:lstStyle/>
          <a:p>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r>
              <a:rPr lang="de-de" sz="3600" b="1">
                <a:latin typeface="Times New Roman" panose="02020603050405020304" pitchFamily="18" charset="0"/>
                <a:cs typeface="Times New Roman" panose="02020603050405020304" pitchFamily="18" charset="0"/>
              </a:rPr>
              <a:t>Kriterien für die Übermittlung einer Entscheidung über Überwachungsmaßnahmen</a:t>
            </a: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endParaRPr lang="de-de"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694226"/>
            <a:ext cx="10275501" cy="4719492"/>
          </a:xfrm>
        </p:spPr>
        <p:txBody>
          <a:bodyPr>
            <a:normAutofit/>
          </a:bodyPr>
          <a:lstStyle/>
          <a:p>
            <a:pPr marL="342900" marR="0" lvl="0" indent="-342900" algn="just">
              <a:lnSpc>
                <a:spcPct val="107000"/>
              </a:lnSpc>
              <a:spcBef>
                <a:spcPts val="0"/>
              </a:spcBef>
              <a:spcAft>
                <a:spcPts val="0"/>
              </a:spcAft>
              <a:buFont typeface="Wingdings" panose="05000000000000000000" pitchFamily="2" charset="2"/>
              <a:buChar char=""/>
            </a:pPr>
            <a:r>
              <a:rPr lang="de-de" sz="1800" dirty="0">
                <a:latin typeface="Times New Roman" panose="02020603050405020304" pitchFamily="18" charset="0"/>
                <a:cs typeface="Times New Roman" panose="02020603050405020304" pitchFamily="18" charset="0"/>
              </a:rPr>
              <a:t>Die beschuldigte Person </a:t>
            </a:r>
            <a:r>
              <a:rPr lang="de-de" sz="1800" b="1" dirty="0">
                <a:solidFill>
                  <a:srgbClr val="FF0000"/>
                </a:solidFill>
                <a:latin typeface="Times New Roman" panose="02020603050405020304" pitchFamily="18" charset="0"/>
                <a:cs typeface="Times New Roman" panose="02020603050405020304" pitchFamily="18" charset="0"/>
              </a:rPr>
              <a:t>hat ihren rechtmäßigen und gewöhnlichen Aufenthalt in einem anderen MS </a:t>
            </a:r>
            <a:r>
              <a:rPr lang="de-de" sz="1800" dirty="0">
                <a:latin typeface="Times New Roman" panose="02020603050405020304" pitchFamily="18" charset="0"/>
                <a:cs typeface="Times New Roman" panose="02020603050405020304" pitchFamily="18" charset="0"/>
              </a:rPr>
              <a:t>und </a:t>
            </a:r>
            <a:r>
              <a:rPr lang="de-de" sz="1800" dirty="0">
                <a:solidFill>
                  <a:srgbClr val="FF0000"/>
                </a:solidFill>
                <a:latin typeface="Times New Roman" panose="02020603050405020304" pitchFamily="18" charset="0"/>
                <a:cs typeface="Times New Roman" panose="02020603050405020304" pitchFamily="18" charset="0"/>
              </a:rPr>
              <a:t>stimmt der Rückkehr in diesen MS zu </a:t>
            </a:r>
            <a:r>
              <a:rPr lang="de-de" sz="1800" dirty="0">
                <a:latin typeface="Times New Roman" panose="02020603050405020304" pitchFamily="18" charset="0"/>
                <a:cs typeface="Times New Roman" panose="02020603050405020304" pitchFamily="18" charset="0"/>
              </a:rPr>
              <a:t>(Art. 9 Abs. 1)</a:t>
            </a:r>
          </a:p>
          <a:p>
            <a:pPr marL="342900" indent="-342900" algn="just">
              <a:lnSpc>
                <a:spcPct val="107000"/>
              </a:lnSpc>
              <a:spcBef>
                <a:spcPts val="0"/>
              </a:spcBef>
              <a:buFont typeface="Wingdings" panose="05000000000000000000" pitchFamily="2" charset="2"/>
              <a:buChar char=""/>
            </a:pPr>
            <a:r>
              <a:rPr lang="de-de" sz="1800" i="1" dirty="0">
                <a:latin typeface="Times New Roman" panose="02020603050405020304" pitchFamily="18" charset="0"/>
                <a:cs typeface="Times New Roman" panose="02020603050405020304" pitchFamily="18" charset="0"/>
              </a:rPr>
              <a:t>Ausnahme</a:t>
            </a:r>
            <a:r>
              <a:rPr lang="de-de" sz="1800" dirty="0">
                <a:latin typeface="Times New Roman" panose="02020603050405020304" pitchFamily="18" charset="0"/>
                <a:cs typeface="Times New Roman" panose="02020603050405020304" pitchFamily="18" charset="0"/>
              </a:rPr>
              <a:t> – Auf Antrag der beschuldigten Person kann der Anordnungsmitgliedstaat die Entscheidung über Überwachungsmaßnahmen an die zuständige Behörde </a:t>
            </a:r>
            <a:r>
              <a:rPr lang="de-de" sz="1800" b="1" dirty="0">
                <a:solidFill>
                  <a:srgbClr val="FF0000"/>
                </a:solidFill>
                <a:latin typeface="Times New Roman" panose="02020603050405020304" pitchFamily="18" charset="0"/>
                <a:cs typeface="Times New Roman" panose="02020603050405020304" pitchFamily="18" charset="0"/>
              </a:rPr>
              <a:t>eines anderen Mitgliedstaats als des Mitgliedstaats übermitteln, in dem die Person ihren rechtmäßigen und gewöhnlichen Aufenthalt hat, </a:t>
            </a:r>
            <a:r>
              <a:rPr lang="de-de" sz="1800" dirty="0">
                <a:latin typeface="Times New Roman" panose="02020603050405020304" pitchFamily="18" charset="0"/>
                <a:cs typeface="Times New Roman" panose="02020603050405020304" pitchFamily="18" charset="0"/>
              </a:rPr>
              <a:t>sofern </a:t>
            </a:r>
            <a:r>
              <a:rPr lang="de-de" sz="1800" b="1" dirty="0">
                <a:solidFill>
                  <a:srgbClr val="FF0000"/>
                </a:solidFill>
                <a:latin typeface="Times New Roman" panose="02020603050405020304" pitchFamily="18" charset="0"/>
                <a:cs typeface="Times New Roman" panose="02020603050405020304" pitchFamily="18" charset="0"/>
              </a:rPr>
              <a:t>die letztgenannte Behörde der Übermittlung zugestimmt hat</a:t>
            </a:r>
            <a:r>
              <a:rPr lang="de-de" sz="1800" dirty="0">
                <a:latin typeface="Times New Roman" panose="02020603050405020304" pitchFamily="18" charset="0"/>
                <a:cs typeface="Times New Roman" panose="02020603050405020304" pitchFamily="18" charset="0"/>
              </a:rPr>
              <a:t> (Art. 9 Abs. 2)</a:t>
            </a:r>
          </a:p>
          <a:p>
            <a:pPr marL="342900" indent="-342900" algn="just">
              <a:lnSpc>
                <a:spcPct val="107000"/>
              </a:lnSpc>
              <a:spcBef>
                <a:spcPts val="0"/>
              </a:spcBef>
              <a:buFont typeface="Wingdings" panose="05000000000000000000" pitchFamily="2" charset="2"/>
              <a:buChar char=""/>
            </a:pPr>
            <a:r>
              <a:rPr lang="de-de" sz="1800" dirty="0">
                <a:latin typeface="Times New Roman" panose="02020603050405020304" pitchFamily="18" charset="0"/>
                <a:cs typeface="Times New Roman" panose="02020603050405020304" pitchFamily="18" charset="0"/>
              </a:rPr>
              <a:t>Die </a:t>
            </a:r>
            <a:r>
              <a:rPr lang="de-de" sz="1800" b="1" dirty="0">
                <a:latin typeface="Times New Roman" panose="02020603050405020304" pitchFamily="18" charset="0"/>
                <a:cs typeface="Times New Roman" panose="02020603050405020304" pitchFamily="18" charset="0"/>
              </a:rPr>
              <a:t>Zustimmung der beschuldigten Person </a:t>
            </a:r>
            <a:r>
              <a:rPr lang="de-de" sz="1800" dirty="0">
                <a:latin typeface="Times New Roman" panose="02020603050405020304" pitchFamily="18" charset="0"/>
                <a:cs typeface="Times New Roman" panose="02020603050405020304" pitchFamily="18" charset="0"/>
              </a:rPr>
              <a:t>ist </a:t>
            </a:r>
            <a:r>
              <a:rPr lang="de-de" sz="1800" b="1" dirty="0">
                <a:solidFill>
                  <a:srgbClr val="FF0000"/>
                </a:solidFill>
                <a:latin typeface="Times New Roman" panose="02020603050405020304" pitchFamily="18" charset="0"/>
                <a:cs typeface="Times New Roman" panose="02020603050405020304" pitchFamily="18" charset="0"/>
              </a:rPr>
              <a:t>in allen Fällen zwingend erforderlich</a:t>
            </a:r>
          </a:p>
          <a:p>
            <a:pPr marL="342900" indent="-342900" algn="just">
              <a:lnSpc>
                <a:spcPct val="107000"/>
              </a:lnSpc>
              <a:spcBef>
                <a:spcPts val="0"/>
              </a:spcBef>
              <a:buFont typeface="Wingdings" panose="05000000000000000000" pitchFamily="2" charset="2"/>
              <a:buChar char=""/>
            </a:pPr>
            <a:r>
              <a:rPr lang="de-de" sz="1800" dirty="0">
                <a:latin typeface="Times New Roman" panose="02020603050405020304" pitchFamily="18" charset="0"/>
                <a:cs typeface="Times New Roman" panose="02020603050405020304" pitchFamily="18" charset="0"/>
              </a:rPr>
              <a:t>Für Abs. 2 ist die Zustimmung des vollstreckenden MS </a:t>
            </a:r>
            <a:r>
              <a:rPr lang="de-de" sz="1800" b="1" dirty="0">
                <a:solidFill>
                  <a:srgbClr val="FF0000"/>
                </a:solidFill>
                <a:latin typeface="Times New Roman" panose="02020603050405020304" pitchFamily="18" charset="0"/>
                <a:cs typeface="Times New Roman" panose="02020603050405020304" pitchFamily="18" charset="0"/>
              </a:rPr>
              <a:t>im Voraus</a:t>
            </a:r>
            <a:r>
              <a:rPr lang="de-de" sz="1800" dirty="0">
                <a:latin typeface="Times New Roman" panose="02020603050405020304" pitchFamily="18" charset="0"/>
                <a:cs typeface="Times New Roman" panose="02020603050405020304" pitchFamily="18" charset="0"/>
              </a:rPr>
              <a:t> einzuholen</a:t>
            </a:r>
          </a:p>
          <a:p>
            <a:pPr marL="342900" indent="-342900" algn="just">
              <a:lnSpc>
                <a:spcPct val="107000"/>
              </a:lnSpc>
              <a:spcBef>
                <a:spcPts val="0"/>
              </a:spcBef>
              <a:buFont typeface="Wingdings" panose="05000000000000000000" pitchFamily="2" charset="2"/>
              <a:buChar char=""/>
            </a:pPr>
            <a:r>
              <a:rPr lang="de-de" sz="1800" dirty="0">
                <a:latin typeface="Times New Roman" panose="02020603050405020304" pitchFamily="18" charset="0"/>
                <a:cs typeface="Times New Roman" panose="02020603050405020304" pitchFamily="18" charset="0"/>
              </a:rPr>
              <a:t>Die Mitgliedstaaten legen fest, </a:t>
            </a:r>
            <a:r>
              <a:rPr lang="de-de" sz="1800" b="1" dirty="0">
                <a:latin typeface="Times New Roman" panose="02020603050405020304" pitchFamily="18" charset="0"/>
                <a:cs typeface="Times New Roman" panose="02020603050405020304" pitchFamily="18" charset="0"/>
              </a:rPr>
              <a:t>unter welchen Voraussetzungen</a:t>
            </a:r>
            <a:r>
              <a:rPr lang="de-de" sz="1800" dirty="0">
                <a:latin typeface="Times New Roman" panose="02020603050405020304" pitchFamily="18" charset="0"/>
                <a:cs typeface="Times New Roman" panose="02020603050405020304" pitchFamily="18" charset="0"/>
              </a:rPr>
              <a:t> ihre zuständigen Behörden der Übermittlung einer Entscheidung über Überwachungsmaßnahmen in Fällen </a:t>
            </a:r>
            <a:r>
              <a:rPr lang="de-de" sz="1800" b="1" dirty="0">
                <a:latin typeface="Times New Roman" panose="02020603050405020304" pitchFamily="18" charset="0"/>
                <a:cs typeface="Times New Roman" panose="02020603050405020304" pitchFamily="18" charset="0"/>
              </a:rPr>
              <a:t>nach Abs. 2 </a:t>
            </a:r>
            <a:r>
              <a:rPr lang="de-de" sz="1800" dirty="0">
                <a:latin typeface="Times New Roman" panose="02020603050405020304" pitchFamily="18" charset="0"/>
                <a:cs typeface="Times New Roman" panose="02020603050405020304" pitchFamily="18" charset="0"/>
              </a:rPr>
              <a:t>zustimmen können.</a:t>
            </a:r>
            <a:r>
              <a:rPr lang="de-de" sz="1800" b="1" dirty="0">
                <a:latin typeface="Times New Roman" panose="02020603050405020304" pitchFamily="18" charset="0"/>
                <a:cs typeface="Times New Roman" panose="02020603050405020304" pitchFamily="18" charset="0"/>
              </a:rPr>
              <a:t> </a:t>
            </a:r>
          </a:p>
          <a:p>
            <a:pPr marL="342900" indent="-342900" algn="just">
              <a:lnSpc>
                <a:spcPct val="107000"/>
              </a:lnSpc>
              <a:spcBef>
                <a:spcPts val="0"/>
              </a:spcBef>
              <a:buFont typeface="Wingdings" panose="05000000000000000000" pitchFamily="2" charset="2"/>
              <a:buChar char=""/>
            </a:pPr>
            <a:r>
              <a:rPr lang="de-de" sz="1800" dirty="0">
                <a:latin typeface="Times New Roman" panose="02020603050405020304" pitchFamily="18" charset="0"/>
                <a:cs typeface="Times New Roman" panose="02020603050405020304" pitchFamily="18" charset="0"/>
              </a:rPr>
              <a:t>Das Generalsekretariat macht die erhaltenen Angaben allen Mitgliedstaaten und der Kommission zugänglich – siehe den Link unten mit den Informationen zu Artikel 9 Abs. 2-4 RB:</a:t>
            </a:r>
          </a:p>
          <a:p>
            <a:pPr marL="0" indent="0" algn="just">
              <a:lnSpc>
                <a:spcPct val="107000"/>
              </a:lnSpc>
              <a:spcBef>
                <a:spcPts val="0"/>
              </a:spcBef>
              <a:buNone/>
            </a:pPr>
            <a:r>
              <a:rPr lang="de-de" sz="1800" dirty="0">
                <a:latin typeface="Times New Roman" panose="02020603050405020304" pitchFamily="18" charset="0"/>
                <a:cs typeface="Times New Roman" panose="02020603050405020304" pitchFamily="18" charset="0"/>
                <a:hlinkClick r:id="rId3"/>
              </a:rPr>
              <a:t>https://www.ejn-crimjust.europa.eu/ejn/libdocumentproperties/DE/3189</a:t>
            </a:r>
            <a:r>
              <a:rPr lang="de-de" sz="1800" dirty="0">
                <a:latin typeface="Times New Roman" panose="02020603050405020304" pitchFamily="18" charset="0"/>
                <a:cs typeface="Times New Roman" panose="02020603050405020304" pitchFamily="18" charset="0"/>
              </a:rPr>
              <a:t> </a:t>
            </a:r>
          </a:p>
          <a:p>
            <a:pPr marL="342900" indent="-342900" algn="just">
              <a:lnSpc>
                <a:spcPct val="107000"/>
              </a:lnSpc>
              <a:spcBef>
                <a:spcPts val="0"/>
              </a:spcBef>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b="1" i="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7</a:t>
            </a:fld>
            <a:endParaRPr lang="en-US">
              <a:solidFill>
                <a:schemeClr val="bg1"/>
              </a:solidFill>
            </a:endParaRPr>
          </a:p>
        </p:txBody>
      </p:sp>
    </p:spTree>
    <p:extLst>
      <p:ext uri="{BB962C8B-B14F-4D97-AF65-F5344CB8AC3E}">
        <p14:creationId xmlns:p14="http://schemas.microsoft.com/office/powerpoint/2010/main" val="1394756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r>
              <a:rPr lang="de-de" sz="3600" b="1">
                <a:latin typeface="Times New Roman" panose="02020603050405020304" pitchFamily="18" charset="0"/>
                <a:cs typeface="Times New Roman" panose="02020603050405020304" pitchFamily="18" charset="0"/>
              </a:rPr>
              <a:t>Verfahren für die Anerkennung einer Entscheidung über Überwachungsmaßnahmen und Fristen</a:t>
            </a:r>
            <a:br>
              <a:rPr lang="de-de" sz="3600" i="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br>
              <a:rPr lang="de-de" sz="3600" b="1">
                <a:latin typeface="Times New Roman" panose="02020603050405020304" pitchFamily="18" charset="0"/>
                <a:cs typeface="Times New Roman" panose="02020603050405020304" pitchFamily="18" charset="0"/>
              </a:rPr>
            </a:br>
            <a:endParaRPr lang="de-de" sz="3600" b="1">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07567"/>
            <a:ext cx="10275501" cy="4393982"/>
          </a:xfrm>
        </p:spPr>
        <p:txBody>
          <a:bodyPr>
            <a:normAutofit fontScale="85000" lnSpcReduction="20000"/>
          </a:bodyPr>
          <a:lstStyle/>
          <a:p>
            <a:pPr marL="342900" indent="-342900" algn="just">
              <a:lnSpc>
                <a:spcPct val="107000"/>
              </a:lnSpc>
              <a:spcBef>
                <a:spcPts val="0"/>
              </a:spcBef>
              <a:buFont typeface="Wingdings" panose="05000000000000000000" pitchFamily="2" charset="2"/>
              <a:buChar char=""/>
            </a:pPr>
            <a:r>
              <a:rPr lang="de-de" sz="2000" dirty="0">
                <a:latin typeface="Times New Roman" panose="02020603050405020304" pitchFamily="18" charset="0"/>
                <a:cs typeface="Times New Roman" panose="02020603050405020304" pitchFamily="18" charset="0"/>
              </a:rPr>
              <a:t>Die zuständige Ausstellungsbehörde eines MS </a:t>
            </a:r>
            <a:r>
              <a:rPr lang="de-de" sz="2000" b="1" dirty="0">
                <a:latin typeface="Times New Roman" panose="02020603050405020304" pitchFamily="18" charset="0"/>
                <a:cs typeface="Times New Roman" panose="02020603050405020304" pitchFamily="18" charset="0"/>
              </a:rPr>
              <a:t>übermittelt</a:t>
            </a:r>
            <a:r>
              <a:rPr lang="de-de" sz="2000" dirty="0">
                <a:latin typeface="Times New Roman" panose="02020603050405020304" pitchFamily="18" charset="0"/>
                <a:cs typeface="Times New Roman" panose="02020603050405020304" pitchFamily="18" charset="0"/>
              </a:rPr>
              <a:t> der zuständigen Behörde des Vollstreckungsmitgliedstaats eine Entscheidung über Überwachungsmaßnahmen, der die </a:t>
            </a:r>
            <a:r>
              <a:rPr lang="de-de" sz="2000" b="1" dirty="0">
                <a:solidFill>
                  <a:srgbClr val="FF0000"/>
                </a:solidFill>
                <a:latin typeface="Times New Roman" panose="02020603050405020304" pitchFamily="18" charset="0"/>
                <a:cs typeface="Times New Roman" panose="02020603050405020304" pitchFamily="18" charset="0"/>
              </a:rPr>
              <a:t>Bescheinigung</a:t>
            </a:r>
            <a:r>
              <a:rPr lang="de-de" sz="2000" dirty="0">
                <a:latin typeface="Times New Roman" panose="02020603050405020304" pitchFamily="18" charset="0"/>
                <a:cs typeface="Times New Roman" panose="02020603050405020304" pitchFamily="18" charset="0"/>
              </a:rPr>
              <a:t> gemäß Anhang I beigefügt ist, und </a:t>
            </a:r>
            <a:r>
              <a:rPr lang="de-de" sz="2000" b="1" dirty="0">
                <a:latin typeface="Times New Roman" panose="02020603050405020304" pitchFamily="18" charset="0"/>
                <a:cs typeface="Times New Roman" panose="02020603050405020304" pitchFamily="18" charset="0"/>
              </a:rPr>
              <a:t>bleibt </a:t>
            </a:r>
            <a:r>
              <a:rPr lang="de-de" sz="2000" dirty="0">
                <a:latin typeface="Times New Roman" panose="02020603050405020304" pitchFamily="18" charset="0"/>
                <a:cs typeface="Times New Roman" panose="02020603050405020304" pitchFamily="18" charset="0"/>
              </a:rPr>
              <a:t>für die Überwachung der angeordneten Überwachungsmaßnahmen </a:t>
            </a:r>
            <a:r>
              <a:rPr lang="de-de" sz="2000" b="1" dirty="0">
                <a:latin typeface="Times New Roman" panose="02020603050405020304" pitchFamily="18" charset="0"/>
                <a:cs typeface="Times New Roman" panose="02020603050405020304" pitchFamily="18" charset="0"/>
              </a:rPr>
              <a:t>zuständig</a:t>
            </a:r>
            <a:r>
              <a:rPr lang="de-de" sz="2000" dirty="0">
                <a:latin typeface="Times New Roman" panose="02020603050405020304" pitchFamily="18" charset="0"/>
                <a:cs typeface="Times New Roman" panose="02020603050405020304" pitchFamily="18" charset="0"/>
              </a:rPr>
              <a:t>, </a:t>
            </a:r>
            <a:r>
              <a:rPr lang="de-de" sz="2000" u="sng" dirty="0">
                <a:latin typeface="Times New Roman" panose="02020603050405020304" pitchFamily="18" charset="0"/>
                <a:cs typeface="Times New Roman" panose="02020603050405020304" pitchFamily="18" charset="0"/>
              </a:rPr>
              <a:t>bis sie über eine Entscheidung der zuständigen Vollstreckungsbehörde informiert wird</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de-de" sz="2000" dirty="0">
                <a:latin typeface="Times New Roman" panose="02020603050405020304" pitchFamily="18" charset="0"/>
                <a:cs typeface="Times New Roman" panose="02020603050405020304" pitchFamily="18" charset="0"/>
              </a:rPr>
              <a:t>Die zuständige Vollstreckungsbehörde trifft ihre Entscheidung </a:t>
            </a:r>
            <a:r>
              <a:rPr lang="de-de" sz="2000" b="1" dirty="0">
                <a:solidFill>
                  <a:srgbClr val="FF0000"/>
                </a:solidFill>
                <a:latin typeface="Times New Roman" panose="02020603050405020304" pitchFamily="18" charset="0"/>
                <a:cs typeface="Times New Roman" panose="02020603050405020304" pitchFamily="18" charset="0"/>
              </a:rPr>
              <a:t>so schnell wie möglich</a:t>
            </a:r>
            <a:r>
              <a:rPr lang="de-de" sz="2000" dirty="0">
                <a:latin typeface="Times New Roman" panose="02020603050405020304" pitchFamily="18" charset="0"/>
                <a:cs typeface="Times New Roman" panose="02020603050405020304" pitchFamily="18" charset="0"/>
              </a:rPr>
              <a:t>, auf jeden Fall aber </a:t>
            </a:r>
            <a:r>
              <a:rPr lang="de-de" sz="2000" b="1" dirty="0">
                <a:solidFill>
                  <a:srgbClr val="FF0000"/>
                </a:solidFill>
                <a:latin typeface="Times New Roman" panose="02020603050405020304" pitchFamily="18" charset="0"/>
                <a:cs typeface="Times New Roman" panose="02020603050405020304" pitchFamily="18" charset="0"/>
              </a:rPr>
              <a:t>innerhalb von 20 Arbeitstagen</a:t>
            </a:r>
            <a:r>
              <a:rPr lang="de-de" sz="2000" dirty="0">
                <a:solidFill>
                  <a:srgbClr val="FF0000"/>
                </a:solidFill>
                <a:latin typeface="Times New Roman" panose="02020603050405020304" pitchFamily="18" charset="0"/>
                <a:cs typeface="Times New Roman" panose="02020603050405020304" pitchFamily="18" charset="0"/>
              </a:rPr>
              <a:t> </a:t>
            </a:r>
            <a:r>
              <a:rPr lang="de-de" sz="2000" dirty="0">
                <a:latin typeface="Times New Roman" panose="02020603050405020304" pitchFamily="18" charset="0"/>
                <a:cs typeface="Times New Roman" panose="02020603050405020304" pitchFamily="18" charset="0"/>
              </a:rPr>
              <a:t>nach Erhalt der Entscheidung über Überwachungsmaßnahmen und der Bescheinigung</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de-de" sz="2000" dirty="0">
                <a:latin typeface="Times New Roman" panose="02020603050405020304" pitchFamily="18" charset="0"/>
                <a:cs typeface="Times New Roman" panose="02020603050405020304" pitchFamily="18" charset="0"/>
              </a:rPr>
              <a:t>Ist es der zuständigen Behörde des Vollstreckungsstaats </a:t>
            </a:r>
            <a:r>
              <a:rPr lang="de-de" sz="2000" b="1" dirty="0">
                <a:solidFill>
                  <a:srgbClr val="FF0000"/>
                </a:solidFill>
                <a:latin typeface="Times New Roman" panose="02020603050405020304" pitchFamily="18" charset="0"/>
                <a:cs typeface="Times New Roman" panose="02020603050405020304" pitchFamily="18" charset="0"/>
              </a:rPr>
              <a:t>aufgrund außergewöhnlicher Umstände</a:t>
            </a:r>
            <a:r>
              <a:rPr lang="de-de" sz="2000" dirty="0">
                <a:latin typeface="Times New Roman" panose="02020603050405020304" pitchFamily="18" charset="0"/>
                <a:cs typeface="Times New Roman" panose="02020603050405020304" pitchFamily="18" charset="0"/>
              </a:rPr>
              <a:t> nicht möglich, die Fristen einzuhalten, so </a:t>
            </a:r>
            <a:r>
              <a:rPr lang="de-de" sz="2000" b="1" dirty="0">
                <a:latin typeface="Times New Roman" panose="02020603050405020304" pitchFamily="18" charset="0"/>
                <a:cs typeface="Times New Roman" panose="02020603050405020304" pitchFamily="18" charset="0"/>
              </a:rPr>
              <a:t>unterrichtet sie unverzüglich</a:t>
            </a:r>
            <a:r>
              <a:rPr lang="de-de" sz="2000" dirty="0">
                <a:latin typeface="Times New Roman" panose="02020603050405020304" pitchFamily="18" charset="0"/>
                <a:cs typeface="Times New Roman" panose="02020603050405020304" pitchFamily="18" charset="0"/>
              </a:rPr>
              <a:t> die zuständige Behörde des Anordnungsstaats in jeder beliebigen Form und gibt dabei die Gründe für die Verzögerung und die Zeit an, die voraussichtlich für eine endgültige Entscheidung benötigt wird</a:t>
            </a:r>
          </a:p>
          <a:p>
            <a:pPr marL="342900" indent="-342900" algn="just">
              <a:lnSpc>
                <a:spcPct val="107000"/>
              </a:lnSpc>
              <a:spcBef>
                <a:spcPts val="0"/>
              </a:spcBef>
              <a:buFont typeface="Wingdings" panose="05000000000000000000" pitchFamily="2" charset="2"/>
              <a:buChar char=""/>
            </a:pPr>
            <a:endParaRPr lang="en-GB"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de-de" sz="2000" dirty="0">
                <a:latin typeface="Times New Roman" panose="02020603050405020304" pitchFamily="18" charset="0"/>
                <a:cs typeface="Times New Roman" panose="02020603050405020304" pitchFamily="18" charset="0"/>
              </a:rPr>
              <a:t>Die zuständige Behörde </a:t>
            </a:r>
            <a:r>
              <a:rPr lang="de-de" sz="2000" b="1" dirty="0">
                <a:latin typeface="Times New Roman" panose="02020603050405020304" pitchFamily="18" charset="0"/>
                <a:cs typeface="Times New Roman" panose="02020603050405020304" pitchFamily="18" charset="0"/>
              </a:rPr>
              <a:t>kann die Entscheidung</a:t>
            </a:r>
            <a:r>
              <a:rPr lang="de-de" sz="2000" dirty="0">
                <a:latin typeface="Times New Roman" panose="02020603050405020304" pitchFamily="18" charset="0"/>
                <a:cs typeface="Times New Roman" panose="02020603050405020304" pitchFamily="18" charset="0"/>
              </a:rPr>
              <a:t> über die Anerkennung der Entscheidung über Überwachungsmaßnahmen </a:t>
            </a:r>
            <a:r>
              <a:rPr lang="de-de" sz="2000" b="1" dirty="0">
                <a:latin typeface="Times New Roman" panose="02020603050405020304" pitchFamily="18" charset="0"/>
                <a:cs typeface="Times New Roman" panose="02020603050405020304" pitchFamily="18" charset="0"/>
              </a:rPr>
              <a:t>aufschieben</a:t>
            </a:r>
            <a:r>
              <a:rPr lang="de-de" sz="2000" dirty="0">
                <a:latin typeface="Times New Roman" panose="02020603050405020304" pitchFamily="18" charset="0"/>
                <a:cs typeface="Times New Roman" panose="02020603050405020304" pitchFamily="18" charset="0"/>
              </a:rPr>
              <a:t>, wenn die </a:t>
            </a:r>
            <a:r>
              <a:rPr lang="de-de" sz="2000" b="1" dirty="0">
                <a:latin typeface="Times New Roman" panose="02020603050405020304" pitchFamily="18" charset="0"/>
                <a:cs typeface="Times New Roman" panose="02020603050405020304" pitchFamily="18" charset="0"/>
              </a:rPr>
              <a:t>Bescheinigung</a:t>
            </a:r>
            <a:r>
              <a:rPr lang="de-de" sz="2000" dirty="0">
                <a:latin typeface="Times New Roman" panose="02020603050405020304" pitchFamily="18" charset="0"/>
                <a:cs typeface="Times New Roman" panose="02020603050405020304" pitchFamily="18" charset="0"/>
              </a:rPr>
              <a:t> nach Artikel 10 </a:t>
            </a:r>
            <a:r>
              <a:rPr lang="de-de" sz="2000" b="1" dirty="0">
                <a:latin typeface="Times New Roman" panose="02020603050405020304" pitchFamily="18" charset="0"/>
                <a:cs typeface="Times New Roman" panose="02020603050405020304" pitchFamily="18" charset="0"/>
              </a:rPr>
              <a:t>unvollständig</a:t>
            </a:r>
            <a:r>
              <a:rPr lang="de-de" sz="2000" dirty="0">
                <a:latin typeface="Times New Roman" panose="02020603050405020304" pitchFamily="18" charset="0"/>
                <a:cs typeface="Times New Roman" panose="02020603050405020304" pitchFamily="18" charset="0"/>
              </a:rPr>
              <a:t> ist oder </a:t>
            </a:r>
            <a:r>
              <a:rPr lang="de-de" sz="2000" b="1" dirty="0">
                <a:latin typeface="Times New Roman" panose="02020603050405020304" pitchFamily="18" charset="0"/>
                <a:cs typeface="Times New Roman" panose="02020603050405020304" pitchFamily="18" charset="0"/>
              </a:rPr>
              <a:t>offensichtlich nicht der Entscheidung über Überwachungsmaßnahmen entspricht</a:t>
            </a:r>
            <a:r>
              <a:rPr lang="de-de" sz="2000" dirty="0">
                <a:latin typeface="Times New Roman" panose="02020603050405020304" pitchFamily="18" charset="0"/>
                <a:cs typeface="Times New Roman" panose="02020603050405020304" pitchFamily="18" charset="0"/>
              </a:rPr>
              <a:t>, und zwar bis zum Ablauf einer angemessenen Frist für die Ergänzung oder Berichtigung der Bescheinigung.</a:t>
            </a:r>
          </a:p>
          <a:p>
            <a:pPr marL="342900" marR="0" lvl="0" indent="-342900" algn="just">
              <a:lnSpc>
                <a:spcPct val="107000"/>
              </a:lnSpc>
              <a:spcBef>
                <a:spcPts val="0"/>
              </a:spcBef>
              <a:spcAft>
                <a:spcPts val="0"/>
              </a:spcAft>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8</a:t>
            </a:fld>
            <a:endParaRPr lang="en-US">
              <a:solidFill>
                <a:schemeClr val="bg1"/>
              </a:solidFill>
            </a:endParaRPr>
          </a:p>
        </p:txBody>
      </p:sp>
    </p:spTree>
    <p:extLst>
      <p:ext uri="{BB962C8B-B14F-4D97-AF65-F5344CB8AC3E}">
        <p14:creationId xmlns:p14="http://schemas.microsoft.com/office/powerpoint/2010/main" val="1982904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0ED34-8944-409D-BE3C-533A8DC36A51}"/>
              </a:ext>
            </a:extLst>
          </p:cNvPr>
          <p:cNvSpPr>
            <a:spLocks noGrp="1"/>
          </p:cNvSpPr>
          <p:nvPr>
            <p:ph type="title"/>
          </p:nvPr>
        </p:nvSpPr>
        <p:spPr>
          <a:xfrm>
            <a:off x="328684" y="467857"/>
            <a:ext cx="10905066" cy="1135737"/>
          </a:xfrm>
        </p:spPr>
        <p:txBody>
          <a:bodyPr>
            <a:normAutofit fontScale="90000"/>
          </a:bodyPr>
          <a:lstStyle/>
          <a:p>
            <a:br>
              <a:rPr lang="de-de" sz="3600" b="1" dirty="0">
                <a:latin typeface="Times New Roman" panose="02020603050405020304" pitchFamily="18" charset="0"/>
                <a:cs typeface="Times New Roman" panose="02020603050405020304" pitchFamily="18" charset="0"/>
              </a:rPr>
            </a:br>
            <a:br>
              <a:rPr lang="de-de" sz="3600" b="1" dirty="0">
                <a:latin typeface="Times New Roman" panose="02020603050405020304" pitchFamily="18" charset="0"/>
                <a:cs typeface="Times New Roman" panose="02020603050405020304" pitchFamily="18" charset="0"/>
              </a:rPr>
            </a:br>
            <a:br>
              <a:rPr lang="de-de" sz="3600" b="1" dirty="0">
                <a:latin typeface="Times New Roman" panose="02020603050405020304" pitchFamily="18" charset="0"/>
                <a:cs typeface="Times New Roman" panose="02020603050405020304" pitchFamily="18" charset="0"/>
              </a:rPr>
            </a:br>
            <a:br>
              <a:rPr lang="de-de" sz="3600" b="1" dirty="0">
                <a:latin typeface="Times New Roman" panose="02020603050405020304" pitchFamily="18" charset="0"/>
                <a:cs typeface="Times New Roman" panose="02020603050405020304" pitchFamily="18" charset="0"/>
              </a:rPr>
            </a:br>
            <a:r>
              <a:rPr lang="de-de" sz="3600" b="1" dirty="0">
                <a:latin typeface="Times New Roman" panose="02020603050405020304" pitchFamily="18" charset="0"/>
                <a:cs typeface="Times New Roman" panose="02020603050405020304" pitchFamily="18" charset="0"/>
              </a:rPr>
              <a:t>Gründe für die Versagung der Anerkennung. </a:t>
            </a:r>
            <a:br>
              <a:rPr lang="de-de" sz="3600" b="1" dirty="0">
                <a:latin typeface="Times New Roman" panose="02020603050405020304" pitchFamily="18" charset="0"/>
                <a:cs typeface="Times New Roman" panose="02020603050405020304" pitchFamily="18" charset="0"/>
              </a:rPr>
            </a:br>
            <a:r>
              <a:rPr lang="de-de" sz="3600" b="1" dirty="0">
                <a:latin typeface="Times New Roman" panose="02020603050405020304" pitchFamily="18" charset="0"/>
                <a:cs typeface="Times New Roman" panose="02020603050405020304" pitchFamily="18" charset="0"/>
              </a:rPr>
              <a:t>Anpassung der Entscheidung</a:t>
            </a:r>
            <a:br>
              <a:rPr lang="de-de" sz="3600" b="1" dirty="0">
                <a:latin typeface="Times New Roman" panose="02020603050405020304" pitchFamily="18" charset="0"/>
                <a:cs typeface="Times New Roman" panose="02020603050405020304" pitchFamily="18" charset="0"/>
              </a:rPr>
            </a:br>
            <a:br>
              <a:rPr lang="de-de" sz="3600" b="1" dirty="0">
                <a:latin typeface="Times New Roman" panose="02020603050405020304" pitchFamily="18" charset="0"/>
                <a:cs typeface="Times New Roman" panose="02020603050405020304" pitchFamily="18" charset="0"/>
              </a:rPr>
            </a:br>
            <a:br>
              <a:rPr lang="de-de" sz="3600" b="1" dirty="0">
                <a:latin typeface="Times New Roman" panose="02020603050405020304" pitchFamily="18" charset="0"/>
                <a:cs typeface="Times New Roman" panose="02020603050405020304" pitchFamily="18" charset="0"/>
              </a:rPr>
            </a:br>
            <a:br>
              <a:rPr lang="de-de" sz="3600" b="1" dirty="0">
                <a:latin typeface="Times New Roman" panose="02020603050405020304" pitchFamily="18" charset="0"/>
                <a:cs typeface="Times New Roman" panose="02020603050405020304" pitchFamily="18" charset="0"/>
              </a:rPr>
            </a:br>
            <a:endParaRPr lang="de-de" sz="3600"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22DD56E-D9C0-4E0B-A814-18EC2E691CE5}"/>
              </a:ext>
            </a:extLst>
          </p:cNvPr>
          <p:cNvSpPr>
            <a:spLocks noGrp="1"/>
          </p:cNvSpPr>
          <p:nvPr>
            <p:ph idx="1"/>
          </p:nvPr>
        </p:nvSpPr>
        <p:spPr>
          <a:xfrm>
            <a:off x="328684" y="1707566"/>
            <a:ext cx="10275501" cy="4393982"/>
          </a:xfrm>
        </p:spPr>
        <p:txBody>
          <a:bodyPr>
            <a:normAutofit/>
          </a:bodyPr>
          <a:lstStyle/>
          <a:p>
            <a:pPr marL="342900" marR="0" lvl="0" indent="-342900" algn="just">
              <a:lnSpc>
                <a:spcPct val="107000"/>
              </a:lnSpc>
              <a:spcBef>
                <a:spcPts val="0"/>
              </a:spcBef>
              <a:spcAft>
                <a:spcPts val="0"/>
              </a:spcAft>
              <a:buFont typeface="Wingdings" panose="05000000000000000000" pitchFamily="2" charset="2"/>
              <a:buChar char=""/>
            </a:pPr>
            <a:r>
              <a:rPr lang="de-de" sz="2000">
                <a:latin typeface="Times New Roman" panose="02020603050405020304" pitchFamily="18" charset="0"/>
                <a:cs typeface="Times New Roman" panose="02020603050405020304" pitchFamily="18" charset="0"/>
              </a:rPr>
              <a:t>Die Gründe für die Versagung der Anerkennung sind begrenzt und </a:t>
            </a:r>
            <a:r>
              <a:rPr lang="de-de" sz="2000" b="1">
                <a:latin typeface="Times New Roman" panose="02020603050405020304" pitchFamily="18" charset="0"/>
                <a:cs typeface="Times New Roman" panose="02020603050405020304" pitchFamily="18" charset="0"/>
              </a:rPr>
              <a:t>ausdrücklich </a:t>
            </a:r>
            <a:r>
              <a:rPr lang="de-de" sz="2000">
                <a:latin typeface="Times New Roman" panose="02020603050405020304" pitchFamily="18" charset="0"/>
                <a:cs typeface="Times New Roman" panose="02020603050405020304" pitchFamily="18" charset="0"/>
              </a:rPr>
              <a:t>in </a:t>
            </a:r>
            <a:r>
              <a:rPr lang="de-de" sz="2000" b="1">
                <a:latin typeface="Times New Roman" panose="02020603050405020304" pitchFamily="18" charset="0"/>
                <a:cs typeface="Times New Roman" panose="02020603050405020304" pitchFamily="18" charset="0"/>
              </a:rPr>
              <a:t>Artikel 15 Buchstaben a-h des RB</a:t>
            </a:r>
            <a:r>
              <a:rPr lang="de-de" sz="2000">
                <a:latin typeface="Times New Roman" panose="02020603050405020304" pitchFamily="18" charset="0"/>
                <a:cs typeface="Times New Roman" panose="02020603050405020304" pitchFamily="18" charset="0"/>
              </a:rPr>
              <a:t> aufgeführt</a:t>
            </a:r>
          </a:p>
          <a:p>
            <a:pPr marL="342900" marR="0" lvl="0" indent="-342900" algn="just">
              <a:lnSpc>
                <a:spcPct val="107000"/>
              </a:lnSpc>
              <a:spcBef>
                <a:spcPts val="0"/>
              </a:spcBef>
              <a:spcAft>
                <a:spcPts val="0"/>
              </a:spcAft>
              <a:buFont typeface="Wingdings" panose="05000000000000000000" pitchFamily="2" charset="2"/>
              <a:buChar char=""/>
            </a:pPr>
            <a:endParaRPr lang="en-US" sz="2000" b="1"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Wingdings" panose="05000000000000000000" pitchFamily="2" charset="2"/>
              <a:buChar char=""/>
            </a:pPr>
            <a:r>
              <a:rPr lang="de-de" sz="2000">
                <a:latin typeface="Times New Roman" panose="02020603050405020304" pitchFamily="18" charset="0"/>
                <a:cs typeface="Times New Roman" panose="02020603050405020304" pitchFamily="18" charset="0"/>
              </a:rPr>
              <a:t>Ist die </a:t>
            </a:r>
            <a:r>
              <a:rPr lang="de-de" sz="2000" b="1">
                <a:latin typeface="Times New Roman" panose="02020603050405020304" pitchFamily="18" charset="0"/>
                <a:cs typeface="Times New Roman" panose="02020603050405020304" pitchFamily="18" charset="0"/>
              </a:rPr>
              <a:t>Art der Überwachungsmaßnahmen</a:t>
            </a:r>
            <a:r>
              <a:rPr lang="de-de" sz="2000">
                <a:latin typeface="Times New Roman" panose="02020603050405020304" pitchFamily="18" charset="0"/>
                <a:cs typeface="Times New Roman" panose="02020603050405020304" pitchFamily="18" charset="0"/>
              </a:rPr>
              <a:t> mit dem Recht des Vollstreckungsstaats nicht vereinbar, so </a:t>
            </a:r>
            <a:r>
              <a:rPr lang="de-de" sz="2000" b="1">
                <a:solidFill>
                  <a:srgbClr val="FF0000"/>
                </a:solidFill>
                <a:latin typeface="Times New Roman" panose="02020603050405020304" pitchFamily="18" charset="0"/>
                <a:cs typeface="Times New Roman" panose="02020603050405020304" pitchFamily="18" charset="0"/>
              </a:rPr>
              <a:t>kann</a:t>
            </a:r>
            <a:r>
              <a:rPr lang="de-de" sz="2000">
                <a:latin typeface="Times New Roman" panose="02020603050405020304" pitchFamily="18" charset="0"/>
                <a:cs typeface="Times New Roman" panose="02020603050405020304" pitchFamily="18" charset="0"/>
              </a:rPr>
              <a:t> die zuständige Behörde dieses Mitgliedstaats sie </a:t>
            </a:r>
            <a:r>
              <a:rPr lang="de-de" sz="2000" u="sng">
                <a:latin typeface="Times New Roman" panose="02020603050405020304" pitchFamily="18" charset="0"/>
                <a:cs typeface="Times New Roman" panose="02020603050405020304" pitchFamily="18" charset="0"/>
              </a:rPr>
              <a:t>an die nach dessen Recht für entsprechende Straftaten geltenden Arten von Überwachungsmaßnahmen</a:t>
            </a:r>
            <a:r>
              <a:rPr lang="de-de" sz="2000">
                <a:latin typeface="Times New Roman" panose="02020603050405020304" pitchFamily="18" charset="0"/>
                <a:cs typeface="Times New Roman" panose="02020603050405020304" pitchFamily="18" charset="0"/>
              </a:rPr>
              <a:t> </a:t>
            </a:r>
            <a:r>
              <a:rPr lang="de-de" sz="2000" b="1">
                <a:solidFill>
                  <a:srgbClr val="FF0000"/>
                </a:solidFill>
                <a:latin typeface="Times New Roman" panose="02020603050405020304" pitchFamily="18" charset="0"/>
                <a:cs typeface="Times New Roman" panose="02020603050405020304" pitchFamily="18" charset="0"/>
              </a:rPr>
              <a:t>anpassen</a:t>
            </a:r>
            <a:r>
              <a:rPr lang="de-de" sz="2000">
                <a:latin typeface="Times New Roman" panose="02020603050405020304" pitchFamily="18" charset="0"/>
                <a:cs typeface="Times New Roman" panose="02020603050405020304" pitchFamily="18" charset="0"/>
              </a:rPr>
              <a:t>. Die angepasste Überwachungsmaßnahme </a:t>
            </a:r>
            <a:r>
              <a:rPr lang="de-de" sz="2000" b="1">
                <a:solidFill>
                  <a:srgbClr val="FF0000"/>
                </a:solidFill>
                <a:latin typeface="Times New Roman" panose="02020603050405020304" pitchFamily="18" charset="0"/>
                <a:cs typeface="Times New Roman" panose="02020603050405020304" pitchFamily="18" charset="0"/>
              </a:rPr>
              <a:t>muss so weit wie möglich</a:t>
            </a:r>
            <a:r>
              <a:rPr lang="de-de" sz="2000">
                <a:latin typeface="Times New Roman" panose="02020603050405020304" pitchFamily="18" charset="0"/>
                <a:cs typeface="Times New Roman" panose="02020603050405020304" pitchFamily="18" charset="0"/>
              </a:rPr>
              <a:t> </a:t>
            </a:r>
            <a:r>
              <a:rPr lang="de-de" sz="2000" b="1">
                <a:latin typeface="Times New Roman" panose="02020603050405020304" pitchFamily="18" charset="0"/>
                <a:cs typeface="Times New Roman" panose="02020603050405020304" pitchFamily="18" charset="0"/>
              </a:rPr>
              <a:t>der im Anordnungsstaat angeordneten Überwachungsmaßnahme</a:t>
            </a:r>
            <a:r>
              <a:rPr lang="de-de" sz="2000">
                <a:latin typeface="Times New Roman" panose="02020603050405020304" pitchFamily="18" charset="0"/>
                <a:cs typeface="Times New Roman" panose="02020603050405020304" pitchFamily="18" charset="0"/>
              </a:rPr>
              <a:t> </a:t>
            </a:r>
            <a:r>
              <a:rPr lang="de-de" sz="2000" b="1">
                <a:solidFill>
                  <a:srgbClr val="FF0000"/>
                </a:solidFill>
                <a:latin typeface="Times New Roman" panose="02020603050405020304" pitchFamily="18" charset="0"/>
                <a:cs typeface="Times New Roman" panose="02020603050405020304" pitchFamily="18" charset="0"/>
              </a:rPr>
              <a:t>entsprechen</a:t>
            </a:r>
          </a:p>
          <a:p>
            <a:pPr marL="342900" marR="0" lvl="0" indent="-342900" algn="just">
              <a:lnSpc>
                <a:spcPct val="107000"/>
              </a:lnSpc>
              <a:spcBef>
                <a:spcPts val="0"/>
              </a:spcBef>
              <a:spcAft>
                <a:spcPts val="0"/>
              </a:spcAft>
              <a:buFont typeface="Wingdings" panose="05000000000000000000" pitchFamily="2" charset="2"/>
              <a:buChar char=""/>
            </a:pPr>
            <a:endParaRPr lang="en-US" sz="2000" b="1"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Wingdings" panose="05000000000000000000" pitchFamily="2" charset="2"/>
              <a:buChar char=""/>
            </a:pPr>
            <a:r>
              <a:rPr lang="de-de" sz="2000">
                <a:latin typeface="Times New Roman" panose="02020603050405020304" pitchFamily="18" charset="0"/>
                <a:cs typeface="Times New Roman" panose="02020603050405020304" pitchFamily="18" charset="0"/>
              </a:rPr>
              <a:t>Die angepasste Überwachungsmaßnahme </a:t>
            </a:r>
            <a:r>
              <a:rPr lang="de-de" sz="2000" b="1">
                <a:solidFill>
                  <a:srgbClr val="FF0000"/>
                </a:solidFill>
                <a:latin typeface="Times New Roman" panose="02020603050405020304" pitchFamily="18" charset="0"/>
                <a:cs typeface="Times New Roman" panose="02020603050405020304" pitchFamily="18" charset="0"/>
              </a:rPr>
              <a:t>darf nicht schwerwiegender</a:t>
            </a:r>
            <a:r>
              <a:rPr lang="de-de" sz="2000">
                <a:latin typeface="Times New Roman" panose="02020603050405020304" pitchFamily="18" charset="0"/>
                <a:cs typeface="Times New Roman" panose="02020603050405020304" pitchFamily="18" charset="0"/>
              </a:rPr>
              <a:t> als die ursprünglich angeordnete Überwachungsmaßnahme </a:t>
            </a:r>
            <a:r>
              <a:rPr lang="de-de" sz="2000" b="1">
                <a:solidFill>
                  <a:srgbClr val="FF0000"/>
                </a:solidFill>
                <a:latin typeface="Times New Roman" panose="02020603050405020304" pitchFamily="18" charset="0"/>
                <a:cs typeface="Times New Roman" panose="02020603050405020304" pitchFamily="18" charset="0"/>
              </a:rPr>
              <a:t>sein</a:t>
            </a:r>
          </a:p>
          <a:p>
            <a:pPr marL="342900" marR="0" lvl="0" indent="-342900" algn="just">
              <a:lnSpc>
                <a:spcPct val="107000"/>
              </a:lnSpc>
              <a:spcBef>
                <a:spcPts val="0"/>
              </a:spcBef>
              <a:spcAft>
                <a:spcPts val="0"/>
              </a:spcAft>
              <a:buFont typeface="Wingdings" panose="05000000000000000000" pitchFamily="2" charset="2"/>
              <a:buChar char=""/>
            </a:pPr>
            <a:endParaRPr lang="en-US" sz="2000" dirty="0">
              <a:latin typeface="Times New Roman" panose="02020603050405020304" pitchFamily="18" charset="0"/>
              <a:cs typeface="Times New Roman" panose="02020603050405020304" pitchFamily="18" charset="0"/>
            </a:endParaRPr>
          </a:p>
          <a:p>
            <a:pPr marL="342900" marR="0" lvl="0" indent="-342900" algn="just">
              <a:lnSpc>
                <a:spcPct val="107000"/>
              </a:lnSpc>
              <a:spcBef>
                <a:spcPts val="0"/>
              </a:spcBef>
              <a:spcAft>
                <a:spcPts val="0"/>
              </a:spcAft>
              <a:buFont typeface="Symbol" panose="05050102010706020507" pitchFamily="18" charset="2"/>
              <a:buChar char=""/>
            </a:pPr>
            <a:endParaRPr lang="en-US" sz="2000" dirty="0">
              <a:latin typeface="Times New Roman" panose="02020603050405020304" pitchFamily="18" charset="0"/>
              <a:cs typeface="Times New Roman" panose="02020603050405020304" pitchFamily="18" charset="0"/>
            </a:endParaRPr>
          </a:p>
          <a:p>
            <a:pPr marL="342900" indent="-342900" algn="just">
              <a:lnSpc>
                <a:spcPct val="107000"/>
              </a:lnSpc>
              <a:spcBef>
                <a:spcPts val="0"/>
              </a:spcBef>
              <a:buFont typeface="Symbol" panose="05050102010706020507" pitchFamily="18" charset="2"/>
              <a:buChar char=""/>
            </a:pPr>
            <a:endParaRPr lang="en-US" sz="2000" b="1" i="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4E14AC-A475-4ECF-B497-580C5821DA8A}"/>
              </a:ext>
            </a:extLst>
          </p:cNvPr>
          <p:cNvSpPr>
            <a:spLocks noGrp="1"/>
          </p:cNvSpPr>
          <p:nvPr>
            <p:ph type="sldNum" sz="quarter" idx="12"/>
          </p:nvPr>
        </p:nvSpPr>
        <p:spPr/>
        <p:txBody>
          <a:bodyPr/>
          <a:lstStyle/>
          <a:p>
            <a:fld id="{6D22F896-40B5-4ADD-8801-0D06FADFA095}" type="slidenum">
              <a:rPr lang="en-US" smtClean="0">
                <a:solidFill>
                  <a:schemeClr val="bg1"/>
                </a:solidFill>
              </a:rPr>
              <a:t>9</a:t>
            </a:fld>
            <a:endParaRPr lang="en-US">
              <a:solidFill>
                <a:schemeClr val="bg1"/>
              </a:solidFill>
            </a:endParaRPr>
          </a:p>
        </p:txBody>
      </p:sp>
    </p:spTree>
    <p:extLst>
      <p:ext uri="{BB962C8B-B14F-4D97-AF65-F5344CB8AC3E}">
        <p14:creationId xmlns:p14="http://schemas.microsoft.com/office/powerpoint/2010/main" val="2233837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1499</Words>
  <Application>Microsoft Office PowerPoint</Application>
  <PresentationFormat>Breitbild</PresentationFormat>
  <Paragraphs>99</Paragraphs>
  <Slides>12</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12</vt:i4>
      </vt:variant>
    </vt:vector>
  </HeadingPairs>
  <TitlesOfParts>
    <vt:vector size="19" baseType="lpstr">
      <vt:lpstr>Arial</vt:lpstr>
      <vt:lpstr>Calibri</vt:lpstr>
      <vt:lpstr>Calibri Light</vt:lpstr>
      <vt:lpstr>Symbol</vt:lpstr>
      <vt:lpstr>Times New Roman</vt:lpstr>
      <vt:lpstr>Wingdings</vt:lpstr>
      <vt:lpstr>Office Theme</vt:lpstr>
      <vt:lpstr>Bessere Anwendung des europäischen Strafrechts Schulung für Gerichtsbedienstete  </vt:lpstr>
      <vt:lpstr>Inhalt:</vt:lpstr>
      <vt:lpstr>  Factsheet</vt:lpstr>
      <vt:lpstr>  Ziele </vt:lpstr>
      <vt:lpstr>  Begriffsbestimmungen – Artikel 4 RB</vt:lpstr>
      <vt:lpstr>Zuständige Behörden</vt:lpstr>
      <vt:lpstr>  Kriterien für die Übermittlung einer Entscheidung über Überwachungsmaßnahmen  </vt:lpstr>
      <vt:lpstr>   Verfahren für die Anerkennung einer Entscheidung über Überwachungsmaßnahmen und Fristen   </vt:lpstr>
      <vt:lpstr>    Gründe für die Versagung der Anerkennung.  Anpassung der Entscheidung    </vt:lpstr>
      <vt:lpstr>     Geltendes Recht und weitere Entscheidungen     </vt:lpstr>
      <vt:lpstr>     Verpflichtungen für die beteiligten Behörden     </vt:lpstr>
      <vt:lpstr>     Konsultationen (Art. 22) und Sprachen (Art. 24)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COUNCIL FRAMEWORK DECISION 2009/829/JHA  of 23 October 2009 on the application, between Member States of the European Union, of the principle of mutual recognition to decisions on supervision measures as an alternative to provisional detention</dc:title>
  <dc:creator>motoi constantin daniel</dc:creator>
  <cp:lastModifiedBy>Susanne Benecke</cp:lastModifiedBy>
  <cp:revision>26</cp:revision>
  <dcterms:created xsi:type="dcterms:W3CDTF">2020-10-28T14:00:49Z</dcterms:created>
  <dcterms:modified xsi:type="dcterms:W3CDTF">2021-03-30T12:42:13Z</dcterms:modified>
</cp:coreProperties>
</file>