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3"/>
  </p:notesMasterIdLst>
  <p:sldIdLst>
    <p:sldId id="256" r:id="rId2"/>
    <p:sldId id="257" r:id="rId3"/>
    <p:sldId id="263" r:id="rId4"/>
    <p:sldId id="264" r:id="rId5"/>
    <p:sldId id="265" r:id="rId6"/>
    <p:sldId id="266" r:id="rId7"/>
    <p:sldId id="267" r:id="rId8"/>
    <p:sldId id="268" r:id="rId9"/>
    <p:sldId id="269"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11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06/04/2021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‹Nr.›</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4/6/2021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4/6/2021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4/6/2021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4/6/2021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4/6/2021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4/6/2021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4/6/2021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4/6/2021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4/6/2021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4/6/2021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4/6/2021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4/6/2021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DE/3187"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02213" y="2199807"/>
            <a:ext cx="10134652" cy="1438939"/>
          </a:xfrm>
        </p:spPr>
        <p:txBody>
          <a:bodyPr anchor="ctr">
            <a:normAutofit fontScale="90000"/>
          </a:bodyPr>
          <a:lstStyle/>
          <a:p>
            <a:pPr marL="0" marR="0" algn="l">
              <a:spcBef>
                <a:spcPts val="0"/>
              </a:spcBef>
              <a:spcAft>
                <a:spcPts val="800"/>
              </a:spcAft>
            </a:pPr>
            <a:r>
              <a:rPr lang="de-de" sz="4000" b="1" dirty="0">
                <a:latin typeface="Times New Roman" panose="02020603050405020304" pitchFamily="18" charset="0"/>
                <a:cs typeface="Times New Roman" panose="02020603050405020304" pitchFamily="18" charset="0"/>
              </a:rPr>
              <a:t>Bessere Anwendung des europäischen Strafrechts</a:t>
            </a:r>
            <a:br>
              <a:rPr lang="de-de" sz="4000" b="1" dirty="0">
                <a:latin typeface="Times New Roman" panose="02020603050405020304" pitchFamily="18" charset="0"/>
                <a:cs typeface="Times New Roman" panose="02020603050405020304" pitchFamily="18" charset="0"/>
              </a:rPr>
            </a:br>
            <a:r>
              <a:rPr lang="de-de" sz="4000" b="1" dirty="0">
                <a:latin typeface="Times New Roman" panose="02020603050405020304" pitchFamily="18" charset="0"/>
                <a:cs typeface="Times New Roman" panose="02020603050405020304" pitchFamily="18" charset="0"/>
              </a:rPr>
              <a:t>Schulung der ERA für Gerichtsbedienstete </a:t>
            </a:r>
          </a:p>
        </p:txBody>
      </p:sp>
      <p:sp>
        <p:nvSpPr>
          <p:cNvPr id="3" name="TextBox 2">
            <a:extLst>
              <a:ext uri="{FF2B5EF4-FFF2-40B4-BE49-F238E27FC236}">
                <a16:creationId xmlns:a16="http://schemas.microsoft.com/office/drawing/2014/main" id="{B33FEDA7-9401-4F3F-AC37-2B14B78F05AD}"/>
              </a:ext>
            </a:extLst>
          </p:cNvPr>
          <p:cNvSpPr txBox="1"/>
          <p:nvPr/>
        </p:nvSpPr>
        <p:spPr>
          <a:xfrm>
            <a:off x="402213" y="4138367"/>
            <a:ext cx="8012783" cy="1754326"/>
          </a:xfrm>
          <a:prstGeom prst="rect">
            <a:avLst/>
          </a:prstGeom>
          <a:noFill/>
        </p:spPr>
        <p:txBody>
          <a:bodyPr wrap="square" rtlCol="0">
            <a:spAutoFit/>
          </a:bodyPr>
          <a:lstStyle/>
          <a:p>
            <a:r>
              <a:rPr lang="de-de" sz="3600" b="1" i="1">
                <a:solidFill>
                  <a:schemeClr val="bg1"/>
                </a:solidFill>
                <a:latin typeface="Times New Roman" panose="02020603050405020304" pitchFamily="18" charset="0"/>
                <a:cs typeface="Times New Roman" panose="02020603050405020304" pitchFamily="18" charset="0"/>
              </a:rPr>
              <a:t>Gegenseitige Anerkennung III. – </a:t>
            </a:r>
          </a:p>
          <a:p>
            <a:r>
              <a:rPr lang="de-de" sz="3600" b="1" i="1">
                <a:solidFill>
                  <a:schemeClr val="bg1"/>
                </a:solidFill>
                <a:latin typeface="Times New Roman" panose="02020603050405020304" pitchFamily="18" charset="0"/>
                <a:cs typeface="Times New Roman" panose="02020603050405020304" pitchFamily="18" charset="0"/>
              </a:rPr>
              <a:t>Rahmenbeschluss 2008/947/JI des Rates</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95618"/>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Geltendes Recht und Folgeentscheidungen</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1355"/>
            <a:ext cx="10275501" cy="4934089"/>
          </a:xfrm>
        </p:spPr>
        <p:txBody>
          <a:bodyPr>
            <a:normAutofit fontScale="92500" lnSpcReduction="10000"/>
          </a:bodyPr>
          <a:lstStyle/>
          <a:p>
            <a:pPr marL="342900" indent="-342900" algn="just">
              <a:lnSpc>
                <a:spcPct val="97000"/>
              </a:lnSpc>
              <a:spcBef>
                <a:spcPts val="0"/>
              </a:spcBef>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Die Überwachung und Anwendung der Bewährungsmaßnahmen und alternativen Sanktionen </a:t>
            </a:r>
            <a:r>
              <a:rPr lang="de-de" sz="1900" b="1">
                <a:latin typeface="Times New Roman" panose="02020603050405020304" pitchFamily="18" charset="0"/>
                <a:cs typeface="Times New Roman" panose="02020603050405020304" pitchFamily="18" charset="0"/>
              </a:rPr>
              <a:t>richtet sich nach dem Recht des Vollstreckungsstaats</a:t>
            </a:r>
          </a:p>
          <a:p>
            <a:pPr marL="0" indent="0" algn="just">
              <a:lnSpc>
                <a:spcPct val="97000"/>
              </a:lnSpc>
              <a:spcBef>
                <a:spcPts val="0"/>
              </a:spcBef>
              <a:buNone/>
            </a:pPr>
            <a:endParaRPr lang="en-GB" sz="1900" b="1" dirty="0">
              <a:latin typeface="Times New Roman" panose="02020603050405020304" pitchFamily="18" charset="0"/>
              <a:cs typeface="Times New Roman" panose="02020603050405020304" pitchFamily="18" charset="0"/>
            </a:endParaRPr>
          </a:p>
          <a:p>
            <a:pPr marL="342900" indent="-342900" algn="just">
              <a:lnSpc>
                <a:spcPct val="97000"/>
              </a:lnSpc>
              <a:spcBef>
                <a:spcPts val="0"/>
              </a:spcBef>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Die zuständige Behörde des Vollstreckungsstaats ist </a:t>
            </a:r>
            <a:r>
              <a:rPr lang="de-de" sz="1900" u="sng">
                <a:latin typeface="Times New Roman" panose="02020603050405020304" pitchFamily="18" charset="0"/>
                <a:cs typeface="Times New Roman" panose="02020603050405020304" pitchFamily="18" charset="0"/>
              </a:rPr>
              <a:t>für alle Folgeentscheidungen</a:t>
            </a:r>
            <a:r>
              <a:rPr lang="de-de" sz="1900">
                <a:latin typeface="Times New Roman" panose="02020603050405020304" pitchFamily="18" charset="0"/>
                <a:cs typeface="Times New Roman" panose="02020603050405020304" pitchFamily="18" charset="0"/>
              </a:rPr>
              <a:t> </a:t>
            </a:r>
            <a:r>
              <a:rPr lang="de-de" sz="1900" b="1">
                <a:latin typeface="Times New Roman" panose="02020603050405020304" pitchFamily="18" charset="0"/>
                <a:cs typeface="Times New Roman" panose="02020603050405020304" pitchFamily="18" charset="0"/>
              </a:rPr>
              <a:t>zuständig</a:t>
            </a:r>
            <a:r>
              <a:rPr lang="de-de" sz="1900">
                <a:latin typeface="Times New Roman" panose="02020603050405020304" pitchFamily="18" charset="0"/>
                <a:cs typeface="Times New Roman" panose="02020603050405020304" pitchFamily="18" charset="0"/>
              </a:rPr>
              <a:t>, insbesondere wenn die verurteilte Person eine Bewährungsmaßnahme oder alternative Sanktion nicht einhält oder eine neue Straftat begeht. Zu solchen Folgeentscheidungen gehören insbesondere: </a:t>
            </a:r>
          </a:p>
          <a:p>
            <a:pPr marL="457200" indent="-457200" algn="just">
              <a:lnSpc>
                <a:spcPct val="97000"/>
              </a:lnSpc>
              <a:spcBef>
                <a:spcPts val="0"/>
              </a:spcBef>
              <a:buAutoNum type="alphaLcParenBoth"/>
            </a:pPr>
            <a:r>
              <a:rPr lang="de-de" sz="1900" i="1">
                <a:latin typeface="Times New Roman" panose="02020603050405020304" pitchFamily="18" charset="0"/>
                <a:cs typeface="Times New Roman" panose="02020603050405020304" pitchFamily="18" charset="0"/>
              </a:rPr>
              <a:t>die Änderung der mit der Bewährungsmaßnahme oder alternativen Sanktion verbundenen Auflagen oder Weisungen oder die Änderung der Dauer der Bewährungszeit; </a:t>
            </a:r>
          </a:p>
          <a:p>
            <a:pPr marL="457200" indent="-457200" algn="just">
              <a:lnSpc>
                <a:spcPct val="97000"/>
              </a:lnSpc>
              <a:spcBef>
                <a:spcPts val="0"/>
              </a:spcBef>
              <a:buAutoNum type="alphaLcParenBoth"/>
            </a:pPr>
            <a:r>
              <a:rPr lang="de-de" sz="1900" i="1">
                <a:latin typeface="Times New Roman" panose="02020603050405020304" pitchFamily="18" charset="0"/>
                <a:cs typeface="Times New Roman" panose="02020603050405020304" pitchFamily="18" charset="0"/>
              </a:rPr>
              <a:t>der Widerruf der Aussetzung der Vollstreckung des Urteils oder der Widerruf der Entscheidung über eine bedingte Entlassung; </a:t>
            </a:r>
          </a:p>
          <a:p>
            <a:pPr marL="457200" indent="-457200" algn="just">
              <a:lnSpc>
                <a:spcPct val="97000"/>
              </a:lnSpc>
              <a:spcBef>
                <a:spcPts val="0"/>
              </a:spcBef>
              <a:buAutoNum type="alphaLcParenBoth"/>
            </a:pPr>
            <a:r>
              <a:rPr lang="de-de" sz="1900" i="1">
                <a:latin typeface="Times New Roman" panose="02020603050405020304" pitchFamily="18" charset="0"/>
                <a:cs typeface="Times New Roman" panose="02020603050405020304" pitchFamily="18" charset="0"/>
              </a:rPr>
              <a:t>die Verhängung einer Freiheitsstrafe oder freiheitsentziehenden Maßnahme im Falle einer alternativen Sanktion oder bedingten Verurteilung.</a:t>
            </a:r>
          </a:p>
          <a:p>
            <a:pPr marL="457200" indent="-457200" algn="just">
              <a:lnSpc>
                <a:spcPct val="97000"/>
              </a:lnSpc>
              <a:spcBef>
                <a:spcPts val="0"/>
              </a:spcBef>
              <a:buAutoNum type="alphaLcParenBoth"/>
            </a:pPr>
            <a:endParaRPr lang="en-GB" sz="1900" i="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Jeder MS kann erklären, dass er als Vollstreckungsstaat </a:t>
            </a:r>
            <a:r>
              <a:rPr lang="de-de" sz="1900" b="1">
                <a:latin typeface="Times New Roman" panose="02020603050405020304" pitchFamily="18" charset="0"/>
                <a:cs typeface="Times New Roman" panose="02020603050405020304" pitchFamily="18" charset="0"/>
              </a:rPr>
              <a:t>die Übernahme der Zuständigkeit für Folgeentscheidungen für die in Art. 14 Abs. 3 RB vorgesehenen Fälle ablehnen wird. </a:t>
            </a:r>
            <a:r>
              <a:rPr lang="de-de" sz="1900">
                <a:latin typeface="Times New Roman" panose="02020603050405020304" pitchFamily="18" charset="0"/>
                <a:cs typeface="Times New Roman" panose="02020603050405020304" pitchFamily="18" charset="0"/>
              </a:rPr>
              <a:t>In dieser Situation </a:t>
            </a:r>
            <a:r>
              <a:rPr lang="de-de" sz="1900" b="1">
                <a:latin typeface="Times New Roman" panose="02020603050405020304" pitchFamily="18" charset="0"/>
                <a:cs typeface="Times New Roman" panose="02020603050405020304" pitchFamily="18" charset="0"/>
              </a:rPr>
              <a:t>überträgt </a:t>
            </a:r>
            <a:r>
              <a:rPr lang="de-de" sz="1900">
                <a:latin typeface="Times New Roman" panose="02020603050405020304" pitchFamily="18" charset="0"/>
                <a:cs typeface="Times New Roman" panose="02020603050405020304" pitchFamily="18" charset="0"/>
              </a:rPr>
              <a:t>der Vollstreckungsstaat im Falle der Nichterfüllung einer Bewährungsmaßnahme oder alternativen Sanktion die </a:t>
            </a:r>
            <a:r>
              <a:rPr lang="de-de" sz="1900" b="1">
                <a:latin typeface="Times New Roman" panose="02020603050405020304" pitchFamily="18" charset="0"/>
                <a:cs typeface="Times New Roman" panose="02020603050405020304" pitchFamily="18" charset="0"/>
              </a:rPr>
              <a:t>Zuständigkeit zurück </a:t>
            </a:r>
            <a:r>
              <a:rPr lang="de-de" sz="1900">
                <a:latin typeface="Times New Roman" panose="02020603050405020304" pitchFamily="18" charset="0"/>
                <a:cs typeface="Times New Roman" panose="02020603050405020304" pitchFamily="18" charset="0"/>
              </a:rPr>
              <a:t>an die zuständige Behörde des Ausstellungsstaats, wenn die zuständige Behörde des Vollstreckungsstaats eine Folgeentscheidung für erforderlich hält </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Konsultationen (Art. 15) und Sprachen (Art. 21)</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Die zuständigen Behörden des Ausstellungsstaats und des Vollstreckungsstaats können einander jederzeit konsultieren, um die reibungslose und effiziente Anwendung dieses Rahmenbeschlusses zu erleichtern</a:t>
            </a:r>
          </a:p>
          <a:p>
            <a:pPr marL="342900" marR="0" lvl="0" indent="-342900" algn="just">
              <a:lnSpc>
                <a:spcPct val="107000"/>
              </a:lnSpc>
              <a:spcBef>
                <a:spcPts val="0"/>
              </a:spcBef>
              <a:spcAft>
                <a:spcPts val="0"/>
              </a:spcAft>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Die in Artikel 6 Absatz 1 genannte Bescheinigung </a:t>
            </a:r>
            <a:r>
              <a:rPr lang="de-de" sz="2000" b="1" dirty="0">
                <a:latin typeface="Times New Roman" panose="02020603050405020304" pitchFamily="18" charset="0"/>
                <a:cs typeface="Times New Roman" panose="02020603050405020304" pitchFamily="18" charset="0"/>
              </a:rPr>
              <a:t>wird</a:t>
            </a:r>
            <a:r>
              <a:rPr lang="de-de" sz="2000" dirty="0">
                <a:latin typeface="Times New Roman" panose="02020603050405020304" pitchFamily="18" charset="0"/>
                <a:cs typeface="Times New Roman" panose="02020603050405020304" pitchFamily="18" charset="0"/>
              </a:rPr>
              <a:t> in die Amtssprache oder eine der Amtssprachen des Vollstreckungsstaats </a:t>
            </a:r>
            <a:r>
              <a:rPr lang="de-de" sz="2000" b="1" dirty="0">
                <a:latin typeface="Times New Roman" panose="02020603050405020304" pitchFamily="18" charset="0"/>
                <a:cs typeface="Times New Roman" panose="02020603050405020304" pitchFamily="18" charset="0"/>
              </a:rPr>
              <a:t>übersetzt</a:t>
            </a:r>
            <a:r>
              <a:rPr lang="de-de" sz="2000" dirty="0">
                <a:latin typeface="Times New Roman" panose="02020603050405020304" pitchFamily="18" charset="0"/>
                <a:cs typeface="Times New Roman" panose="02020603050405020304" pitchFamily="18" charset="0"/>
              </a:rPr>
              <a:t>. </a:t>
            </a:r>
            <a:r>
              <a:rPr lang="de-de" sz="2000">
                <a:latin typeface="Times New Roman" panose="02020603050405020304" pitchFamily="18" charset="0"/>
                <a:cs typeface="Times New Roman" panose="02020603050405020304" pitchFamily="18" charset="0"/>
              </a:rPr>
              <a:t>Jeder Mitgliedstaat kann zum Zeitpunkt der Annahme dieses Rahmenbeschlusses oder später in einer beim Generalsekretariat des Rates hinterlegten Erklärung angeben, dass er eine Übersetzung in eine oder mehrere andere Amtssprachen der Organe der Europäischen Union akzeptiert.</a:t>
            </a: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Inhalt: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Factsheet – RB 2008/947</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Ziele</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Anwendungsbereich</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Zuständige Behörden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Kriterien für die Übermittlung eines Urteils und gegebenenfalls einer Bewährungsentscheidung</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Verfahren für die Anerkennung einer Entscheidung über Überwachungsmaßnahmen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Gründe für die Versagung der Anerkennung sowie für die Versagung der Überwachung &amp; Anpassung der Entscheidung </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Geltendes Recht und Folgeentscheidungen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Konsultationen und Sprachen</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4102" y="406575"/>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Factsheet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04102" y="1812404"/>
            <a:ext cx="10905066" cy="4827557"/>
          </a:xfrm>
        </p:spPr>
        <p:txBody>
          <a:bodyPr>
            <a:noAutofit/>
          </a:bodyPr>
          <a:lstStyle/>
          <a:p>
            <a:pPr algn="just"/>
            <a:r>
              <a:rPr lang="de-de" sz="2000">
                <a:latin typeface="Times New Roman" panose="02020603050405020304" pitchFamily="18" charset="0"/>
                <a:cs typeface="Times New Roman" panose="02020603050405020304" pitchFamily="18" charset="0"/>
              </a:rPr>
              <a:t>Frist für die Umsetzung des RB – </a:t>
            </a:r>
            <a:r>
              <a:rPr lang="de-de" sz="2000" b="1">
                <a:solidFill>
                  <a:srgbClr val="FF0000"/>
                </a:solidFill>
                <a:latin typeface="Times New Roman" panose="02020603050405020304" pitchFamily="18" charset="0"/>
                <a:cs typeface="Times New Roman" panose="02020603050405020304" pitchFamily="18" charset="0"/>
              </a:rPr>
              <a:t>6. Dezember 2011</a:t>
            </a:r>
          </a:p>
          <a:p>
            <a:pPr algn="just"/>
            <a:endParaRPr lang="en-GB" sz="2000" b="1" dirty="0">
              <a:latin typeface="Times New Roman" panose="02020603050405020304" pitchFamily="18" charset="0"/>
              <a:cs typeface="Times New Roman" panose="02020603050405020304" pitchFamily="18" charset="0"/>
            </a:endParaRPr>
          </a:p>
          <a:p>
            <a:pPr algn="just"/>
            <a:r>
              <a:rPr lang="de-de" sz="2000" b="1">
                <a:solidFill>
                  <a:srgbClr val="FF0000"/>
                </a:solidFill>
                <a:latin typeface="Times New Roman" panose="02020603050405020304" pitchFamily="18" charset="0"/>
                <a:cs typeface="Times New Roman" panose="02020603050405020304" pitchFamily="18" charset="0"/>
              </a:rPr>
              <a:t>27 MS </a:t>
            </a:r>
            <a:r>
              <a:rPr lang="de-de" sz="2000">
                <a:latin typeface="Times New Roman" panose="02020603050405020304" pitchFamily="18" charset="0"/>
                <a:cs typeface="Times New Roman" panose="02020603050405020304" pitchFamily="18" charset="0"/>
              </a:rPr>
              <a:t>haben ihn umgesetzt</a:t>
            </a:r>
            <a:r>
              <a:rPr lang="de-de" sz="2000" b="1">
                <a:latin typeface="Times New Roman" panose="02020603050405020304" pitchFamily="18" charset="0"/>
                <a:cs typeface="Times New Roman" panose="02020603050405020304" pitchFamily="18" charset="0"/>
              </a:rPr>
              <a:t>, </a:t>
            </a:r>
            <a:r>
              <a:rPr lang="de-de" sz="2000" b="1">
                <a:solidFill>
                  <a:srgbClr val="FF0000"/>
                </a:solidFill>
                <a:latin typeface="Times New Roman" panose="02020603050405020304" pitchFamily="18" charset="0"/>
                <a:cs typeface="Times New Roman" panose="02020603050405020304" pitchFamily="18" charset="0"/>
              </a:rPr>
              <a:t>UK beteiligt sich nicht an diesem RB</a:t>
            </a:r>
          </a:p>
          <a:p>
            <a:pPr algn="just"/>
            <a:endParaRPr lang="en-GB" sz="2000" b="1" dirty="0">
              <a:latin typeface="Times New Roman" panose="02020603050405020304" pitchFamily="18" charset="0"/>
              <a:cs typeface="Times New Roman" panose="02020603050405020304" pitchFamily="18" charset="0"/>
            </a:endParaRPr>
          </a:p>
          <a:p>
            <a:pPr algn="just"/>
            <a:r>
              <a:rPr lang="de-de" sz="2000">
                <a:latin typeface="Times New Roman" panose="02020603050405020304" pitchFamily="18" charset="0"/>
                <a:cs typeface="Times New Roman" panose="02020603050405020304" pitchFamily="18" charset="0"/>
              </a:rPr>
              <a:t>In diesem RB </a:t>
            </a:r>
            <a:r>
              <a:rPr lang="de-de" sz="2000" b="1">
                <a:solidFill>
                  <a:srgbClr val="FF0000"/>
                </a:solidFill>
                <a:latin typeface="Times New Roman" panose="02020603050405020304" pitchFamily="18" charset="0"/>
                <a:cs typeface="Times New Roman" panose="02020603050405020304" pitchFamily="18" charset="0"/>
              </a:rPr>
              <a:t>werden Regeln festgelegt</a:t>
            </a:r>
            <a:r>
              <a:rPr lang="de-de" sz="2000">
                <a:latin typeface="Times New Roman" panose="02020603050405020304" pitchFamily="18" charset="0"/>
                <a:cs typeface="Times New Roman" panose="02020603050405020304" pitchFamily="18" charset="0"/>
              </a:rPr>
              <a:t>, nach denen ein </a:t>
            </a:r>
            <a:r>
              <a:rPr lang="de-de" sz="2000" i="1">
                <a:latin typeface="Times New Roman" panose="02020603050405020304" pitchFamily="18" charset="0"/>
                <a:cs typeface="Times New Roman" panose="02020603050405020304" pitchFamily="18" charset="0"/>
              </a:rPr>
              <a:t>anderer MS als der MS, in dem die betreffende Person verurteilt wurde</a:t>
            </a:r>
            <a:r>
              <a:rPr lang="de-de" sz="2000">
                <a:latin typeface="Times New Roman" panose="02020603050405020304" pitchFamily="18" charset="0"/>
                <a:cs typeface="Times New Roman" panose="02020603050405020304" pitchFamily="18" charset="0"/>
              </a:rPr>
              <a:t>, die Urteile und gegebenenfalls die Bewährungsentscheidungen </a:t>
            </a:r>
            <a:r>
              <a:rPr lang="de-de" sz="2000" b="1" u="sng">
                <a:latin typeface="Times New Roman" panose="02020603050405020304" pitchFamily="18" charset="0"/>
                <a:cs typeface="Times New Roman" panose="02020603050405020304" pitchFamily="18" charset="0"/>
              </a:rPr>
              <a:t>anerkennt</a:t>
            </a:r>
            <a:r>
              <a:rPr lang="de-de" sz="2000">
                <a:latin typeface="Times New Roman" panose="02020603050405020304" pitchFamily="18" charset="0"/>
                <a:cs typeface="Times New Roman" panose="02020603050405020304" pitchFamily="18" charset="0"/>
              </a:rPr>
              <a:t> und die auf der Grundlage eines Urteils verhängten Bewährungsmaßnahmen oder die in einem solchen Urteil enthaltenen alternativen Sanktionen </a:t>
            </a:r>
            <a:r>
              <a:rPr lang="de-de" sz="2000" b="1" u="sng">
                <a:latin typeface="Times New Roman" panose="02020603050405020304" pitchFamily="18" charset="0"/>
                <a:cs typeface="Times New Roman" panose="02020603050405020304" pitchFamily="18" charset="0"/>
              </a:rPr>
              <a:t>überwacht</a:t>
            </a:r>
            <a:r>
              <a:rPr lang="de-de" sz="2000">
                <a:latin typeface="Times New Roman" panose="02020603050405020304" pitchFamily="18" charset="0"/>
                <a:cs typeface="Times New Roman" panose="02020603050405020304" pitchFamily="18" charset="0"/>
              </a:rPr>
              <a:t> und </a:t>
            </a:r>
            <a:r>
              <a:rPr lang="de-de" sz="2000" b="1" u="sng">
                <a:latin typeface="Times New Roman" panose="02020603050405020304" pitchFamily="18" charset="0"/>
                <a:cs typeface="Times New Roman" panose="02020603050405020304" pitchFamily="18" charset="0"/>
              </a:rPr>
              <a:t>alle Folgeentscheidungen im Zusammenhang mit diesem Urteil trifft</a:t>
            </a:r>
            <a:r>
              <a:rPr lang="de-de" sz="2000">
                <a:latin typeface="Times New Roman" panose="02020603050405020304" pitchFamily="18" charset="0"/>
                <a:cs typeface="Times New Roman" panose="02020603050405020304" pitchFamily="18" charset="0"/>
              </a:rPr>
              <a:t>, </a:t>
            </a:r>
            <a:r>
              <a:rPr lang="de-de" sz="2000" i="1">
                <a:latin typeface="Times New Roman" panose="02020603050405020304" pitchFamily="18" charset="0"/>
                <a:cs typeface="Times New Roman" panose="02020603050405020304" pitchFamily="18" charset="0"/>
              </a:rPr>
              <a:t>soweit in dem vorliegenden RB nichts anderes vorgesehen ist</a:t>
            </a:r>
          </a:p>
          <a:p>
            <a:pPr algn="just"/>
            <a:endParaRPr lang="en-GB"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8"/>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Ziele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r>
              <a:rPr lang="de-de" sz="2000">
                <a:latin typeface="Times New Roman" panose="02020603050405020304" pitchFamily="18" charset="0"/>
                <a:cs typeface="Times New Roman" panose="02020603050405020304" pitchFamily="18" charset="0"/>
              </a:rPr>
              <a:t>Erleichterung der Resozialisierung einer verurteilten Person</a:t>
            </a:r>
            <a:r>
              <a:rPr lang="de-de" sz="2000" b="1">
                <a:latin typeface="Times New Roman" panose="02020603050405020304" pitchFamily="18" charset="0"/>
                <a:cs typeface="Times New Roman" panose="02020603050405020304" pitchFamily="18" charset="0"/>
              </a:rPr>
              <a:t> </a:t>
            </a:r>
            <a:r>
              <a:rPr lang="de-de" sz="2000">
                <a:latin typeface="Times New Roman" panose="02020603050405020304" pitchFamily="18" charset="0"/>
                <a:cs typeface="Times New Roman" panose="02020603050405020304" pitchFamily="18" charset="0"/>
              </a:rPr>
              <a:t>und </a:t>
            </a:r>
            <a:r>
              <a:rPr lang="de-de" sz="2000" b="1">
                <a:latin typeface="Times New Roman" panose="02020603050405020304" pitchFamily="18" charset="0"/>
                <a:cs typeface="Times New Roman" panose="02020603050405020304" pitchFamily="18" charset="0"/>
              </a:rPr>
              <a:t>Erhöhung der Aussichten auf Resozialisierung der verurteilten Person</a:t>
            </a:r>
            <a:r>
              <a:rPr lang="de-de" sz="2000">
                <a:latin typeface="Times New Roman" panose="02020603050405020304" pitchFamily="18" charset="0"/>
                <a:cs typeface="Times New Roman" panose="02020603050405020304" pitchFamily="18" charset="0"/>
              </a:rPr>
              <a:t>, indem ihr die Möglichkeit verschafft wird, die familiären, sprachlichen, kulturellen und sonstigen Beziehungen aufrechtzuerhalten</a:t>
            </a:r>
          </a:p>
          <a:p>
            <a:pPr algn="just"/>
            <a:endParaRPr lang="en-GB" sz="2000" dirty="0">
              <a:latin typeface="Times New Roman" panose="02020603050405020304" pitchFamily="18" charset="0"/>
              <a:cs typeface="Times New Roman" panose="02020603050405020304" pitchFamily="18" charset="0"/>
            </a:endParaRPr>
          </a:p>
          <a:p>
            <a:pPr algn="just"/>
            <a:r>
              <a:rPr lang="de-de" sz="2000" b="1">
                <a:latin typeface="Times New Roman" panose="02020603050405020304" pitchFamily="18" charset="0"/>
                <a:cs typeface="Times New Roman" panose="02020603050405020304" pitchFamily="18" charset="0"/>
              </a:rPr>
              <a:t>Verbesserung der Kontrolle der Einhaltung von Bewährungsmaßnahmen und alternativen Sanktionen </a:t>
            </a:r>
            <a:r>
              <a:rPr lang="de-de" sz="2000">
                <a:latin typeface="Times New Roman" panose="02020603050405020304" pitchFamily="18" charset="0"/>
                <a:cs typeface="Times New Roman" panose="02020603050405020304" pitchFamily="18" charset="0"/>
              </a:rPr>
              <a:t>mit dem Ziel, neue Straftaten zu unterbinden</a:t>
            </a:r>
          </a:p>
          <a:p>
            <a:pPr algn="just"/>
            <a:endParaRPr lang="en-GB" sz="2000" dirty="0">
              <a:latin typeface="Times New Roman" panose="02020603050405020304" pitchFamily="18" charset="0"/>
              <a:cs typeface="Times New Roman" panose="02020603050405020304" pitchFamily="18" charset="0"/>
            </a:endParaRPr>
          </a:p>
          <a:p>
            <a:pPr algn="just"/>
            <a:r>
              <a:rPr lang="de-de" sz="2000" b="1">
                <a:latin typeface="Times New Roman" panose="02020603050405020304" pitchFamily="18" charset="0"/>
                <a:cs typeface="Times New Roman" panose="02020603050405020304" pitchFamily="18" charset="0"/>
              </a:rPr>
              <a:t>Verbesserung des Schutzes von Opfern und der Allgemeinheit</a:t>
            </a:r>
          </a:p>
          <a:p>
            <a:pPr algn="just"/>
            <a:endParaRPr lang="en-GB" sz="2000" b="1" dirty="0">
              <a:latin typeface="Times New Roman" panose="02020603050405020304" pitchFamily="18" charset="0"/>
              <a:cs typeface="Times New Roman" panose="02020603050405020304" pitchFamily="18" charset="0"/>
            </a:endParaRPr>
          </a:p>
          <a:p>
            <a:pPr algn="just"/>
            <a:r>
              <a:rPr lang="de-de" sz="2000">
                <a:latin typeface="Times New Roman" panose="02020603050405020304" pitchFamily="18" charset="0"/>
                <a:cs typeface="Times New Roman" panose="02020603050405020304" pitchFamily="18" charset="0"/>
              </a:rPr>
              <a:t>Erleichterung der </a:t>
            </a:r>
            <a:r>
              <a:rPr lang="de-de" sz="2000" b="1">
                <a:latin typeface="Times New Roman" panose="02020603050405020304" pitchFamily="18" charset="0"/>
                <a:cs typeface="Times New Roman" panose="02020603050405020304" pitchFamily="18" charset="0"/>
              </a:rPr>
              <a:t>Anwendung geeigneter Bewährungsmaßnahmen und alternativer Sanktionen</a:t>
            </a:r>
            <a:r>
              <a:rPr lang="de-de" sz="2000">
                <a:latin typeface="Times New Roman" panose="02020603050405020304" pitchFamily="18" charset="0"/>
                <a:cs typeface="Times New Roman" panose="02020603050405020304" pitchFamily="18" charset="0"/>
              </a:rPr>
              <a:t> im Falle von Straftätern, die nicht im Urteilsstaat leben</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Anwendungsbereich</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2"/>
            <a:ext cx="10275501" cy="4785758"/>
          </a:xfrm>
        </p:spPr>
        <p:txBody>
          <a:bodyPr>
            <a:noAutofit/>
          </a:bodyPr>
          <a:lstStyle/>
          <a:p>
            <a:pPr algn="just"/>
            <a:r>
              <a:rPr lang="de-de" sz="1800" dirty="0">
                <a:latin typeface="Times New Roman" panose="02020603050405020304" pitchFamily="18" charset="0"/>
                <a:cs typeface="Times New Roman" panose="02020603050405020304" pitchFamily="18" charset="0"/>
              </a:rPr>
              <a:t>Der RB </a:t>
            </a:r>
            <a:r>
              <a:rPr lang="de-de" sz="1800" b="1" dirty="0">
                <a:solidFill>
                  <a:srgbClr val="FF0000"/>
                </a:solidFill>
                <a:latin typeface="Times New Roman" panose="02020603050405020304" pitchFamily="18" charset="0"/>
                <a:cs typeface="Times New Roman" panose="02020603050405020304" pitchFamily="18" charset="0"/>
              </a:rPr>
              <a:t>gilt </a:t>
            </a:r>
            <a:r>
              <a:rPr lang="de-de" sz="1800" dirty="0">
                <a:latin typeface="Times New Roman" panose="02020603050405020304" pitchFamily="18" charset="0"/>
                <a:cs typeface="Times New Roman" panose="02020603050405020304" pitchFamily="18" charset="0"/>
              </a:rPr>
              <a:t>nur für: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die Anerkennung von Urteilen und gegebenenfalls Bewährungsentscheidungen;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die Übernahme der Zuständigkeit für die Überwachung von Bewährungsmaßnahmen und alternativen Sanktionen;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alle Folgeentscheidungen, die mit den in den Buchstaben a und b genannten Entscheidungen zusammenhängen; wie in diesem RB beschrieben und vorgesehen </a:t>
            </a:r>
          </a:p>
          <a:p>
            <a:pPr marL="457200" indent="-457200" algn="just">
              <a:spcBef>
                <a:spcPts val="0"/>
              </a:spcBef>
              <a:buAutoNum type="alphaLcParenBoth"/>
            </a:pPr>
            <a:endParaRPr lang="en-GB" sz="800" dirty="0">
              <a:latin typeface="Times New Roman" panose="02020603050405020304" pitchFamily="18" charset="0"/>
              <a:cs typeface="Times New Roman" panose="02020603050405020304" pitchFamily="18" charset="0"/>
            </a:endParaRPr>
          </a:p>
          <a:p>
            <a:pPr algn="just"/>
            <a:r>
              <a:rPr lang="de-de" sz="1800" dirty="0">
                <a:latin typeface="Times New Roman" panose="02020603050405020304" pitchFamily="18" charset="0"/>
                <a:cs typeface="Times New Roman" panose="02020603050405020304" pitchFamily="18" charset="0"/>
              </a:rPr>
              <a:t>Der RB </a:t>
            </a:r>
            <a:r>
              <a:rPr lang="de-de" sz="1800" b="1" dirty="0">
                <a:solidFill>
                  <a:srgbClr val="FF0000"/>
                </a:solidFill>
                <a:latin typeface="Times New Roman" panose="02020603050405020304" pitchFamily="18" charset="0"/>
                <a:cs typeface="Times New Roman" panose="02020603050405020304" pitchFamily="18" charset="0"/>
              </a:rPr>
              <a:t>gilt nicht </a:t>
            </a:r>
            <a:r>
              <a:rPr lang="de-de" sz="1800" dirty="0">
                <a:latin typeface="Times New Roman" panose="02020603050405020304" pitchFamily="18" charset="0"/>
                <a:cs typeface="Times New Roman" panose="02020603050405020304" pitchFamily="18" charset="0"/>
              </a:rPr>
              <a:t>für: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a) die Vollstreckung eines Urteils in Strafsachen, durch das eine </a:t>
            </a:r>
            <a:r>
              <a:rPr lang="de-de" sz="1800" u="sng" dirty="0">
                <a:latin typeface="Times New Roman" panose="02020603050405020304" pitchFamily="18" charset="0"/>
                <a:cs typeface="Times New Roman" panose="02020603050405020304" pitchFamily="18" charset="0"/>
              </a:rPr>
              <a:t>freiheitsentziehende Strafe oder Maßnahme verhängt wird</a:t>
            </a:r>
            <a:r>
              <a:rPr lang="de-de" sz="1800" dirty="0">
                <a:latin typeface="Times New Roman" panose="02020603050405020304" pitchFamily="18" charset="0"/>
                <a:cs typeface="Times New Roman" panose="02020603050405020304" pitchFamily="18" charset="0"/>
              </a:rPr>
              <a:t> und das in den Anwendungsbereich des Rahmenbeschlusses </a:t>
            </a:r>
            <a:r>
              <a:rPr lang="de-de" sz="1800" b="1" dirty="0">
                <a:latin typeface="Times New Roman" panose="02020603050405020304" pitchFamily="18" charset="0"/>
                <a:cs typeface="Times New Roman" panose="02020603050405020304" pitchFamily="18" charset="0"/>
              </a:rPr>
              <a:t>2008/909/JI</a:t>
            </a:r>
            <a:r>
              <a:rPr lang="de-de" sz="1800" dirty="0">
                <a:latin typeface="Times New Roman" panose="02020603050405020304" pitchFamily="18" charset="0"/>
                <a:cs typeface="Times New Roman" panose="02020603050405020304" pitchFamily="18" charset="0"/>
              </a:rPr>
              <a:t> fällt;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die Anerkennung und Vollstreckung von Geldbußen oder Geldstrafen und Einziehungsentscheidungen, die in den Anwendungsbereich des RB </a:t>
            </a:r>
            <a:r>
              <a:rPr lang="de-de" sz="1800" b="1" dirty="0">
                <a:latin typeface="Times New Roman" panose="02020603050405020304" pitchFamily="18" charset="0"/>
                <a:cs typeface="Times New Roman" panose="02020603050405020304" pitchFamily="18" charset="0"/>
              </a:rPr>
              <a:t>2005/214/JI</a:t>
            </a:r>
            <a:r>
              <a:rPr lang="de-de" sz="1800" dirty="0">
                <a:latin typeface="Times New Roman" panose="02020603050405020304" pitchFamily="18" charset="0"/>
                <a:cs typeface="Times New Roman" panose="02020603050405020304" pitchFamily="18" charset="0"/>
              </a:rPr>
              <a:t> des Rates vom 24. Februar 2005 über die Anwendung des Grundsatzes der gegenseitigen Anerkennung von </a:t>
            </a:r>
            <a:r>
              <a:rPr lang="de-de" sz="1800" u="sng" dirty="0">
                <a:latin typeface="Times New Roman" panose="02020603050405020304" pitchFamily="18" charset="0"/>
                <a:cs typeface="Times New Roman" panose="02020603050405020304" pitchFamily="18" charset="0"/>
              </a:rPr>
              <a:t>Geldstrafen und Geldbußen</a:t>
            </a:r>
            <a:r>
              <a:rPr lang="de-de" sz="1800" dirty="0">
                <a:latin typeface="Times New Roman" panose="02020603050405020304" pitchFamily="18" charset="0"/>
                <a:cs typeface="Times New Roman" panose="02020603050405020304" pitchFamily="18" charset="0"/>
              </a:rPr>
              <a:t> fallen</a:t>
            </a:r>
            <a:r>
              <a:rPr lang="de-de" sz="1800" u="sng" dirty="0">
                <a:latin typeface="Times New Roman" panose="02020603050405020304" pitchFamily="18" charset="0"/>
                <a:cs typeface="Times New Roman" panose="02020603050405020304" pitchFamily="18" charset="0"/>
              </a:rPr>
              <a:t> </a:t>
            </a:r>
          </a:p>
          <a:p>
            <a:pPr marL="457200" indent="-457200" algn="just">
              <a:buAutoNum type="alphaLcParenBoth"/>
            </a:pPr>
            <a:r>
              <a:rPr lang="de-de" sz="1800" dirty="0">
                <a:latin typeface="Times New Roman" panose="02020603050405020304" pitchFamily="18" charset="0"/>
                <a:cs typeface="Times New Roman" panose="02020603050405020304" pitchFamily="18" charset="0"/>
              </a:rPr>
              <a:t>Rahmenbeschluss </a:t>
            </a:r>
            <a:r>
              <a:rPr lang="de-de" sz="1800" b="1" dirty="0">
                <a:latin typeface="Times New Roman" panose="02020603050405020304" pitchFamily="18" charset="0"/>
                <a:cs typeface="Times New Roman" panose="02020603050405020304" pitchFamily="18" charset="0"/>
              </a:rPr>
              <a:t>2006/783/JI</a:t>
            </a:r>
            <a:r>
              <a:rPr lang="de-de" sz="1800" dirty="0">
                <a:latin typeface="Times New Roman" panose="02020603050405020304" pitchFamily="18" charset="0"/>
                <a:cs typeface="Times New Roman" panose="02020603050405020304" pitchFamily="18" charset="0"/>
              </a:rPr>
              <a:t> des Rates vom 6. Oktober 2006 über die Anwendung des Grundsatzes der </a:t>
            </a:r>
            <a:r>
              <a:rPr lang="de-de" sz="1800" u="sng" dirty="0">
                <a:latin typeface="Times New Roman" panose="02020603050405020304" pitchFamily="18" charset="0"/>
                <a:cs typeface="Times New Roman" panose="02020603050405020304" pitchFamily="18" charset="0"/>
              </a:rPr>
              <a:t>gegenseitigen Anerkennung von Einziehungsentscheidungen</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Zuständige Behörden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algn="just"/>
            <a:r>
              <a:rPr lang="de-de" sz="2000" dirty="0">
                <a:latin typeface="Times New Roman" panose="02020603050405020304" pitchFamily="18" charset="0"/>
                <a:cs typeface="Times New Roman" panose="02020603050405020304" pitchFamily="18" charset="0"/>
              </a:rPr>
              <a:t>Jeder Mitgliedstaat teilt dem Generalsekretariat des Rates mit, welche </a:t>
            </a:r>
            <a:r>
              <a:rPr lang="de-de" sz="2000" b="1" dirty="0">
                <a:latin typeface="Times New Roman" panose="02020603050405020304" pitchFamily="18" charset="0"/>
                <a:cs typeface="Times New Roman" panose="02020603050405020304" pitchFamily="18" charset="0"/>
              </a:rPr>
              <a:t>Behörde(n)</a:t>
            </a:r>
            <a:r>
              <a:rPr lang="de-de" sz="2000" dirty="0">
                <a:latin typeface="Times New Roman" panose="02020603050405020304" pitchFamily="18" charset="0"/>
                <a:cs typeface="Times New Roman" panose="02020603050405020304" pitchFamily="18" charset="0"/>
              </a:rPr>
              <a:t> nach seinem nationalen Recht gemäß diesem RB zuständig ist bzw. sind, wenn dieser Mitgliedstaat der Ausstellungsstaat oder der Vollstreckungsstaat ist.</a:t>
            </a:r>
          </a:p>
          <a:p>
            <a:pPr algn="just"/>
            <a:endParaRPr lang="en-GB" sz="1300"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Die Mitgliedstaaten können bei der Festlegung der für Entscheidungen nach diesem Rahmenbeschluss zuständigen Behörden auch </a:t>
            </a:r>
            <a:r>
              <a:rPr lang="de-de" sz="2000" b="1" dirty="0">
                <a:latin typeface="Times New Roman" panose="02020603050405020304" pitchFamily="18" charset="0"/>
                <a:cs typeface="Times New Roman" panose="02020603050405020304" pitchFamily="18" charset="0"/>
              </a:rPr>
              <a:t>nicht justizielle Stellen</a:t>
            </a:r>
            <a:r>
              <a:rPr lang="de-de" sz="2000" dirty="0">
                <a:latin typeface="Times New Roman" panose="02020603050405020304" pitchFamily="18" charset="0"/>
                <a:cs typeface="Times New Roman" panose="02020603050405020304" pitchFamily="18" charset="0"/>
              </a:rPr>
              <a:t> benennen, sofern diese nach den innerstaatlichen Rechtsvorschriften und Verfahren für vergleichbare Entscheidungen zuständig sind </a:t>
            </a:r>
          </a:p>
          <a:p>
            <a:pPr algn="just"/>
            <a:endParaRPr lang="en-GB" sz="1300"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Wird eine Entscheidung nach Artikel 14 Absatz 1 Buchstaben b oder c von einer anderen zuständigen Behörde als einem Gericht erlassen, so stellt der Mitgliedstaat sicher, dass diese Entscheidung </a:t>
            </a:r>
            <a:r>
              <a:rPr lang="de-de" sz="2000" b="1" dirty="0">
                <a:latin typeface="Times New Roman" panose="02020603050405020304" pitchFamily="18" charset="0"/>
                <a:cs typeface="Times New Roman" panose="02020603050405020304" pitchFamily="18" charset="0"/>
              </a:rPr>
              <a:t>auf Antrag der betroffenen Person</a:t>
            </a:r>
            <a:r>
              <a:rPr lang="de-de" sz="2000" dirty="0">
                <a:latin typeface="Times New Roman" panose="02020603050405020304" pitchFamily="18" charset="0"/>
                <a:cs typeface="Times New Roman" panose="02020603050405020304" pitchFamily="18" charset="0"/>
              </a:rPr>
              <a:t> von einem Gericht oder einer anderen unabhängigen gerichtsähnlichen Instanz </a:t>
            </a:r>
            <a:r>
              <a:rPr lang="de-de" sz="2000" b="1" dirty="0">
                <a:latin typeface="Times New Roman" panose="02020603050405020304" pitchFamily="18" charset="0"/>
                <a:cs typeface="Times New Roman" panose="02020603050405020304" pitchFamily="18" charset="0"/>
              </a:rPr>
              <a:t>überprüft</a:t>
            </a:r>
            <a:r>
              <a:rPr lang="de-de" sz="2000" dirty="0">
                <a:latin typeface="Times New Roman" panose="02020603050405020304" pitchFamily="18" charset="0"/>
                <a:cs typeface="Times New Roman" panose="02020603050405020304" pitchFamily="18" charset="0"/>
              </a:rPr>
              <a:t> werden kann </a:t>
            </a:r>
          </a:p>
          <a:p>
            <a:pPr algn="just"/>
            <a:endParaRPr lang="en-GB" sz="2000"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Das Generalsekretariat des Rates </a:t>
            </a:r>
            <a:r>
              <a:rPr lang="de-de" sz="2000" b="1" dirty="0">
                <a:latin typeface="Times New Roman" panose="02020603050405020304" pitchFamily="18" charset="0"/>
                <a:cs typeface="Times New Roman" panose="02020603050405020304" pitchFamily="18" charset="0"/>
              </a:rPr>
              <a:t>macht die erhaltenen Angaben</a:t>
            </a:r>
            <a:r>
              <a:rPr lang="de-de" sz="2000" dirty="0">
                <a:latin typeface="Times New Roman" panose="02020603050405020304" pitchFamily="18" charset="0"/>
                <a:cs typeface="Times New Roman" panose="02020603050405020304" pitchFamily="18" charset="0"/>
              </a:rPr>
              <a:t> allen Mitgliedstaaten und der Kommission </a:t>
            </a:r>
            <a:r>
              <a:rPr lang="de-de" sz="2000" b="1" dirty="0">
                <a:latin typeface="Times New Roman" panose="02020603050405020304" pitchFamily="18" charset="0"/>
                <a:cs typeface="Times New Roman" panose="02020603050405020304" pitchFamily="18" charset="0"/>
              </a:rPr>
              <a:t>zugänglich </a:t>
            </a: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16002"/>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Kriterien für die Übermittlung eines Urteils und gegebenenfalls einer Bewährungsentscheidung</a:t>
            </a: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zuständige Behörde des Ausstellungsstaats kann ein Urteil und gegebenenfalls eine Bewährungsentscheidung an die zuständige Behörde des Mitgliedstaats übermitteln, </a:t>
            </a:r>
            <a:r>
              <a:rPr lang="de-de" sz="2000" b="1">
                <a:solidFill>
                  <a:srgbClr val="FF0000"/>
                </a:solidFill>
                <a:latin typeface="Times New Roman" panose="02020603050405020304" pitchFamily="18" charset="0"/>
                <a:cs typeface="Times New Roman" panose="02020603050405020304" pitchFamily="18" charset="0"/>
              </a:rPr>
              <a:t>in dem die verurteilte Person ihren rechtmäßigen gewöhnlichen Aufenthalt hat</a:t>
            </a:r>
            <a:r>
              <a:rPr lang="de-de" sz="2000">
                <a:latin typeface="Times New Roman" panose="02020603050405020304" pitchFamily="18" charset="0"/>
                <a:cs typeface="Times New Roman" panose="02020603050405020304" pitchFamily="18" charset="0"/>
              </a:rPr>
              <a:t>, sofern diese </a:t>
            </a:r>
            <a:r>
              <a:rPr lang="de-de" sz="2000" b="1">
                <a:solidFill>
                  <a:srgbClr val="FF0000"/>
                </a:solidFill>
                <a:latin typeface="Times New Roman" panose="02020603050405020304" pitchFamily="18" charset="0"/>
                <a:cs typeface="Times New Roman" panose="02020603050405020304" pitchFamily="18" charset="0"/>
              </a:rPr>
              <a:t>in den betreffenden Mitgliedstaat zurückgekehrt ist oder zurückzukehren beabsichtigt</a:t>
            </a:r>
            <a:r>
              <a:rPr lang="de-de" sz="2000">
                <a:latin typeface="Times New Roman" panose="02020603050405020304" pitchFamily="18" charset="0"/>
                <a:cs typeface="Times New Roman" panose="02020603050405020304" pitchFamily="18" charset="0"/>
              </a:rPr>
              <a:t> (Art. 5 Abs. 1)</a:t>
            </a:r>
          </a:p>
          <a:p>
            <a:pPr marL="342900" marR="0" lvl="0" indent="-342900" algn="just">
              <a:lnSpc>
                <a:spcPct val="107000"/>
              </a:lnSpc>
              <a:spcBef>
                <a:spcPts val="0"/>
              </a:spcBef>
              <a:spcAft>
                <a:spcPts val="0"/>
              </a:spcAft>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Ausnahme</a:t>
            </a:r>
            <a:r>
              <a:rPr lang="de-de" sz="2000">
                <a:latin typeface="Times New Roman" panose="02020603050405020304" pitchFamily="18" charset="0"/>
                <a:cs typeface="Times New Roman" panose="02020603050405020304" pitchFamily="18" charset="0"/>
              </a:rPr>
              <a:t> - </a:t>
            </a:r>
            <a:r>
              <a:rPr lang="de-de" sz="2000" b="1">
                <a:latin typeface="Times New Roman" panose="02020603050405020304" pitchFamily="18" charset="0"/>
                <a:cs typeface="Times New Roman" panose="02020603050405020304" pitchFamily="18" charset="0"/>
              </a:rPr>
              <a:t>auf Antrag der verurteilten Person</a:t>
            </a:r>
            <a:r>
              <a:rPr lang="de-de" sz="2000">
                <a:latin typeface="Times New Roman" panose="02020603050405020304" pitchFamily="18" charset="0"/>
                <a:cs typeface="Times New Roman" panose="02020603050405020304" pitchFamily="18" charset="0"/>
              </a:rPr>
              <a:t> Weiterleitung des Urteils und gegebenenfalls der Bewährungsentscheidung an eine zuständige Behörde in </a:t>
            </a:r>
            <a:r>
              <a:rPr lang="de-de" sz="2000" b="1">
                <a:solidFill>
                  <a:srgbClr val="FF0000"/>
                </a:solidFill>
                <a:latin typeface="Times New Roman" panose="02020603050405020304" pitchFamily="18" charset="0"/>
                <a:cs typeface="Times New Roman" panose="02020603050405020304" pitchFamily="18" charset="0"/>
              </a:rPr>
              <a:t>einem anderen MS als dem MS, in dem die verurteilte Person ihren rechtmäßigen gewöhnlichen Aufenthalt hat</a:t>
            </a:r>
            <a:r>
              <a:rPr lang="de-de" sz="2000">
                <a:latin typeface="Times New Roman" panose="02020603050405020304" pitchFamily="18" charset="0"/>
                <a:cs typeface="Times New Roman" panose="02020603050405020304" pitchFamily="18" charset="0"/>
              </a:rPr>
              <a:t>, </a:t>
            </a:r>
            <a:r>
              <a:rPr lang="de-de" sz="2000" u="sng">
                <a:latin typeface="Times New Roman" panose="02020603050405020304" pitchFamily="18" charset="0"/>
                <a:cs typeface="Times New Roman" panose="02020603050405020304" pitchFamily="18" charset="0"/>
              </a:rPr>
              <a:t>sofern</a:t>
            </a:r>
            <a:r>
              <a:rPr lang="de-de" sz="2000">
                <a:latin typeface="Times New Roman" panose="02020603050405020304" pitchFamily="18" charset="0"/>
                <a:cs typeface="Times New Roman" panose="02020603050405020304" pitchFamily="18" charset="0"/>
              </a:rPr>
              <a:t> </a:t>
            </a:r>
            <a:r>
              <a:rPr lang="de-de" sz="2000" b="1">
                <a:solidFill>
                  <a:srgbClr val="FF0000"/>
                </a:solidFill>
                <a:latin typeface="Times New Roman" panose="02020603050405020304" pitchFamily="18" charset="0"/>
                <a:cs typeface="Times New Roman" panose="02020603050405020304" pitchFamily="18" charset="0"/>
              </a:rPr>
              <a:t>letztgenannte Behörde der Übermittlung zugestimmt hat</a:t>
            </a:r>
            <a:r>
              <a:rPr lang="de-de" sz="2000">
                <a:latin typeface="Times New Roman" panose="02020603050405020304" pitchFamily="18" charset="0"/>
                <a:cs typeface="Times New Roman" panose="02020603050405020304" pitchFamily="18" charset="0"/>
              </a:rPr>
              <a:t> (Art. 5 Abs. 2)</a:t>
            </a:r>
          </a:p>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a:t>
            </a:r>
            <a:r>
              <a:rPr lang="de-de" sz="2000" b="1">
                <a:latin typeface="Times New Roman" panose="02020603050405020304" pitchFamily="18" charset="0"/>
                <a:cs typeface="Times New Roman" panose="02020603050405020304" pitchFamily="18" charset="0"/>
              </a:rPr>
              <a:t>Zustimmung der verurteilten Person </a:t>
            </a:r>
            <a:r>
              <a:rPr lang="de-de" sz="2000">
                <a:latin typeface="Times New Roman" panose="02020603050405020304" pitchFamily="18" charset="0"/>
                <a:cs typeface="Times New Roman" panose="02020603050405020304" pitchFamily="18" charset="0"/>
              </a:rPr>
              <a:t>ist </a:t>
            </a:r>
            <a:r>
              <a:rPr lang="de-de" sz="2000" b="1">
                <a:solidFill>
                  <a:srgbClr val="FF0000"/>
                </a:solidFill>
                <a:latin typeface="Times New Roman" panose="02020603050405020304" pitchFamily="18" charset="0"/>
                <a:cs typeface="Times New Roman" panose="02020603050405020304" pitchFamily="18" charset="0"/>
              </a:rPr>
              <a:t>in allen Fällen zwingend erforderlich</a:t>
            </a:r>
          </a:p>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Für Abs. 2 ist die Zustimmung des Vollstreckungsmitgliedstaats </a:t>
            </a:r>
            <a:r>
              <a:rPr lang="de-de" sz="2000" b="1">
                <a:solidFill>
                  <a:srgbClr val="FF0000"/>
                </a:solidFill>
                <a:latin typeface="Times New Roman" panose="02020603050405020304" pitchFamily="18" charset="0"/>
                <a:cs typeface="Times New Roman" panose="02020603050405020304" pitchFamily="18" charset="0"/>
              </a:rPr>
              <a:t>im Voraus</a:t>
            </a:r>
            <a:r>
              <a:rPr lang="de-de" sz="2000">
                <a:latin typeface="Times New Roman" panose="02020603050405020304" pitchFamily="18" charset="0"/>
                <a:cs typeface="Times New Roman" panose="02020603050405020304" pitchFamily="18" charset="0"/>
              </a:rPr>
              <a:t> einzuholen</a:t>
            </a:r>
          </a:p>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Mitgliedstaaten legen fest, unter welchen Voraussetzungen ihre zuständigen Behörden der Übermittlung eines Urteils und gegebenenfalls einer Bewährungsentscheidung nach Absatz 2 zustimmen können (Art. 5 Abs. 3)</a:t>
            </a:r>
          </a:p>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Das Generalsekretariat macht die erhaltenen Angaben allen Mitgliedstaaten und der Kommission zugänglich – siehe den Link unten mit den Informationen zu Art. 5 Abs. 3 RB:</a:t>
            </a:r>
          </a:p>
          <a:p>
            <a:pPr marL="0" indent="0" algn="just">
              <a:lnSpc>
                <a:spcPct val="107000"/>
              </a:lnSpc>
              <a:spcBef>
                <a:spcPts val="0"/>
              </a:spcBef>
              <a:buNone/>
            </a:pPr>
            <a:r>
              <a:rPr lang="de-de" sz="2000">
                <a:latin typeface="Times New Roman" panose="02020603050405020304" pitchFamily="18" charset="0"/>
                <a:cs typeface="Times New Roman" panose="02020603050405020304" pitchFamily="18" charset="0"/>
                <a:hlinkClick r:id="rId3"/>
              </a:rPr>
              <a:t>https://www.ejn-crimjust.europa.eu/ejn/libdocumentproperties/DE/3187</a:t>
            </a:r>
            <a:r>
              <a:rPr lang="de-de" sz="2000">
                <a:latin typeface="Times New Roman" panose="02020603050405020304" pitchFamily="18" charset="0"/>
                <a:cs typeface="Times New Roman" panose="02020603050405020304" pitchFamily="18" charset="0"/>
              </a:rPr>
              <a:t> </a:t>
            </a: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Verfahren für die Anerkennung einer Entscheidung über Überwachungsmaßnahmen und Fristen</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8140"/>
            <a:ext cx="10275501" cy="4393982"/>
          </a:xfrm>
        </p:spPr>
        <p:txBody>
          <a:bodyPr>
            <a:normAutofit fontScale="92500" lnSpcReduction="10000"/>
          </a:bodyPr>
          <a:lstStyle/>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ZB des Ausstellungsstaats </a:t>
            </a:r>
            <a:r>
              <a:rPr lang="de-de" sz="2000" b="1">
                <a:solidFill>
                  <a:srgbClr val="FF0000"/>
                </a:solidFill>
                <a:latin typeface="Times New Roman" panose="02020603050405020304" pitchFamily="18" charset="0"/>
                <a:cs typeface="Times New Roman" panose="02020603050405020304" pitchFamily="18" charset="0"/>
              </a:rPr>
              <a:t>leitet </a:t>
            </a:r>
            <a:r>
              <a:rPr lang="de-de" sz="2000">
                <a:latin typeface="Times New Roman" panose="02020603050405020304" pitchFamily="18" charset="0"/>
                <a:cs typeface="Times New Roman" panose="02020603050405020304" pitchFamily="18" charset="0"/>
              </a:rPr>
              <a:t>ein Urteil und gegebenenfalls eine Bewährungsentscheidung zusammen mit der Bescheinigung gemäß Anhang I </a:t>
            </a:r>
            <a:r>
              <a:rPr lang="de-de" sz="2000" b="1">
                <a:solidFill>
                  <a:srgbClr val="FF0000"/>
                </a:solidFill>
                <a:latin typeface="Times New Roman" panose="02020603050405020304" pitchFamily="18" charset="0"/>
                <a:cs typeface="Times New Roman" panose="02020603050405020304" pitchFamily="18" charset="0"/>
              </a:rPr>
              <a:t>direkt </a:t>
            </a:r>
            <a:r>
              <a:rPr lang="de-de" sz="2000">
                <a:latin typeface="Times New Roman" panose="02020603050405020304" pitchFamily="18" charset="0"/>
                <a:cs typeface="Times New Roman" panose="02020603050405020304" pitchFamily="18" charset="0"/>
              </a:rPr>
              <a:t>an die zuständige Behörde des anderen MS </a:t>
            </a:r>
            <a:r>
              <a:rPr lang="de-de" sz="2000" b="1">
                <a:solidFill>
                  <a:srgbClr val="FF0000"/>
                </a:solidFill>
                <a:latin typeface="Times New Roman" panose="02020603050405020304" pitchFamily="18" charset="0"/>
                <a:cs typeface="Times New Roman" panose="02020603050405020304" pitchFamily="18" charset="0"/>
              </a:rPr>
              <a:t>weiter </a:t>
            </a:r>
            <a:r>
              <a:rPr lang="de-de" sz="2000">
                <a:latin typeface="Times New Roman" panose="02020603050405020304" pitchFamily="18" charset="0"/>
                <a:cs typeface="Times New Roman" panose="02020603050405020304" pitchFamily="18" charset="0"/>
              </a:rPr>
              <a:t>und ist </a:t>
            </a:r>
            <a:r>
              <a:rPr lang="de-de" sz="2000" b="1">
                <a:solidFill>
                  <a:srgbClr val="FF0000"/>
                </a:solidFill>
                <a:latin typeface="Times New Roman" panose="02020603050405020304" pitchFamily="18" charset="0"/>
                <a:cs typeface="Times New Roman" panose="02020603050405020304" pitchFamily="18" charset="0"/>
              </a:rPr>
              <a:t>weiterhin</a:t>
            </a:r>
            <a:r>
              <a:rPr lang="de-de" sz="2000">
                <a:latin typeface="Times New Roman" panose="02020603050405020304" pitchFamily="18" charset="0"/>
                <a:cs typeface="Times New Roman" panose="02020603050405020304" pitchFamily="18" charset="0"/>
              </a:rPr>
              <a:t> für die Überwachung der verhängten Bewährungsmaßnahmen oder alternativen Sanktionen </a:t>
            </a:r>
            <a:r>
              <a:rPr lang="de-de" sz="2000" b="1">
                <a:solidFill>
                  <a:srgbClr val="FF0000"/>
                </a:solidFill>
                <a:latin typeface="Times New Roman" panose="02020603050405020304" pitchFamily="18" charset="0"/>
                <a:cs typeface="Times New Roman" panose="02020603050405020304" pitchFamily="18" charset="0"/>
              </a:rPr>
              <a:t>zuständig</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zuständige Behörde des Vollstreckungsstaats entscheidet nach dem anwendbaren nationalen Recht,</a:t>
            </a:r>
            <a:r>
              <a:rPr lang="de-de" sz="2000" b="1">
                <a:latin typeface="Times New Roman" panose="02020603050405020304" pitchFamily="18" charset="0"/>
                <a:cs typeface="Times New Roman" panose="02020603050405020304" pitchFamily="18" charset="0"/>
              </a:rPr>
              <a:t> ob sie </a:t>
            </a:r>
            <a:r>
              <a:rPr lang="de-de" sz="2000">
                <a:latin typeface="Times New Roman" panose="02020603050405020304" pitchFamily="18" charset="0"/>
                <a:cs typeface="Times New Roman" panose="02020603050405020304" pitchFamily="18" charset="0"/>
              </a:rPr>
              <a:t>das Urteil und gegebenenfalls die Bewährungsentscheidung </a:t>
            </a:r>
            <a:r>
              <a:rPr lang="de-de" sz="2000" b="1">
                <a:latin typeface="Times New Roman" panose="02020603050405020304" pitchFamily="18" charset="0"/>
                <a:cs typeface="Times New Roman" panose="02020603050405020304" pitchFamily="18" charset="0"/>
              </a:rPr>
              <a:t>anerkennt oder nicht</a:t>
            </a:r>
            <a:r>
              <a:rPr lang="de-de" sz="2000">
                <a:latin typeface="Times New Roman" panose="02020603050405020304" pitchFamily="18" charset="0"/>
                <a:cs typeface="Times New Roman" panose="02020603050405020304" pitchFamily="18" charset="0"/>
              </a:rPr>
              <a:t>, und </a:t>
            </a:r>
            <a:r>
              <a:rPr lang="de-de" sz="2000" b="1">
                <a:latin typeface="Times New Roman" panose="02020603050405020304" pitchFamily="18" charset="0"/>
                <a:cs typeface="Times New Roman" panose="02020603050405020304" pitchFamily="18" charset="0"/>
              </a:rPr>
              <a:t>übernimmt </a:t>
            </a:r>
            <a:r>
              <a:rPr lang="de-de" sz="2000" b="1">
                <a:solidFill>
                  <a:srgbClr val="FF0000"/>
                </a:solidFill>
                <a:latin typeface="Times New Roman" panose="02020603050405020304" pitchFamily="18" charset="0"/>
                <a:cs typeface="Times New Roman" panose="02020603050405020304" pitchFamily="18" charset="0"/>
              </a:rPr>
              <a:t>so bald wie möglich</a:t>
            </a:r>
            <a:r>
              <a:rPr lang="de-de" sz="2000">
                <a:latin typeface="Times New Roman" panose="02020603050405020304" pitchFamily="18" charset="0"/>
                <a:cs typeface="Times New Roman" panose="02020603050405020304" pitchFamily="18" charset="0"/>
              </a:rPr>
              <a:t>, jedoch </a:t>
            </a:r>
            <a:r>
              <a:rPr lang="de-de" sz="2000" b="1">
                <a:solidFill>
                  <a:srgbClr val="FF0000"/>
                </a:solidFill>
                <a:latin typeface="Times New Roman" panose="02020603050405020304" pitchFamily="18" charset="0"/>
                <a:cs typeface="Times New Roman" panose="02020603050405020304" pitchFamily="18" charset="0"/>
              </a:rPr>
              <a:t>innerhalb von 60 Tagen</a:t>
            </a:r>
            <a:r>
              <a:rPr lang="de-de" sz="2000">
                <a:latin typeface="Times New Roman" panose="02020603050405020304" pitchFamily="18" charset="0"/>
                <a:cs typeface="Times New Roman" panose="02020603050405020304" pitchFamily="18" charset="0"/>
              </a:rPr>
              <a:t> nach Eingang des Urteils und gegebenenfalls der Bewährungsentscheidung die </a:t>
            </a:r>
            <a:r>
              <a:rPr lang="de-de" sz="2000" b="1">
                <a:latin typeface="Times New Roman" panose="02020603050405020304" pitchFamily="18" charset="0"/>
                <a:cs typeface="Times New Roman" panose="02020603050405020304" pitchFamily="18" charset="0"/>
              </a:rPr>
              <a:t>Zuständigkeit </a:t>
            </a:r>
            <a:r>
              <a:rPr lang="de-de" sz="2000">
                <a:latin typeface="Times New Roman" panose="02020603050405020304" pitchFamily="18" charset="0"/>
                <a:cs typeface="Times New Roman" panose="02020603050405020304" pitchFamily="18" charset="0"/>
              </a:rPr>
              <a:t>für die Überwachung der Bewährungsmaßnahmen oder alternativen Sanktionen</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Ist es der zuständigen Behörde des Vollstreckungsstaats in Ausnahmefällen nicht möglich, die Frist gemäß Absatz 1 einzuhalten, so unterrichtet sie unverzüglich die zuständige Behörde des Ausstellungsstaats in jeder beliebigen Form und gibt dabei die Gründe für die Verzögerung und die Zeit, die voraussichtlich für eine endgültige Entscheidung benötigt wird, an</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72563"/>
            <a:ext cx="10905066" cy="1135737"/>
          </a:xfrm>
        </p:spPr>
        <p:txBody>
          <a:bodyPr>
            <a:normAutofit fontScale="90000"/>
          </a:bodyPr>
          <a:lstStyle/>
          <a:p>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r>
              <a:rPr lang="de-de" sz="3600" b="1" dirty="0">
                <a:latin typeface="Times New Roman" panose="02020603050405020304" pitchFamily="18" charset="0"/>
                <a:cs typeface="Times New Roman" panose="02020603050405020304" pitchFamily="18" charset="0"/>
              </a:rPr>
              <a:t>Gründe für die Versagung der Anerkennung und der Überwachung &amp; Anpassung der Entscheidung</a:t>
            </a: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endParaRPr lang="de-d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8300"/>
            <a:ext cx="10275501" cy="4792046"/>
          </a:xfrm>
        </p:spPr>
        <p:txBody>
          <a:bodyPr>
            <a:normAutofit fontScale="92500" lnSpcReduction="20000"/>
          </a:bodyPr>
          <a:lstStyle/>
          <a:p>
            <a:pPr marL="342900" marR="0" lvl="0" indent="-342900" algn="just">
              <a:lnSpc>
                <a:spcPct val="107000"/>
              </a:lnSpc>
              <a:spcBef>
                <a:spcPts val="0"/>
              </a:spcBef>
              <a:spcAft>
                <a:spcPts val="0"/>
              </a:spcAft>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Die Gründe für die Versagung der Anerkennung sind begrenzt und </a:t>
            </a:r>
            <a:r>
              <a:rPr lang="de-de" sz="1900" b="1" dirty="0">
                <a:solidFill>
                  <a:srgbClr val="FF0000"/>
                </a:solidFill>
                <a:latin typeface="Times New Roman" panose="02020603050405020304" pitchFamily="18" charset="0"/>
                <a:cs typeface="Times New Roman" panose="02020603050405020304" pitchFamily="18" charset="0"/>
              </a:rPr>
              <a:t>ausdrücklich </a:t>
            </a:r>
            <a:r>
              <a:rPr lang="de-de" sz="1900" dirty="0">
                <a:latin typeface="Times New Roman" panose="02020603050405020304" pitchFamily="18" charset="0"/>
                <a:cs typeface="Times New Roman" panose="02020603050405020304" pitchFamily="18" charset="0"/>
              </a:rPr>
              <a:t>in </a:t>
            </a:r>
            <a:r>
              <a:rPr lang="de-de" sz="1900" b="1" dirty="0">
                <a:latin typeface="Times New Roman" panose="02020603050405020304" pitchFamily="18" charset="0"/>
                <a:cs typeface="Times New Roman" panose="02020603050405020304" pitchFamily="18" charset="0"/>
              </a:rPr>
              <a:t>Artikel 11 Buchstaben a-k des RB</a:t>
            </a:r>
            <a:r>
              <a:rPr lang="de-de" sz="1900" dirty="0">
                <a:latin typeface="Times New Roman" panose="02020603050405020304" pitchFamily="18" charset="0"/>
                <a:cs typeface="Times New Roman" panose="02020603050405020304" pitchFamily="18" charset="0"/>
              </a:rPr>
              <a:t> aufgeführt</a:t>
            </a:r>
          </a:p>
          <a:p>
            <a:pPr marL="342900" marR="0" lvl="0" indent="-342900" algn="just">
              <a:lnSpc>
                <a:spcPct val="107000"/>
              </a:lnSpc>
              <a:spcBef>
                <a:spcPts val="0"/>
              </a:spcBef>
              <a:spcAft>
                <a:spcPts val="0"/>
              </a:spcAft>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Ist die </a:t>
            </a:r>
            <a:r>
              <a:rPr lang="de-de" sz="1900" b="1" dirty="0">
                <a:solidFill>
                  <a:srgbClr val="FF0000"/>
                </a:solidFill>
                <a:latin typeface="Times New Roman" panose="02020603050405020304" pitchFamily="18" charset="0"/>
                <a:cs typeface="Times New Roman" panose="02020603050405020304" pitchFamily="18" charset="0"/>
              </a:rPr>
              <a:t>Art der Bewährungsmaßnahme oder alternativen Sanktion</a:t>
            </a:r>
            <a:r>
              <a:rPr lang="de-de" sz="1900" b="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mit dem Recht des Vollstreckungsstaats nicht vereinbar</a:t>
            </a:r>
            <a:r>
              <a:rPr lang="de-de" sz="1900" b="1" dirty="0">
                <a:latin typeface="Times New Roman" panose="02020603050405020304" pitchFamily="18" charset="0"/>
                <a:cs typeface="Times New Roman" panose="02020603050405020304" pitchFamily="18" charset="0"/>
              </a:rPr>
              <a:t> =&gt; </a:t>
            </a:r>
            <a:r>
              <a:rPr lang="de-de" sz="1900" u="sng" dirty="0">
                <a:latin typeface="Times New Roman" panose="02020603050405020304" pitchFamily="18" charset="0"/>
                <a:cs typeface="Times New Roman" panose="02020603050405020304" pitchFamily="18" charset="0"/>
              </a:rPr>
              <a:t>Möglichkeit zur Anpassung</a:t>
            </a:r>
            <a:r>
              <a:rPr lang="de-de" sz="1900" dirty="0">
                <a:latin typeface="Times New Roman" panose="02020603050405020304" pitchFamily="18" charset="0"/>
                <a:cs typeface="Times New Roman" panose="02020603050405020304" pitchFamily="18" charset="0"/>
              </a:rPr>
              <a:t> an die nach dem Recht des Vollstreckungsstaats für entsprechende Straftaten geltende Art der Bewährungsmaßnahmen und alternativen Sanktionen (siehe z. B. die Verpflichtung zu einer gemeinnützigen Leistung).</a:t>
            </a:r>
          </a:p>
          <a:p>
            <a:pPr marL="342900" indent="-342900" algn="just">
              <a:lnSpc>
                <a:spcPct val="107000"/>
              </a:lnSpc>
              <a:spcBef>
                <a:spcPts val="0"/>
              </a:spcBef>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Ist die </a:t>
            </a:r>
            <a:r>
              <a:rPr lang="de-de" sz="1900" b="1" dirty="0">
                <a:solidFill>
                  <a:srgbClr val="FF0000"/>
                </a:solidFill>
                <a:latin typeface="Times New Roman" panose="02020603050405020304" pitchFamily="18" charset="0"/>
                <a:cs typeface="Times New Roman" panose="02020603050405020304" pitchFamily="18" charset="0"/>
              </a:rPr>
              <a:t>Dauer der Bewährungsmaßnahme oder alternativen Sanktion</a:t>
            </a:r>
            <a:r>
              <a:rPr lang="de-de" sz="1900" b="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mit dem Recht des Vollstreckungsstaats nicht vereinbar</a:t>
            </a:r>
            <a:r>
              <a:rPr lang="de-de" sz="1900" b="1" dirty="0">
                <a:latin typeface="Times New Roman" panose="02020603050405020304" pitchFamily="18" charset="0"/>
                <a:cs typeface="Times New Roman" panose="02020603050405020304" pitchFamily="18" charset="0"/>
              </a:rPr>
              <a:t> =&gt; </a:t>
            </a:r>
            <a:r>
              <a:rPr lang="de-de" sz="1900" u="sng" dirty="0">
                <a:latin typeface="Times New Roman" panose="02020603050405020304" pitchFamily="18" charset="0"/>
                <a:cs typeface="Times New Roman" panose="02020603050405020304" pitchFamily="18" charset="0"/>
              </a:rPr>
              <a:t>Möglichkeit zur Anpassung</a:t>
            </a:r>
            <a:r>
              <a:rPr lang="de-de" sz="1900" b="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an die nach dem Recht des Vollstreckungsstaats für entsprechende Straftaten geltende Dauer der Bewährungsmaßnahmen und alternativen Sanktionen</a:t>
            </a:r>
          </a:p>
          <a:p>
            <a:pPr marL="342900" indent="-342900" algn="just">
              <a:lnSpc>
                <a:spcPct val="107000"/>
              </a:lnSpc>
              <a:spcBef>
                <a:spcPts val="0"/>
              </a:spcBef>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Ist die </a:t>
            </a:r>
            <a:r>
              <a:rPr lang="de-de" sz="1900" b="1" dirty="0">
                <a:solidFill>
                  <a:srgbClr val="FF0000"/>
                </a:solidFill>
                <a:latin typeface="Times New Roman" panose="02020603050405020304" pitchFamily="18" charset="0"/>
                <a:cs typeface="Times New Roman" panose="02020603050405020304" pitchFamily="18" charset="0"/>
              </a:rPr>
              <a:t>Dauer der Bewährungszeit</a:t>
            </a:r>
            <a:r>
              <a:rPr lang="de-de" sz="1900" b="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mit dem Recht des Vollstreckungsstaats nicht vereinbar</a:t>
            </a:r>
            <a:r>
              <a:rPr lang="de-de" sz="1900" b="1" dirty="0">
                <a:latin typeface="Times New Roman" panose="02020603050405020304" pitchFamily="18" charset="0"/>
                <a:cs typeface="Times New Roman" panose="02020603050405020304" pitchFamily="18" charset="0"/>
              </a:rPr>
              <a:t> =&gt; </a:t>
            </a:r>
            <a:r>
              <a:rPr lang="de-de" sz="1900" u="sng" dirty="0">
                <a:latin typeface="Times New Roman" panose="02020603050405020304" pitchFamily="18" charset="0"/>
                <a:cs typeface="Times New Roman" panose="02020603050405020304" pitchFamily="18" charset="0"/>
              </a:rPr>
              <a:t>Möglichkeit zur Anpassung</a:t>
            </a:r>
            <a:r>
              <a:rPr lang="de-de" sz="1900" dirty="0">
                <a:latin typeface="Times New Roman" panose="02020603050405020304" pitchFamily="18" charset="0"/>
                <a:cs typeface="Times New Roman" panose="02020603050405020304" pitchFamily="18" charset="0"/>
              </a:rPr>
              <a:t> an die nach dem Recht des Vollstreckungsstaats für entsprechende Straftaten geltende Dauer der Bewährungszeit</a:t>
            </a:r>
          </a:p>
          <a:p>
            <a:pPr marL="342900" indent="-342900" algn="just">
              <a:lnSpc>
                <a:spcPct val="117000"/>
              </a:lnSpc>
              <a:spcBef>
                <a:spcPts val="0"/>
              </a:spcBef>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Die Dauer der angepassten Bewährungsmaßnahme, alternativen Sanktion oder Bewährungszeit </a:t>
            </a:r>
            <a:r>
              <a:rPr lang="de-de" sz="1900" b="1" dirty="0">
                <a:latin typeface="Times New Roman" panose="02020603050405020304" pitchFamily="18" charset="0"/>
                <a:cs typeface="Times New Roman" panose="02020603050405020304" pitchFamily="18" charset="0"/>
              </a:rPr>
              <a:t>darf nicht unter der für entsprechende Straftaten nach dem Recht des Vollstreckungsstaats vorgesehenen Höchstdauer liegen</a:t>
            </a:r>
          </a:p>
          <a:p>
            <a:pPr marL="342900" indent="-342900" algn="just">
              <a:lnSpc>
                <a:spcPct val="117000"/>
              </a:lnSpc>
              <a:spcBef>
                <a:spcPts val="0"/>
              </a:spcBef>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Die angepasste Bewährungsmaßnahme, alternative Sanktion oder Bewährungszeit </a:t>
            </a:r>
            <a:r>
              <a:rPr lang="de-de" sz="1900" b="1" dirty="0">
                <a:latin typeface="Times New Roman" panose="02020603050405020304" pitchFamily="18" charset="0"/>
                <a:cs typeface="Times New Roman" panose="02020603050405020304" pitchFamily="18" charset="0"/>
              </a:rPr>
              <a:t>darf nicht strenger oder länger als die ursprünglich auferlegte Bewährungsmaßnahme, alternative Sanktion oder Bewährungszeit sein</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1412</Words>
  <Application>Microsoft Office PowerPoint</Application>
  <PresentationFormat>Breitbild</PresentationFormat>
  <Paragraphs>95</Paragraphs>
  <Slides>11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Calibri</vt:lpstr>
      <vt:lpstr>Calibri Light</vt:lpstr>
      <vt:lpstr>Symbol</vt:lpstr>
      <vt:lpstr>Times New Roman</vt:lpstr>
      <vt:lpstr>Wingdings</vt:lpstr>
      <vt:lpstr>Office Theme</vt:lpstr>
      <vt:lpstr>Bessere Anwendung des europäischen Strafrechts Schulung der ERA für Gerichtsbedienstete </vt:lpstr>
      <vt:lpstr>Inhalt:</vt:lpstr>
      <vt:lpstr>Factsheet</vt:lpstr>
      <vt:lpstr>Ziele </vt:lpstr>
      <vt:lpstr>Anwendungsbereich</vt:lpstr>
      <vt:lpstr>Zuständige Behörden</vt:lpstr>
      <vt:lpstr>  Kriterien für die Übermittlung eines Urteils und gegebenenfalls einer Bewährungsentscheidung  </vt:lpstr>
      <vt:lpstr>   Verfahren für die Anerkennung einer Entscheidung über Überwachungsmaßnahmen und Fristen   </vt:lpstr>
      <vt:lpstr>    Gründe für die Versagung der Anerkennung und der Überwachung &amp; Anpassung der Entscheidung    </vt:lpstr>
      <vt:lpstr>     Geltendes Recht und Folgeentscheidungen     </vt:lpstr>
      <vt:lpstr>     Konsultationen (Art. 15) und Sprachen (Art. 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Susanne Benecke</cp:lastModifiedBy>
  <cp:revision>47</cp:revision>
  <dcterms:created xsi:type="dcterms:W3CDTF">2020-10-28T14:00:49Z</dcterms:created>
  <dcterms:modified xsi:type="dcterms:W3CDTF">2021-04-06T00:45:34Z</dcterms:modified>
</cp:coreProperties>
</file>