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12" r:id="rId2"/>
    <p:sldId id="314" r:id="rId3"/>
    <p:sldId id="315" r:id="rId4"/>
    <p:sldId id="316" r:id="rId5"/>
    <p:sldId id="313" r:id="rId6"/>
    <p:sldId id="310" r:id="rId7"/>
    <p:sldId id="296" r:id="rId8"/>
    <p:sldId id="297" r:id="rId9"/>
    <p:sldId id="29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127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73077F-6F5F-4ED5-A3D3-46D2C4A0920F}" type="datetimeFigureOut">
              <a:rPr lang="en-US" smtClean="0"/>
              <a:t>4/1/2021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793972-230A-4642-A04B-C67298A882C8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29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325C1-6CF3-409A-A99E-26A292DF8A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26EA06-D05E-44CD-914A-548CC2D048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187B1A-56EA-41FD-ABE8-6D74492E39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A0947-613A-45AD-8C3A-A319CA6A0B27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7523C1-3DC4-4E8D-B6FC-C74EB750E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0772BC-FB19-44B4-8425-A12D63A3BA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06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4BC2D-9DCC-418D-BBF3-D7289C88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013507-E7F7-4A42-909F-10A328EEA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24E7C-1FD3-4B07-B1AC-86C1382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83744-2E00-4DFF-AC77-CB84381AA1CB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86FA4-3378-479F-BCEC-C15B92ABA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4E13C-3983-4A5F-9404-5B41D3409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07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0E9F9B-AE89-4AAE-A8C3-C172843F55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57558D-FD62-4213-A45E-337F0915F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D75CF7-839D-44F6-B9C7-B2A1D38FF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9B5A0-2868-4496-95CC-34D5AB0250C3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316B46-348B-473E-A704-6F69742A0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9DA321-31EE-43BF-9B2F-3EB8E479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D7D65-8F31-4452-BD3E-8673A7477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DC126-97E7-4A97-A182-892F1EC3D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91948D-59E9-4DD8-858D-FB13A74E9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A3241-165C-4B1C-9C9F-EDE12326FA42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91EC60-077E-43F4-A58A-8576836DD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B6771-1960-4830-9C60-769A5C549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76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16C7-92B4-4291-9BCB-9AEEEF296A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0CC9C-3A54-415B-A315-C1C62ACA76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0362C-52E2-40C5-BEF0-3F4614BFD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76471-6615-41D7-AF86-EE75C0A5CDA4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A545B3-1927-481E-B8DB-CD2DD1347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5315EA-4E3F-4AA4-8EBF-C5D528BBD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8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8C318-3089-4FD0-A365-B56C445B8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B2B29-1F3F-4568-9B30-8A838BC9D8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74B603-B661-41C8-ABC2-1D4DD1958F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83CF0-9BED-4BA9-9202-0FC019D7D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35912-194F-4A01-AEB5-B7A4F66306E0}" type="datetime1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544A6-4D7B-4DE5-9648-DE586E6D4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81B86D-C1C9-4FDD-9624-1E1C04EA0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33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1105B-72AC-4679-9E86-FDA50913D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501C45-A36A-4012-9055-7AE35125E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02AF4C-CFBE-493F-82A2-3985105AC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16E5B-4BAE-44C3-A1DB-E371D14B76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6D0E88-72DD-4436-946F-D60122A73D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35780A-6E42-4D04-9127-82E9FD3D3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7A8DD-6303-490F-BE72-05F65B4F097C}" type="datetime1">
              <a:rPr lang="en-US" smtClean="0"/>
              <a:t>4/1/2021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D3A74F-EB43-416A-BC9D-A3E812CCE9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644434-A75F-4929-8E38-0442F60C2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607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9BCEF-6B7F-4A83-8505-1139A37CD9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0EB32-DD97-4800-8750-7956BF949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C17AC-9CCA-42BD-9492-5E7D0BB8C965}" type="datetime1">
              <a:rPr lang="en-US" smtClean="0"/>
              <a:t>4/1/2021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1552EF-88D6-4A27-B731-4F02E0CC3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E1FB97-B8F8-4162-91AC-1F861F9FF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3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447B8D-B497-4C45-9782-70C64FFFE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04931-A931-426F-AD83-925D9A4BC4D9}" type="datetime1">
              <a:rPr lang="en-US" smtClean="0"/>
              <a:t>4/1/2021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C818C-A98B-4784-9E99-4E8DDED15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85D6B0-C76D-4804-9F79-D2D6D7A4D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0134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E05E6-5FFD-4FB2-9E06-6ACD05CB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9D9567-04F7-47F6-BC7D-F3FA9B6E02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0FF1CA-61C8-4308-8A18-BAA59AD81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644AF-71CC-4F9F-9C07-5E17E57058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3CE63-712F-46DE-9E1A-022BE89A1780}" type="datetime1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34DF3-D596-4295-BCB4-3D1765E4E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81251-CD9F-4755-A8B2-A9F2338AB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8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7F778-6DE4-4151-8B02-1B30700B6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F3D146-7F23-408B-8F25-77CE98EBCB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380B3-25B8-4EC2-9255-E5693E4C09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184533-A30E-4FC9-BBF2-85F685469E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B16624-46FF-4AFD-8B4D-7961A0B69BAD}" type="datetime1">
              <a:rPr lang="en-US" smtClean="0"/>
              <a:t>4/1/2021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3979F-F715-4652-862D-6DE197408D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B951B-0B24-4F82-98D2-537A827A98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519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ED4826-EC43-4BDA-B54F-8805A03F1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782975-0B21-436F-B707-300248972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41A5F-8803-4DE7-A055-4906221D269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1EFC9-EE4F-4F18-81AF-81AB249DC5E3}" type="datetime1">
              <a:rPr lang="en-US" smtClean="0"/>
              <a:t>4/1/2021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A6EE2-E9B0-40CC-8AA1-80BA559CF0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B1E4F9-A888-4EF7-9440-F4273CDD1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3B94C-753E-4828-BF65-6F197586D4A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03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absentieaw.eu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278DAD8-9EF1-41EC-B620-2F3BD3928C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26720" y="2230501"/>
            <a:ext cx="10927080" cy="1325563"/>
          </a:xfrm>
        </p:spPr>
        <p:txBody>
          <a:bodyPr>
            <a:normAutofit/>
          </a:bodyPr>
          <a:lstStyle/>
          <a:p>
            <a:pPr eaLnBrk="1" hangingPunct="1"/>
            <a:r>
              <a:rPr lang="de-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Bessere Anwendung des europäischen Strafrechts</a:t>
            </a:r>
            <a:br>
              <a:rPr lang="de-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Schulung der ERA für Gerichtsbedienstete 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C46A4F4-BFC8-4135-8B71-DDF54F6539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" y="4185920"/>
            <a:ext cx="8458200" cy="1657096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de-d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Sicherstellung und Einziehung</a:t>
            </a:r>
          </a:p>
          <a:p>
            <a:pPr eaLnBrk="1" hangingPunct="1">
              <a:buFontTx/>
              <a:buNone/>
            </a:pPr>
            <a:r>
              <a:rPr lang="de-d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Verordnung 2018/1805,</a:t>
            </a:r>
          </a:p>
          <a:p>
            <a:pPr eaLnBrk="1" hangingPunct="1">
              <a:buFontTx/>
              <a:buNone/>
            </a:pPr>
            <a:r>
              <a:rPr lang="de-de" sz="3900" b="1" i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 2003/577 und RB 2006/783</a:t>
            </a:r>
          </a:p>
          <a:p>
            <a:pPr eaLnBrk="1" hangingPunct="1">
              <a:buFontTx/>
              <a:buNone/>
            </a:pPr>
            <a:endParaRPr lang="en-US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1E9FF78-5C38-4060-B9D6-3CAB3B261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F42BDE4F-56B2-46F3-8FD7-A374C8B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282829"/>
            <a:ext cx="10515600" cy="1325563"/>
          </a:xfrm>
        </p:spPr>
        <p:txBody>
          <a:bodyPr/>
          <a:lstStyle/>
          <a:p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Gegenseitige Anerkennung in Strafsachen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4D4EB4D-1B8F-45A1-8745-33C66C542A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25041"/>
            <a:ext cx="10515600" cy="4351338"/>
          </a:xfrm>
        </p:spPr>
        <p:txBody>
          <a:bodyPr/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Steht nicht mit der Teilharmonisierung im Einklang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Keine Festlegung der Zuständigkeit</a:t>
            </a:r>
          </a:p>
          <a:p>
            <a:endParaRPr lang="nl-NL" alt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Beschäftigt sich damit, dass der Mensch eigene Rechte hat </a:t>
            </a:r>
            <a:b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(NB: EU-Rechtsanwälte!)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9D699C4-66B2-47C1-ACB5-65E507D53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80283953-D251-41C0-9751-5109A9252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35280" y="328549"/>
            <a:ext cx="10515600" cy="1325563"/>
          </a:xfrm>
        </p:spPr>
        <p:txBody>
          <a:bodyPr/>
          <a:lstStyle/>
          <a:p>
            <a:pPr eaLnBrk="1" hangingPunct="1"/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Art. 82 Abs. 1 – ein genauerer Blick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40FA5FF-671D-4EE3-8478-BA2A58D3CE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5280" y="1761617"/>
            <a:ext cx="10515600" cy="435133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Justizielle Zusammenarbeit auf der Grundlage gegenseitiger Anerkennung</a:t>
            </a:r>
          </a:p>
          <a:p>
            <a:pPr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Angleichung</a:t>
            </a:r>
          </a:p>
          <a:p>
            <a:pPr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Maßnahmen, um</a:t>
            </a:r>
          </a:p>
          <a:p>
            <a:pPr lvl="1"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A. die Anerkennung sicherzustellen</a:t>
            </a:r>
          </a:p>
          <a:p>
            <a:pPr lvl="1"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B. Kompetenzkonflikte zu verhindern/beizulegen</a:t>
            </a:r>
          </a:p>
          <a:p>
            <a:pPr lvl="1"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C. die Weiterbildung von Richtern zu fördern</a:t>
            </a:r>
          </a:p>
          <a:p>
            <a:pPr lvl="1" eaLnBrk="1" hangingPunct="1">
              <a:lnSpc>
                <a:spcPct val="90000"/>
              </a:lnSpc>
            </a:pP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D. die Zusammenarbeit zu erleichtern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F022AFD-C92D-4441-846A-D675B1C17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DE1E297-D5CE-4DD5-A39D-5B91858902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560" y="255397"/>
            <a:ext cx="10515600" cy="1325563"/>
          </a:xfrm>
        </p:spPr>
        <p:txBody>
          <a:bodyPr/>
          <a:lstStyle/>
          <a:p>
            <a:pPr eaLnBrk="1" hangingPunct="1"/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Art. 82 Abs. 2 AEUV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453831A-DEA3-479C-8F53-77BA4B2BA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89560" y="1779905"/>
            <a:ext cx="10515600" cy="4351338"/>
          </a:xfrm>
        </p:spPr>
        <p:txBody>
          <a:bodyPr/>
          <a:lstStyle/>
          <a:p>
            <a:pPr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Mindestvorschriften zur Erleichterung der gegenseitigen Anerkennung: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A. gegenseitige Zulässigkeit von Beweismitteln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B. Rechte des Einzelnen im Strafverfahren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C. Rechte der Opfer von Straftaten</a:t>
            </a:r>
          </a:p>
          <a:p>
            <a:pPr lvl="1" eaLnBrk="1" hangingPunct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D. sonstige spezifische Aspekte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156743C-7C3A-46B1-9CF0-9E7CBE7FD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7F1E1703-56AF-44EA-981B-86D96D5CB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704" y="310261"/>
            <a:ext cx="10515600" cy="1325563"/>
          </a:xfrm>
        </p:spPr>
        <p:txBody>
          <a:bodyPr/>
          <a:lstStyle/>
          <a:p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Unterscheidungen</a:t>
            </a:r>
          </a:p>
        </p:txBody>
      </p: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745E1D1C-60EC-4C94-B60C-A5A44FCE9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8704" y="1743329"/>
            <a:ext cx="10515600" cy="4351338"/>
          </a:xfrm>
        </p:spPr>
        <p:txBody>
          <a:bodyPr/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Verordnung 2018/1805 und RB 2003/577 + 2006/783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Sicherstellung (vorläufig)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Einziehung (endgültig)</a:t>
            </a:r>
          </a:p>
          <a:p>
            <a:endParaRPr lang="en-GB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Entscheidungsbehörde vs. Vollstreckungsbehörde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3B0BC82-B9A3-4D86-9A33-226F19622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 1">
            <a:extLst>
              <a:ext uri="{FF2B5EF4-FFF2-40B4-BE49-F238E27FC236}">
                <a16:creationId xmlns:a16="http://schemas.microsoft.com/office/drawing/2014/main" id="{2A8760BA-DD0B-4311-B564-8868E30B2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568" y="282829"/>
            <a:ext cx="10515600" cy="1325563"/>
          </a:xfrm>
        </p:spPr>
        <p:txBody>
          <a:bodyPr/>
          <a:lstStyle/>
          <a:p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Sicherstellung und Einziehung – Aufgaben</a:t>
            </a:r>
          </a:p>
        </p:txBody>
      </p:sp>
      <p:sp>
        <p:nvSpPr>
          <p:cNvPr id="25603" name="Tijdelijke aanduiding voor inhoud 2">
            <a:extLst>
              <a:ext uri="{FF2B5EF4-FFF2-40B4-BE49-F238E27FC236}">
                <a16:creationId xmlns:a16="http://schemas.microsoft.com/office/drawing/2014/main" id="{B7357C5B-0BA1-4F36-8253-5820FF1D7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568" y="1743329"/>
            <a:ext cx="10515600" cy="4351338"/>
          </a:xfrm>
        </p:spPr>
        <p:txBody>
          <a:bodyPr/>
          <a:lstStyle/>
          <a:p>
            <a:r>
              <a:rPr lang="de-de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Finden Sie die folgenden zuständigen Vollstreckungsbehörden und die Sprachen, die in der Bescheinigung zu verwenden sind:</a:t>
            </a:r>
          </a:p>
          <a:p>
            <a:pPr marL="0" indent="0">
              <a:buNone/>
            </a:pPr>
            <a:endParaRPr lang="nl-NL" alt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92175" indent="-892175">
              <a:spcBef>
                <a:spcPts val="1800"/>
              </a:spcBef>
              <a:buNone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	Die Staatsanwaltschaft in Bologna, Italien, möchte einige Ferraris sicherstellen, die einer Mafiaorganisation gehören, die auch in Lüttich, Belgien, aktiv ist.</a:t>
            </a:r>
          </a:p>
          <a:p>
            <a:pPr marL="892175" indent="-892175">
              <a:spcBef>
                <a:spcPts val="1800"/>
              </a:spcBef>
              <a:buNone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 	Die irischen Behörden erhalten ein Einziehungsersuchen aus Luxemburg, das sich auf in Cork angelegte Erträge aus Geldwäsche bezieht.</a:t>
            </a:r>
          </a:p>
          <a:p>
            <a:pPr marL="892175" indent="-892175">
              <a:spcBef>
                <a:spcPts val="1800"/>
              </a:spcBef>
              <a:buNone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	Ein spanischer Staatsanwalt, der eine Gruppe von Geldfälschern erfolgreich strafrechtlich verfolgte, erhielt kürzlich Kenntnis davon, dass Millionen von Euro bei einer Bank in Kopenhagen verwahrt werden.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de-de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IV. 	In welchen Fällen wird Ihre Antwort nach dem 19. Dezember 2020 anders lauten?</a:t>
            </a:r>
          </a:p>
          <a:p>
            <a:endParaRPr lang="nl-NL" alt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69682643-BCA0-42C2-AF2D-56650E009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E0FC633D-6D75-4264-BDD3-3DB996D0B3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464" y="348234"/>
            <a:ext cx="8458200" cy="1200150"/>
          </a:xfrm>
        </p:spPr>
        <p:txBody>
          <a:bodyPr>
            <a:normAutofit fontScale="90000"/>
          </a:bodyPr>
          <a:lstStyle/>
          <a:p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Abwesenheitsverfahren - &gt; EHB, siehe </a:t>
            </a:r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https://www.inabsentieaw.eu/</a:t>
            </a:r>
          </a:p>
        </p:txBody>
      </p:sp>
      <p:sp>
        <p:nvSpPr>
          <p:cNvPr id="26627" name="Content Placeholder 2">
            <a:extLst>
              <a:ext uri="{FF2B5EF4-FFF2-40B4-BE49-F238E27FC236}">
                <a16:creationId xmlns:a16="http://schemas.microsoft.com/office/drawing/2014/main" id="{AEC90E74-7688-4372-907F-E35CA4B40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3464" y="1731202"/>
            <a:ext cx="8458200" cy="4535487"/>
          </a:xfrm>
        </p:spPr>
        <p:txBody>
          <a:bodyPr/>
          <a:lstStyle/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RB 2009/299 ändert RB 2202/584</a:t>
            </a:r>
          </a:p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Gemeinsamer Begriff von </a:t>
            </a:r>
            <a:r>
              <a:rPr lang="de-de" i="1">
                <a:latin typeface="Times New Roman" panose="02020603050405020304" pitchFamily="18" charset="0"/>
                <a:cs typeface="Times New Roman" panose="02020603050405020304" pitchFamily="18" charset="0"/>
              </a:rPr>
              <a:t>in absentia</a:t>
            </a:r>
          </a:p>
          <a:p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Verringerung der Zahl von Ablehnungen unter Bedingungen:</a:t>
            </a:r>
          </a:p>
          <a:p>
            <a:pPr lvl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Persönliche Vorladung + Entscheidung, nicht zu erscheinen</a:t>
            </a:r>
          </a:p>
          <a:p>
            <a:pPr lvl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Beauftragung eines Anwalts</a:t>
            </a:r>
          </a:p>
          <a:p>
            <a:pPr lvl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Zustellung der Entscheidung + Recht auf Wiederaufnahme des Verfahrens</a:t>
            </a:r>
          </a:p>
          <a:p>
            <a:pPr lvl="1"/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Unterrichtung + Recht auf Wiederaufnahme des Verfahrens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0FED4F3A-5028-4FF4-850C-96F69EC9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970D92FF-6431-42D6-9CFF-74B6A1AB6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9184" y="488951"/>
            <a:ext cx="8458200" cy="1127125"/>
          </a:xfrm>
        </p:spPr>
        <p:txBody>
          <a:bodyPr/>
          <a:lstStyle/>
          <a:p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Schwierigkeiten in der Praxis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4279-3AAE-414A-B836-1096E22751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9183" y="1738314"/>
            <a:ext cx="9593749" cy="4967287"/>
          </a:xfrm>
        </p:spPr>
        <p:txBody>
          <a:bodyPr/>
          <a:lstStyle/>
          <a:p>
            <a:pPr>
              <a:defRPr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Autonome Bedeutung unionsrechtlicher Begriffe: welche Begriffe? Welche Bedeutung? Mögliche Unterschiede zu nationalen Rechtsbegriffen? </a:t>
            </a:r>
          </a:p>
          <a:p>
            <a:pPr>
              <a:defRPr/>
            </a:pPr>
            <a:r>
              <a:rPr lang="de-de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Schwierigkeiten mit:</a:t>
            </a:r>
          </a:p>
          <a:p>
            <a:pPr lvl="1"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Abwesenheitsverfahren</a:t>
            </a:r>
          </a:p>
          <a:p>
            <a:pPr lvl="1"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Verhandlung, die zur Entscheidung führt (Art. 4 Abs. 1) </a:t>
            </a:r>
            <a:b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(C-571/17 PPU)</a:t>
            </a:r>
          </a:p>
          <a:p>
            <a:pPr lvl="1"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Vorladung (Art. 4 Abs. 1 Buchst. a) (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Dworzecki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C-108/16 PPU)</a:t>
            </a:r>
          </a:p>
          <a:p>
            <a:pPr lvl="1"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Verteidigung durch einen mandatierten Rechtsbeistand </a:t>
            </a:r>
            <a:b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(Art. 4 Abs. 1 Buchst. b)</a:t>
            </a:r>
          </a:p>
          <a:p>
            <a:pPr lvl="1"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Zustellung des Urteils (Art. 4 Abs. 1 Buchst. c)</a:t>
            </a:r>
          </a:p>
          <a:p>
            <a:pPr lvl="1">
              <a:defRPr/>
            </a:pP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Recht auf Wiederaufnahme des Verfahrens (Art. 4 Abs. 1 Buchst. d)</a:t>
            </a:r>
          </a:p>
          <a:p>
            <a:pPr marL="0" indent="0">
              <a:buNone/>
              <a:defRPr/>
            </a:pPr>
            <a:endParaRPr lang="nl-N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FE682EDF-76FF-4175-993C-2D26D3BA0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el 1">
            <a:extLst>
              <a:ext uri="{FF2B5EF4-FFF2-40B4-BE49-F238E27FC236}">
                <a16:creationId xmlns:a16="http://schemas.microsoft.com/office/drawing/2014/main" id="{28428106-FB18-4F0F-8DF1-3B8A318C2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280" y="291973"/>
            <a:ext cx="10515600" cy="1325563"/>
          </a:xfrm>
        </p:spPr>
        <p:txBody>
          <a:bodyPr/>
          <a:lstStyle/>
          <a:p>
            <a:r>
              <a:rPr lang="de-de" b="1">
                <a:latin typeface="Times New Roman" panose="02020603050405020304" pitchFamily="18" charset="0"/>
                <a:cs typeface="Times New Roman" panose="02020603050405020304" pitchFamily="18" charset="0"/>
              </a:rPr>
              <a:t>Die entscheidende Justizbehörde</a:t>
            </a:r>
          </a:p>
        </p:txBody>
      </p:sp>
      <p:sp>
        <p:nvSpPr>
          <p:cNvPr id="28675" name="Tijdelijke aanduiding voor inhoud 2">
            <a:extLst>
              <a:ext uri="{FF2B5EF4-FFF2-40B4-BE49-F238E27FC236}">
                <a16:creationId xmlns:a16="http://schemas.microsoft.com/office/drawing/2014/main" id="{D74EEFBC-362D-4613-A3C5-AE751C2E29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" y="1807337"/>
            <a:ext cx="10515600" cy="4351338"/>
          </a:xfrm>
        </p:spPr>
        <p:txBody>
          <a:bodyPr/>
          <a:lstStyle/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Autonomer Begriff</a:t>
            </a:r>
          </a:p>
          <a:p>
            <a:endParaRPr lang="nl-NL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November 2016, Rechtssache C-452/16 PPU,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Poltorak</a:t>
            </a:r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Oktober 2019, Rechtssache C-489/19 PPU, NJ</a:t>
            </a:r>
          </a:p>
          <a:p>
            <a:endParaRPr lang="en-US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</a:t>
            </a: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Dezember 2019, Rechtssache C-627/19 PPU, </a:t>
            </a:r>
            <a:b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>
                <a:latin typeface="Times New Roman" panose="02020603050405020304" pitchFamily="18" charset="0"/>
                <a:cs typeface="Times New Roman" panose="02020603050405020304" pitchFamily="18" charset="0"/>
              </a:rPr>
              <a:t>Openbaar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e-de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Ministerie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gegen ZB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1FE1EBD-A437-4065-BBB2-CA43FE79C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3B94C-753E-4828-BF65-6F197586D4A0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502</Words>
  <Application>Microsoft Office PowerPoint</Application>
  <PresentationFormat>Breitbild</PresentationFormat>
  <Paragraphs>73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Bessere Anwendung des europäischen Strafrechts Schulung der ERA für Gerichtsbedienstete </vt:lpstr>
      <vt:lpstr>Gegenseitige Anerkennung in Strafsachen</vt:lpstr>
      <vt:lpstr>Art. 82 Abs. 1 – ein genauerer Blick</vt:lpstr>
      <vt:lpstr>Art. 82 Abs. 2 AEUV</vt:lpstr>
      <vt:lpstr>Unterscheidungen</vt:lpstr>
      <vt:lpstr>Sicherstellung und Einziehung – Aufgaben</vt:lpstr>
      <vt:lpstr>Abwesenheitsverfahren - &gt; EHB, siehe https://www.inabsentieaw.eu/</vt:lpstr>
      <vt:lpstr>Schwierigkeiten in der Praxis</vt:lpstr>
      <vt:lpstr>Die entscheidende Justizbehörde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applying European Criminal Law ERA Court staff training</dc:title>
  <dc:creator>Martin Kisgyörgy</dc:creator>
  <cp:lastModifiedBy>Susanne Benecke</cp:lastModifiedBy>
  <cp:revision>9</cp:revision>
  <dcterms:created xsi:type="dcterms:W3CDTF">2020-12-03T12:07:33Z</dcterms:created>
  <dcterms:modified xsi:type="dcterms:W3CDTF">2021-04-01T09:57:21Z</dcterms:modified>
</cp:coreProperties>
</file>