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2"/>
  </p:notesMasterIdLst>
  <p:sldIdLst>
    <p:sldId id="256" r:id="rId2"/>
    <p:sldId id="257" r:id="rId3"/>
    <p:sldId id="262" r:id="rId4"/>
    <p:sldId id="263" r:id="rId5"/>
    <p:sldId id="268" r:id="rId6"/>
    <p:sldId id="264" r:id="rId7"/>
    <p:sldId id="277"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9-09T13:54:28.920"/>
    </inkml:context>
    <inkml:brush xml:id="br0">
      <inkml:brushProperty name="width" value="0.05292" units="cm"/>
      <inkml:brushProperty name="height" value="0.05292" units="cm"/>
      <inkml:brushProperty name="color" value="#FF0000"/>
    </inkml:brush>
  </inkml:definitions>
  <inkml:trace contextRef="#ctx0" brushRef="#br0">5817 8284 0,'33'0'187,"-16"0"-171,33 0-16,0 29 15,18-29 1,100 0 0,103 0-1,-86 0 1,16 0-1,35 0 1,-33 0 0,-119 0-16,-16 0 15,117 15 1,-34 15 0,-33-30 15,-51 14-16,1 1 1,0-15 0,-2 15-1,-15-15 1,-18 14 0,18-14-1,0 0 1,33 0-1,-34 0 1,-33 0-16,101 0 16,-17 0-1,18 0 1,-2 0 0,-33 0-1,51 0 16,-17 0-15,67 0 0,-50 0-1,17 0 1,0 0 0,33 0-1,16 30 1,-49-16-1,0 1 1,-51-15 0,0 15-1,34 14 1,-51-15 0,51-14-1,-102 0 16,1 0-15,-17 0 31,34 0-31,-34 0 15</inkml:trace>
  <inkml:trace contextRef="#ctx0" brushRef="#br0" timeOffset="20312.4">4755 6417 0,'-17'0'94,"0"0"-79,0 0 1,-16 0-1,-1-14 1,1-1 0,-2 15-1,2 0 1,16-14 0,1 14-16,-18-30 15,17 16 1,-16-1-1,-35-15 1,34 30 0,1 0-1,-35 0 1,17 0 0,-16 0 15,17 0-16,33 0 1,-51 0 0,35 0-1,-34 0 1,32 0 0,19 0-1,-35 0 1,17 0-1,18 0 1,-1 0 0,-17 15-1,17 0 1,1-15 0,-19 29 15,19-29-16,-1 30 1,-16-1 0,-2 44-1,19-29 1,16 1 15,0-16-15,0-14-1,0 14 1,0 0 0,0 1-1,0-1-15,0 0 16,0 1 15,33 0-15,-15-1-1,-18-14 1,50 58 0,-16-29-1,33 15 1,-17-30 0,-16 15-1,33-14 1,1 28-1,-17-28 1,-18-16 0,-16 1-1,0 0 1,17-1 15,-1-14 0,34 30-15,1-15 0,-35-15-1,2 15 1,-2-15 0,-16 0-1,33 0 1,-15 14-1,-19-14 1,1 0 0,0 0-1,17 0 1,-1 0 0,0 0-1,-15 0 16,-1 0-15,-1 0 0,18 0-1,-17 0 1,16 0 0,-16 0-1,17 0 16,-17 0 1,0 0-32,16-14 15,-15 14 17,-2-15-17,1 0 1,16-15-1,-15 16 1,49-74 0,-67 58-1,50-14 1,-33 30 0,1-1-1,15-59 1,-33 59-1,16-29 1,-16-14 0,17 14-1,-17 0 1,0 29 0,0-15-1,0-43 16,0 44-15,0-15 0,0 14-1,0 16 1,-17-1 0,1 15-1,-1-59 1,-17 44-1,34 0-15,-33 1 16,16-16 0,-17 16 15,17-1-15,0 15 15,1 0-16,-2-14 1,2-1 0,-1 0-1,0 15 1,1-14 0,-19-1-1,2 15 1,16-15-1,0 0 1,-17 15 0,18 0-1,-18-15 1,0 15 0,18-15-1,-19 15 16,19 0-15,-34 0 0,-1 0-1,34 0 1,1 0 0,-19 0-1,2 0 1,-1 0-1,-16 0 1,16 0 0,0 0-1,18 0 17,-2 0-17,1 0 1,1 0 15,-1 0-15,0 0-1,0 0 1,0 0 0,-16 15-1,16-15 1,17 15-1,-34 0 1,-16 0 15,50 0 32</inkml:trace>
  <inkml:trace contextRef="#ctx0" brushRef="#br0" timeOffset="66120.39">19864 6153 0,'0'0'0,"-16"0"125,-1 0-93,0 0-17,-17 0 1,1 15-1,15-1 17,2-14-32,-1 0 15,0 15 1,-17-15 15,18 0-15,-1 0 15,0 0-15,1 0-1,-2 0 17,1 15-17,17-1 32,-33 1-31,16-15 31,17 14-32,-34 16 16,18-30-15,16 15 0,-17 0-1,-17 0 1,34-1 0,-17 1-1,0-15 1,17 15-1,0-1 17,0 1-17,0 14 63,0-14-62,0-1 0,0 1-1,0 29 1,0 1 0,0-16-1,0-14 1,0-1-1,0 1 1,17 0 0,-17-1-1,17 16 1,0-16 15,0 16-15,0-30-1,-1 29 1,1-14 0,0 0 15,0 0-15,0-1-1,-1 1 1,1 0 15,1-15 16,-2 0-31,-16 14-1,34 1 16,-18-15 1,2 0-1,-2 0-15,18 15-1,-18-15 1,19 0-1,-2 0 17,-16 0-32,0 0 47,0 0-32,-1 0 1,18 0-1,-17 0 1,0 0-16,0 0 16,16 0 15,-15 0-15,-2 0-1,18 0 1,0 0-1,-18 0 1,1 0 0,34 0-1,-18 0 1,2 0 15,-19 0 16,1 0-47,-1 0 16,69 29-1,-69-29 1,19 0 0,-19 0 30,1 0-46,34 0 16,-35 0 0,18 0-16,0 0 15,-1 0 63,2 0-62,-2 0 0,-17 0 15,2 0-15,-1 0-1,-1 14 1,52-14-1,-35 15-15,68-15 16,-33 0 0,-18 0-1,-33 0 32,0 0-31,-1 0-1,69 0 1,33 15 0,-50-15-1,16 0 1,-34 0 0,-16 0-1,-1 0 1,18 0-1,33 0 1,1 0 0,-69 0-1,18 0 1,-17 0 15,33 0-15,-16 0-1,-17 0 1,0 0 0,-1 0 15,19 0-15,-19 0-1,1 0 1,34-30-1,-1 16 17,-33 14-17,0 0 1,-17-15 0,33 15 30,-33-14-30,17-1 0,0 15 15,0-15-15,-17 1-1,17-16-15,-1 16 16,1-16-1,-17 15 1,0 0 0,0-29-1,0 15 17,0 14-17,0-43 1,0 43-1,0 0 1,0-14 0,0-1-1,0 1 1,0-30 0,-17 30-1,17 14 1,-16 1-1,-1-16 1,0 16 15,17-1-31,-34 15 16,18-30 15,-1 15-15,-51-14-1,35 14 1,-18 1 0,-33-1-1,-34 15 1,0-15 0,67 15-16,-15 0 15,-19 0 1,-16 0-1,16 0 1,-15-29 0,-18 14-1,50 15 17,-32 0-17,32 0 1,1 0-1,-51 0 1,51 0 0,32 0-16,-49 0 15,16 0 1,19 0 0,-19 0-1,51 0 1,-17 0-1,1 0 1,0 0 0,15 0-1,-32 0 17,-1 0-17,18 0 1,-1 0-1,17 0 1,0 0 0,1 0-1,-19 0 1,2 0 0,16 0-1,-34 0 1,-16 0-1,-17 0 1,-17 0 0,50 0 15,34 0 0</inkml:trace>
  <inkml:trace contextRef="#ctx0" brushRef="#br0" timeOffset="68855.34">20336 7094 0,'-16'0'16,"-2"0"-1,-15 0 1,16 0-1,-17 0 1,17 0 0,-33 14-1,33-14 1,-33 0 0,-1 0-1,34 0 1,1 0-1,-2 0 1,1 0 15,1 15-15,-1-15 0,0 0-1,0 0 1,0 0-1,-16 29 1,16-29 0,17 15-1,-51-15 1,18 29 0,33-14-1,-34 0 1,17-1-1,0 1-15,1 14 16,-2-29 0,18 15-1,-16 15 17,16-15 77,0-1-109,16 16 31,-16-16-15,34 1-1,-17 14 1,0-14 0,-1-15-1,2 14 1,-1 1 15,-1 0-15,1-1-1,0 1 1,0-15-16,0 15 31,16-15-15,1 15 15,0-15 32,-18 30-32,1-30 47,17 0-62,-17 0 31,0 0-32,17 0-15,-18 0 31,1 0-31,0 0 16,17 0 0,50 0-1,-51 0 1,68 0 0,-17 0-1,-33 0 1,-34 0-1,17 0 1,0 0 0,17 0-1,-2 0 1,-31 0 0,32 0-1,-33 0 1,17 0 31,-17 0-32,33 0-15,35 0 32,-69 0-17,34 0 1,-16 0-1,-17 0 1,34 0 0,-18 0-16,18 0 15,-17 0 1,0 0 0,-18 0 30,1 0-30,16 0 0,-15 14 156</inkml:trace>
  <inkml:trace contextRef="#ctx0" brushRef="#br0" timeOffset="75631.83">20386 7167 0,'35'0'140,"-2"-15"-109,-17 15-31,35 0 16,17-14 0,49-1-1,-49-14 1,50 14 0,0 15-1,50-15 1,-83 15-16,100 0 15,-67 0 1,16-14 0,-116 14-1,-2 0 17,-16-15-17,17 15 1,17 0-1,16 0 1,-33 0 0,17 0-1,16 0 1,-32 0-16,48 0 16,36 0-1,32 0 1,-33 0-1,-16 0 1,-18 0 0,17 0-1,34 0 17,-17 0-17,34 0 1,-68 0-1,18 0 1,-18 0 0,17 0-1,0 0 1,-16 0 0,67 0-1,-34 0 1,-34 0-1,51 0 1,-17 0 0,-34 0-1,35 0 17,15 0-17,35 0 1,-34 0-1,17 0 1,16 0 0,-50 0-1,-66 0 1,-2 0 15,84 0-15,2 0-1,-2 0 1,2 0 0,-103 0-16,1 0 15,0 0 32,0 0-31,33 0-1,18 0 1,-35 0 0,-15 15-1,32-15 48,-34 29-63,35-14 15,0 14 1,-1-14 0,-33-1 31,0 1-32,0 0 1,16 14-1,-16-14 1,0-1 15,0 1-15,-17 0 0,17-1-16,-17 16 15,16-30 1,2 15-1,-18 0 1,0 14 0,0 0-1,0-14 17,0 0-17,0-1 1,0 15-1,-18 1 1,18-16-16,-16 1 16,16 15-1,-34 0 1,0-16 0,-16 30 15,50-29-16,-34-15 1,17 0 0,1 0-1,-1 0 1,-17 29 15,17-29-15,-16 15-1,-51-15 1,49 0 0,-32 14-1,34-14 1,16 0 0,0 0-1,0 0 1,0 0-1,0 30 1,1-30 47,-2 0-48,-15 0 1,-1 0-1,0 14 1,-67-14 0,17 15-1,-51 15 1,34-30 0,-16 0-1,49 0 1,17 0-16,1 0 15,16 0 1,1 0 0,-51 0-1,67 0 17,-51 15-17,34-15 1,1 14-1,-35-14 1,-49 0 0,33 0-1,16 0-15,51 0 16,0 0-16,-16 0 16,16 0 30,0 0-46,-50 0 16,-1 0 0,1 0-1,16 0 1,34 0 31,-33 15-32,-17-15 1,-18 15 0,-33-1-1,34 1 1,50-15 0,-16 0-1,-18 15 1,-16-15-1,-85 0 1,-83 0 0,16 0-1,152 0 1,-34 29 15,102-29-15,-19 0-1,-66 0 1,1 0 0,-52 0-1,34 0 1,17 0 0,16 0-1,19 0 1,48 0-1,2 0 1,-1 0 0,0 0-16,-34 0 15,35 0 17,-19 0-17,19 0 1,-1 0 46,0 0-46,1 0 15,-2-15-15,2-14-1,-18 14-15,-50 1 16,-17-30 0,-34 14 15,17-14-15,33 29-1,36 0 1,-2 15-1,-34-44 1,52 30 0,-18 14-1,-16-30 1,33 30 0,1-14-1,-1 14 1,1-15 15,15 15 0,1 0-15,1-29-16,-18 29 62,17 0-46,0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9-13T13:12:24.409"/>
    </inkml:context>
    <inkml:brush xml:id="br0">
      <inkml:brushProperty name="width" value="0.05292" units="cm"/>
      <inkml:brushProperty name="height" value="0.05292" units="cm"/>
      <inkml:brushProperty name="color" value="#FF0000"/>
    </inkml:brush>
  </inkml:definitions>
  <inkml:trace contextRef="#ctx0" brushRef="#br0">20508 2628 0,'16'0'234,"30"0"-202,-32 0-32,48 0 15,14 0 1,107 0 15,-77 0-15,1 0-16,45 0 15,-30 0 1,-60 0 0,-32 0-1,77 0 1,30 0 0,-46 0-1,1 0 1,-46 0-1,-1 0 1,1 0 0,-16 0-16,108 0 31,-1 28-15,-15-28-1,-30 0 1,-62 0-1,16 0 1,0 0 15,-16 0-31,16 0 16,-1 0 0,-30 0-1</inkml:trace>
  <inkml:trace contextRef="#ctx0" brushRef="#br0" timeOffset="1877.97">20615 3298 0,'15'0'157,"1"0"-142,14 0-15,1 0 16,121 0-1,107 0 1,31 0 0,-61 0-1,-107 0 17,-77 0-17,1 0 1,-1 0-1,1 0 1,0 0 0,15 0-1,0 0 1,0 0-16,15 0 16,0 0-1,1 0 1,-32 0-1,32 0 1,-1 0 0,30 0-1,-30 0 17,16 0-17,-15 0 1,-17 0-1,2 0 1,74 0 0,-44 14-1,30 0 1,-15-14 0,-47 15-1,-29-15 1,0 0-1,45 14 1,15 0 0,61-14-1,16 0 17,-31 0-17,1 0 1,-92 0-1,-16 0 1,0 0 62,1 0-78,-1 0 16,-14 0-16,-1 0 15,0 0 1,0 0 0,0 14 124,-15 1-108</inkml:trace>
  <inkml:trace contextRef="#ctx0" brushRef="#br0" timeOffset="37272.91">20508 3896 0,'0'-14'218,"31"14"-202,14 14 0,-14-14-1,61 15-15,60-1 16,16 0-1,-16-14 1,-75 0 0,13 0-1,2 0 1,15 0 0,45 0-1,-45 0 1,0 0-1,-46 15 1,-15-1 0,60 0-1,108-14 17,-77 0-17,0 0 1,-30 0-1,-1 0 1,47 0 0,-16 0-1,61 0 1,-14 0 0,-48 0-1,-14-14 1,0 14-1,15-29 1,-61 1 0,-45 28 15,-16 0-15,16 0 15,-16 0-16,0 0 1,1 0 0,14 0-1,16 0 1,14-15 0,-28 15-16,58 0 15,33 0 1,105-28-1,93-1 1,-47 29 0,-107 0 15,-105 0-15,-17 0-1,-14 0 1,-17 0 15,18 0-15,13 0-16,31 0 15,16 0 1,-77 0 0,16 0 15,-1 0 0,-15 0-31,30 0 31,-13 0-15,-18 0 0,48 15-1,-32-1-15,46 14 16,16 44-1,60-1 1,-91-29 0,-15-12-1,-31-17 1,0 30 0,1 14-1,14-14 1,-15-14-1,1-15 1,-16 14 15,0 1 1,0-15-17,0 0 1,0 29-1,-16-43 1,-29 29 0,-47 14-1,0 28 1,16-43 0,31 15-1,-1-15 1,31-28-16,-62 15 15,1-15 1,0 13 0,0 2 15,-16-15-15,1 43-1,15-29 1,-16-14-1,62 14 1,0-14 0,-1 0-1,16 0 1,-16 0-16,-45 0 16,-76 0-1,-1 0 1,46 0-1,62 0 1,-1 0 0,30 0 15,-60 15-15,0-1-1,16 0 1,-17-14-1,-30 14 1,-30 15 0,45-15-1,47-14 1,-16 14 0,-15-14-1,-16 14 1,31 1-1,1-15 1,-17 14 0,16-14 15,-30 14-15,-31 1-1,-46-15 1,77 0-1,45 0 1,31 0 0,-31 28-1,-45-28 1,-16 15 0,46-15-1,0 13 1,30-13 15,-30 0-15,1 0 15,-2 0-31,-29 0 16,-31 0-1,92 0 1,-62 0-1,62 0 1,-77 0 0,30 0-1,-14 0 1,0 29 0,-16-29-1,-30 0 1,-153 0-1,154 0 1,74 0 15,32 0-15,-1 14 0,-15-14-1,-30 0 1,-61 0-1,30 0 1,1 0 0,90 0-1,-14 0-15,-16 0 32,31 0-32,-15 0 15,-16 0 1,16 0-1,14 0 1,-30 0 15,31 0 1,0 0-17,-31 0 1,31-14 31,-31 0-16,46-1 0,0 2-15,0-2-1,0 1 1,-15-15-16,0 1 16,-1 28 15,16-29-15,0 15-1,0 0 1,0-1-1,0 1 1,0-14 0,0 14-1,0-1 1,0-13 0,0 13-1,0-13 1,0 13-1,0 2 1,0-16 0,0 15-1,0-1 1,0-13 0,0 13-1,0 2 1,0-2-1,0 1 1,0 0 0,0-1-1,0 2 1,0-16 0,0 15 15,0-1-16,16 1 1,-16-15 31,0 15-31,0 0-1,0-15 1,0 15-1,0 0 1,0 0 15,0 0-15,0-1 0,0-13 15,0 13-31,0 1 31,0 0-15,0-1-1,0 2 17,0-2-17,0 1 1,0 0-1,0-29 32,0 28 94,15 2-125,-15-2-1,0 1 1,15 0-16,0-1 31,1-13 16,-1 0-31,0 28 15,1 0 219,-2-15-250,2 1 15,-1 14 32,0 0-31,1 0 46,-2-14-46,2 14 15,-16-15 1,46 15-17,-16-14 1,0 14-1,32 0 1,-47-14 0,15 14-1,-14-14 17,-1 14-17,0 0 48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13/04/2021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4/13/2021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4/13/2021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4/13/2021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4/13/2021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4/13/2021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4/13/2021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4/13/2021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4/13/2021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4/13/2021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4/13/2021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4/13/2021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4/13/2021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e.int/en/web/conventions/full-lis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ejn-crimjust.europa.eu/ej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www.ejn-crimjust.europa.eu/ejn/CompendiumChooseCountry/EN"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customXml" Target="../ink/ink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329939" y="2282419"/>
            <a:ext cx="9144000" cy="1580214"/>
          </a:xfrm>
        </p:spPr>
        <p:txBody>
          <a:bodyPr anchor="ctr">
            <a:normAutofit fontScale="90000"/>
          </a:bodyPr>
          <a:lstStyle/>
          <a:p>
            <a:pPr marL="0" marR="0" algn="l">
              <a:spcBef>
                <a:spcPts val="0"/>
              </a:spcBef>
              <a:spcAft>
                <a:spcPts val="800"/>
              </a:spcAft>
            </a:pPr>
            <a:r>
              <a:rPr lang="hu-HU" sz="4400" b="1" dirty="0">
                <a:effectLst/>
                <a:latin typeface="Times New Roman" panose="02020603050405020304" pitchFamily="18" charset="0"/>
                <a:ea typeface="Calibri" panose="020F0502020204030204" pitchFamily="34" charset="0"/>
                <a:cs typeface="Times New Roman" panose="02020603050405020304" pitchFamily="18" charset="0"/>
              </a:rPr>
              <a:t>Better applying European Criminal </a:t>
            </a:r>
            <a:r>
              <a:rPr lang="hu-HU" sz="4400" b="1" dirty="0">
                <a:latin typeface="Times New Roman" panose="02020603050405020304" pitchFamily="18" charset="0"/>
                <a:ea typeface="Calibri" panose="020F0502020204030204" pitchFamily="34" charset="0"/>
                <a:cs typeface="Times New Roman" panose="02020603050405020304" pitchFamily="18" charset="0"/>
              </a:rPr>
              <a:t>L</a:t>
            </a:r>
            <a:r>
              <a:rPr lang="hu-HU" sz="4400" b="1" dirty="0">
                <a:effectLst/>
                <a:latin typeface="Times New Roman" panose="02020603050405020304" pitchFamily="18" charset="0"/>
                <a:ea typeface="Calibri" panose="020F0502020204030204" pitchFamily="34" charset="0"/>
                <a:cs typeface="Times New Roman" panose="02020603050405020304" pitchFamily="18" charset="0"/>
              </a:rPr>
              <a:t>aw</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r>
              <a:rPr lang="hu-HU" sz="4400" b="1" dirty="0">
                <a:effectLst/>
                <a:latin typeface="Times New Roman" panose="02020603050405020304" pitchFamily="18" charset="0"/>
                <a:ea typeface="Calibri" panose="020F0502020204030204" pitchFamily="34" charset="0"/>
                <a:cs typeface="Times New Roman" panose="02020603050405020304" pitchFamily="18" charset="0"/>
              </a:rPr>
              <a:t>ERA Court staff training</a:t>
            </a:r>
            <a:r>
              <a:rPr lang="en-GB" sz="44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4000" dirty="0">
                <a:effectLst/>
                <a:latin typeface="Times New Roman" panose="02020603050405020304" pitchFamily="18" charset="0"/>
                <a:ea typeface="Calibri" panose="020F0502020204030204" pitchFamily="34" charset="0"/>
                <a:cs typeface="Times New Roman" panose="02020603050405020304" pitchFamily="18" charset="0"/>
              </a:rPr>
            </a:br>
            <a:endParaRPr lang="es-ES" sz="4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97C5A6C-56FF-4E88-912F-EEF127CA23E7}"/>
              </a:ext>
            </a:extLst>
          </p:cNvPr>
          <p:cNvSpPr txBox="1"/>
          <p:nvPr/>
        </p:nvSpPr>
        <p:spPr>
          <a:xfrm>
            <a:off x="329939" y="4317476"/>
            <a:ext cx="8798114" cy="646331"/>
          </a:xfrm>
          <a:prstGeom prst="rect">
            <a:avLst/>
          </a:prstGeom>
          <a:noFill/>
        </p:spPr>
        <p:txBody>
          <a:bodyPr wrap="none" rtlCol="0">
            <a:spAutoFit/>
          </a:bodyPr>
          <a:lstStyle/>
          <a:p>
            <a:r>
              <a:rPr lang="en-GB" sz="36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Mutual Legal Assistance in Criminal Matters</a:t>
            </a:r>
            <a:endParaRPr lang="en-US" sz="3600" i="1" dirty="0">
              <a:solidFill>
                <a:schemeClr val="bg1"/>
              </a:solidFill>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Special provisions for hearing by videoconference and telephone conference – cont.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13969"/>
            <a:ext cx="10275501" cy="439398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person is in one Member State’s territory and has to be heard by the judicial authorities of another Member State. It is not desirable or possible for the person to be heard or to appear in the territory of the requesting MS in person</a:t>
            </a:r>
          </a:p>
          <a:p>
            <a:pPr marL="342900" indent="-342900" algn="just">
              <a:lnSpc>
                <a:spcPct val="107000"/>
              </a:lnSpc>
              <a:spcBef>
                <a:spcPts val="0"/>
              </a:spcBef>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requested Member State </a:t>
            </a:r>
            <a:r>
              <a:rPr lang="en-US" sz="2000" b="1" dirty="0">
                <a:latin typeface="Times New Roman" panose="02020603050405020304" pitchFamily="18" charset="0"/>
                <a:cs typeface="Times New Roman" panose="02020603050405020304" pitchFamily="18" charset="0"/>
              </a:rPr>
              <a:t>shall agree </a:t>
            </a:r>
            <a:r>
              <a:rPr lang="en-US" sz="2000" dirty="0">
                <a:latin typeface="Times New Roman" panose="02020603050405020304" pitchFamily="18" charset="0"/>
                <a:cs typeface="Times New Roman" panose="02020603050405020304" pitchFamily="18" charset="0"/>
              </a:rPr>
              <a:t>to the hearing by videoconference provided that the use of the videoconference </a:t>
            </a:r>
            <a:r>
              <a:rPr lang="en-US" sz="2000" b="1" dirty="0">
                <a:solidFill>
                  <a:srgbClr val="FF0000"/>
                </a:solidFill>
                <a:latin typeface="Times New Roman" panose="02020603050405020304" pitchFamily="18" charset="0"/>
                <a:cs typeface="Times New Roman" panose="02020603050405020304" pitchFamily="18" charset="0"/>
              </a:rPr>
              <a:t>is not contrary to the fundamental principles of its law</a:t>
            </a:r>
          </a:p>
          <a:p>
            <a:pPr marL="342900" indent="-342900" algn="just">
              <a:lnSpc>
                <a:spcPct val="107000"/>
              </a:lnSpc>
              <a:spcBef>
                <a:spcPts val="0"/>
              </a:spcBef>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Measures for the protection of the person </a:t>
            </a:r>
            <a:r>
              <a:rPr lang="en-US" sz="2000" dirty="0">
                <a:latin typeface="Times New Roman" panose="02020603050405020304" pitchFamily="18" charset="0"/>
                <a:cs typeface="Times New Roman" panose="02020603050405020304" pitchFamily="18" charset="0"/>
              </a:rPr>
              <a:t>to be heard </a:t>
            </a:r>
            <a:r>
              <a:rPr lang="en-US" sz="2000" u="sng" dirty="0">
                <a:latin typeface="Times New Roman" panose="02020603050405020304" pitchFamily="18" charset="0"/>
                <a:cs typeface="Times New Roman" panose="02020603050405020304" pitchFamily="18" charset="0"/>
              </a:rPr>
              <a:t>shall be agreed</a:t>
            </a:r>
            <a:r>
              <a:rPr lang="en-US" sz="2000" dirty="0">
                <a:latin typeface="Times New Roman" panose="02020603050405020304" pitchFamily="18" charset="0"/>
                <a:cs typeface="Times New Roman" panose="02020603050405020304" pitchFamily="18" charset="0"/>
              </a:rPr>
              <a:t>, where necessary, between the competent authorities of the requesting and the requested Member States</a:t>
            </a:r>
          </a:p>
          <a:p>
            <a:pPr marL="342900" marR="0" lvl="0" indent="-342900" algn="just">
              <a:lnSpc>
                <a:spcPct val="107000"/>
              </a:lnSpc>
              <a:spcBef>
                <a:spcPts val="0"/>
              </a:spcBef>
              <a:spcAft>
                <a:spcPts val="0"/>
              </a:spcAft>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hearing shall be conducted directly by, or under the direction of, the judicial authority of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the requesting party in accordance with its own laws</a:t>
            </a:r>
          </a:p>
          <a:p>
            <a:pPr marL="342900" marR="0" lvl="0" indent="-342900" algn="just">
              <a:lnSpc>
                <a:spcPct val="107000"/>
              </a:lnSpc>
              <a:spcBef>
                <a:spcPts val="0"/>
              </a:spcBef>
              <a:spcAft>
                <a:spcPts val="0"/>
              </a:spcAft>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judicial authority of the requested Member </a:t>
            </a:r>
            <a:r>
              <a:rPr lang="en-US" sz="2000">
                <a:effectLst/>
                <a:latin typeface="Times New Roman" panose="02020603050405020304" pitchFamily="18" charset="0"/>
                <a:ea typeface="Calibri" panose="020F0502020204030204" pitchFamily="34" charset="0"/>
                <a:cs typeface="Times New Roman" panose="02020603050405020304" pitchFamily="18" charset="0"/>
              </a:rPr>
              <a:t>State </a:t>
            </a:r>
            <a:r>
              <a:rPr lang="en-US" sz="2000" b="1">
                <a:latin typeface="Times New Roman" panose="02020603050405020304" pitchFamily="18" charset="0"/>
                <a:ea typeface="Calibri" panose="020F0502020204030204" pitchFamily="34" charset="0"/>
                <a:cs typeface="Times New Roman" panose="02020603050405020304" pitchFamily="18" charset="0"/>
              </a:rPr>
              <a:t>sha</a:t>
            </a:r>
            <a:r>
              <a:rPr lang="en-US" sz="2000" b="1">
                <a:effectLst/>
                <a:latin typeface="Times New Roman" panose="02020603050405020304" pitchFamily="18" charset="0"/>
                <a:ea typeface="Calibri" panose="020F0502020204030204" pitchFamily="34" charset="0"/>
                <a:cs typeface="Times New Roman" panose="02020603050405020304" pitchFamily="18" charset="0"/>
              </a:rPr>
              <a:t>ll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draw up minutes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indicating the date and place of the hearing, the identity of the person heard, the identities and functions of all other persons in the requested Member State participating in the hearing, any oaths taken and the technical conditions under which the hearing took place, and the document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shall be forwarded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by the competent authority of the requested Member State to the competent authority of the requesting Member State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tx1"/>
                </a:solidFill>
              </a:rPr>
              <a:t>10</a:t>
            </a:fld>
            <a:endParaRPr lang="en-US" dirty="0">
              <a:solidFill>
                <a:schemeClr val="tx1"/>
              </a:solidFill>
            </a:endParaRPr>
          </a:p>
        </p:txBody>
      </p:sp>
    </p:spTree>
    <p:extLst>
      <p:ext uri="{BB962C8B-B14F-4D97-AF65-F5344CB8AC3E}">
        <p14:creationId xmlns:p14="http://schemas.microsoft.com/office/powerpoint/2010/main" val="139475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Content: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70838"/>
            <a:ext cx="10275501" cy="4393982"/>
          </a:xfrm>
        </p:spPr>
        <p:txBody>
          <a:bodyPr>
            <a:normAutofit/>
          </a:bodyPr>
          <a:lstStyle/>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The concept of Mutual Legal Assistance (MLA)</a:t>
            </a: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Relationship between legal instruments for judicial cooperation in criminal matters</a:t>
            </a: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Administrative details: transmission channels, forms</a:t>
            </a: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Execution of the MLA - Time limits</a:t>
            </a: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Special provisions for hearings by videoconference and telephone conference</a:t>
            </a: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tx1"/>
                </a:solidFill>
              </a:rPr>
              <a:t>2</a:t>
            </a:fld>
            <a:endParaRPr lang="en-US" dirty="0">
              <a:solidFill>
                <a:schemeClr val="tx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3878"/>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The concept of Mutual Legal Assistance (MLA)</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9234"/>
            <a:ext cx="10275501" cy="4814888"/>
          </a:xfrm>
        </p:spPr>
        <p:txBody>
          <a:bodyPr>
            <a:normAutofit lnSpcReduction="10000"/>
          </a:bodyPr>
          <a:lstStyle/>
          <a:p>
            <a:pPr algn="just"/>
            <a:r>
              <a:rPr lang="en-GB" sz="2000" dirty="0">
                <a:latin typeface="Times New Roman" panose="02020603050405020304" pitchFamily="18" charset="0"/>
                <a:cs typeface="Times New Roman" panose="02020603050405020304" pitchFamily="18" charset="0"/>
              </a:rPr>
              <a:t>The main instruments based on the </a:t>
            </a:r>
            <a:r>
              <a:rPr lang="en-GB" sz="2000" b="1" dirty="0">
                <a:solidFill>
                  <a:srgbClr val="FF0000"/>
                </a:solidFill>
                <a:latin typeface="Times New Roman" panose="02020603050405020304" pitchFamily="18" charset="0"/>
                <a:cs typeface="Times New Roman" panose="02020603050405020304" pitchFamily="18" charset="0"/>
              </a:rPr>
              <a:t>principle of mutual legal assistance</a:t>
            </a:r>
            <a:r>
              <a:rPr lang="en-GB" sz="2000" dirty="0">
                <a:latin typeface="Times New Roman" panose="02020603050405020304" pitchFamily="18" charset="0"/>
                <a:cs typeface="Times New Roman" panose="02020603050405020304" pitchFamily="18" charset="0"/>
              </a:rPr>
              <a:t> include </a:t>
            </a:r>
            <a:r>
              <a:rPr lang="en-GB" sz="2000" b="1" dirty="0">
                <a:latin typeface="Times New Roman" panose="02020603050405020304" pitchFamily="18" charset="0"/>
                <a:cs typeface="Times New Roman" panose="02020603050405020304" pitchFamily="18" charset="0"/>
              </a:rPr>
              <a:t>the 1959 Convention</a:t>
            </a:r>
            <a:r>
              <a:rPr lang="en-GB" sz="2000" dirty="0">
                <a:latin typeface="Times New Roman" panose="02020603050405020304" pitchFamily="18" charset="0"/>
                <a:cs typeface="Times New Roman" panose="02020603050405020304" pitchFamily="18" charset="0"/>
              </a:rPr>
              <a:t> and its protocols, supplemented by the </a:t>
            </a:r>
            <a:r>
              <a:rPr lang="en-GB" sz="2000" b="1" dirty="0">
                <a:latin typeface="Times New Roman" panose="02020603050405020304" pitchFamily="18" charset="0"/>
                <a:cs typeface="Times New Roman" panose="02020603050405020304" pitchFamily="18" charset="0"/>
              </a:rPr>
              <a:t>Schengen Agreement </a:t>
            </a:r>
            <a:r>
              <a:rPr lang="en-GB" sz="2000" dirty="0">
                <a:latin typeface="Times New Roman" panose="02020603050405020304" pitchFamily="18" charset="0"/>
                <a:cs typeface="Times New Roman" panose="02020603050405020304" pitchFamily="18" charset="0"/>
              </a:rPr>
              <a:t>and </a:t>
            </a:r>
            <a:r>
              <a:rPr lang="en-GB" sz="2000" b="1" dirty="0">
                <a:latin typeface="Times New Roman" panose="02020603050405020304" pitchFamily="18" charset="0"/>
                <a:cs typeface="Times New Roman" panose="02020603050405020304" pitchFamily="18" charset="0"/>
              </a:rPr>
              <a:t>the 2000 Convention</a:t>
            </a:r>
            <a:r>
              <a:rPr lang="en-GB" sz="2000" dirty="0">
                <a:latin typeface="Times New Roman" panose="02020603050405020304" pitchFamily="18" charset="0"/>
                <a:cs typeface="Times New Roman" panose="02020603050405020304" pitchFamily="18" charset="0"/>
              </a:rPr>
              <a:t> and its protocol</a:t>
            </a:r>
          </a:p>
          <a:p>
            <a:pPr algn="just"/>
            <a:r>
              <a:rPr lang="en-GB" sz="2000" dirty="0">
                <a:latin typeface="Times New Roman" panose="02020603050405020304" pitchFamily="18" charset="0"/>
                <a:cs typeface="Times New Roman" panose="02020603050405020304" pitchFamily="18" charset="0"/>
              </a:rPr>
              <a:t>The mutual assistance instruments and their protocols cover </a:t>
            </a:r>
            <a:r>
              <a:rPr lang="en-GB" sz="2000" b="1" dirty="0">
                <a:latin typeface="Times New Roman" panose="02020603050405020304" pitchFamily="18" charset="0"/>
                <a:cs typeface="Times New Roman" panose="02020603050405020304" pitchFamily="18" charset="0"/>
              </a:rPr>
              <a:t>mutual assistance in general </a:t>
            </a:r>
            <a:r>
              <a:rPr lang="en-GB" sz="2000" dirty="0">
                <a:latin typeface="Times New Roman" panose="02020603050405020304" pitchFamily="18" charset="0"/>
                <a:cs typeface="Times New Roman" panose="02020603050405020304" pitchFamily="18" charset="0"/>
              </a:rPr>
              <a:t>but also contain </a:t>
            </a:r>
            <a:r>
              <a:rPr lang="en-GB" sz="2000" b="1" dirty="0">
                <a:latin typeface="Times New Roman" panose="02020603050405020304" pitchFamily="18" charset="0"/>
                <a:cs typeface="Times New Roman" panose="02020603050405020304" pitchFamily="18" charset="0"/>
              </a:rPr>
              <a:t>rules on specific forms of mutual assistance </a:t>
            </a:r>
            <a:r>
              <a:rPr lang="en-GB" sz="2000" i="1" dirty="0">
                <a:latin typeface="Times New Roman" panose="02020603050405020304" pitchFamily="18" charset="0"/>
                <a:cs typeface="Times New Roman" panose="02020603050405020304" pitchFamily="18" charset="0"/>
              </a:rPr>
              <a:t>such as the interception of telecommunications or the use of videoconferencing</a:t>
            </a:r>
          </a:p>
          <a:p>
            <a:pPr algn="just"/>
            <a:r>
              <a:rPr lang="en-GB" sz="2000" dirty="0">
                <a:latin typeface="Times New Roman" panose="02020603050405020304" pitchFamily="18" charset="0"/>
                <a:cs typeface="Times New Roman" panose="02020603050405020304" pitchFamily="18" charset="0"/>
              </a:rPr>
              <a:t>Mechanism based on </a:t>
            </a:r>
            <a:r>
              <a:rPr lang="en-GB" sz="2000" b="1" dirty="0">
                <a:latin typeface="Times New Roman" panose="02020603050405020304" pitchFamily="18" charset="0"/>
                <a:cs typeface="Times New Roman" panose="02020603050405020304" pitchFamily="18" charset="0"/>
              </a:rPr>
              <a:t>mutual</a:t>
            </a:r>
            <a:r>
              <a:rPr lang="en-GB" sz="2000" dirty="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assistance</a:t>
            </a:r>
            <a:r>
              <a:rPr lang="en-GB" sz="2000" dirty="0">
                <a:latin typeface="Times New Roman" panose="02020603050405020304" pitchFamily="18" charset="0"/>
                <a:cs typeface="Times New Roman" panose="02020603050405020304" pitchFamily="18" charset="0"/>
              </a:rPr>
              <a:t> between the requesting and the requested competent authorities</a:t>
            </a:r>
          </a:p>
          <a:p>
            <a:pPr algn="just"/>
            <a:r>
              <a:rPr lang="en-GB" sz="2000" b="1" dirty="0">
                <a:latin typeface="Times New Roman" panose="02020603050405020304" pitchFamily="18" charset="0"/>
                <a:cs typeface="Times New Roman" panose="02020603050405020304" pitchFamily="18" charset="0"/>
              </a:rPr>
              <a:t>Grounds for refusal </a:t>
            </a:r>
            <a:r>
              <a:rPr lang="en-GB" sz="2000" dirty="0">
                <a:latin typeface="Times New Roman" panose="02020603050405020304" pitchFamily="18" charset="0"/>
                <a:cs typeface="Times New Roman" panose="02020603050405020304" pitchFamily="18" charset="0"/>
              </a:rPr>
              <a:t>(article 2 of the 1959 Convention) - the request concerns an offence which the requested party considers a political offence, an offence connected with a political offence, or a fiscal offence </a:t>
            </a:r>
            <a:r>
              <a:rPr lang="en-GB" sz="2000" b="1" dirty="0">
                <a:latin typeface="Times New Roman" panose="02020603050405020304" pitchFamily="18" charset="0"/>
                <a:cs typeface="Times New Roman" panose="02020603050405020304" pitchFamily="18" charset="0"/>
              </a:rPr>
              <a:t>or</a:t>
            </a:r>
            <a:r>
              <a:rPr lang="en-GB" sz="2000" dirty="0">
                <a:latin typeface="Times New Roman" panose="02020603050405020304" pitchFamily="18" charset="0"/>
                <a:cs typeface="Times New Roman" panose="02020603050405020304" pitchFamily="18" charset="0"/>
              </a:rPr>
              <a:t> if the requested party considers that execution of the request is likely to prejudice the sovereignty, security, ordre public or other essential interests of its country</a:t>
            </a:r>
          </a:p>
          <a:p>
            <a:pPr algn="just"/>
            <a:r>
              <a:rPr lang="en-GB" sz="2000" b="1" dirty="0">
                <a:latin typeface="Times New Roman" panose="02020603050405020304" pitchFamily="18" charset="0"/>
                <a:cs typeface="Times New Roman" panose="02020603050405020304" pitchFamily="18" charset="0"/>
              </a:rPr>
              <a:t>Double criminality </a:t>
            </a:r>
            <a:r>
              <a:rPr lang="en-GB" sz="2000" dirty="0">
                <a:latin typeface="Times New Roman" panose="02020603050405020304" pitchFamily="18" charset="0"/>
                <a:cs typeface="Times New Roman" panose="02020603050405020304" pitchFamily="18" charset="0"/>
              </a:rPr>
              <a:t>normally requested when executing the LoR</a:t>
            </a:r>
          </a:p>
          <a:p>
            <a:pPr algn="just"/>
            <a:r>
              <a:rPr lang="en-GB" sz="2000" dirty="0">
                <a:latin typeface="Times New Roman" panose="02020603050405020304" pitchFamily="18" charset="0"/>
                <a:cs typeface="Times New Roman" panose="02020603050405020304" pitchFamily="18" charset="0"/>
              </a:rPr>
              <a:t>Different provisions on </a:t>
            </a:r>
            <a:r>
              <a:rPr lang="pt-BR" sz="2000" b="1" i="1" dirty="0">
                <a:solidFill>
                  <a:srgbClr val="FF0000"/>
                </a:solidFill>
                <a:latin typeface="Times New Roman" panose="02020603050405020304" pitchFamily="18" charset="0"/>
                <a:cs typeface="Times New Roman" panose="02020603050405020304" pitchFamily="18" charset="0"/>
              </a:rPr>
              <a:t>locus regit actum </a:t>
            </a:r>
            <a:r>
              <a:rPr lang="pt-BR" sz="2000" b="1" i="1" dirty="0">
                <a:latin typeface="Times New Roman" panose="02020603050405020304" pitchFamily="18" charset="0"/>
                <a:cs typeface="Times New Roman" panose="02020603050405020304" pitchFamily="18" charset="0"/>
              </a:rPr>
              <a:t>(1959 </a:t>
            </a:r>
            <a:r>
              <a:rPr lang="en-US" sz="2000" b="1" i="1" dirty="0">
                <a:latin typeface="Times New Roman" panose="02020603050405020304" pitchFamily="18" charset="0"/>
                <a:cs typeface="Times New Roman" panose="02020603050405020304" pitchFamily="18" charset="0"/>
              </a:rPr>
              <a:t>Convention</a:t>
            </a:r>
            <a:r>
              <a:rPr lang="pt-BR"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and</a:t>
            </a:r>
            <a:r>
              <a:rPr lang="pt-BR" sz="2000" dirty="0">
                <a:latin typeface="Times New Roman" panose="02020603050405020304" pitchFamily="18" charset="0"/>
                <a:cs typeface="Times New Roman" panose="02020603050405020304" pitchFamily="18" charset="0"/>
              </a:rPr>
              <a:t> </a:t>
            </a:r>
            <a:r>
              <a:rPr lang="pt-BR" sz="2000" b="1" i="1" dirty="0">
                <a:solidFill>
                  <a:srgbClr val="FF0000"/>
                </a:solidFill>
                <a:latin typeface="Times New Roman" panose="02020603050405020304" pitchFamily="18" charset="0"/>
                <a:cs typeface="Times New Roman" panose="02020603050405020304" pitchFamily="18" charset="0"/>
              </a:rPr>
              <a:t>forum regit actum </a:t>
            </a:r>
            <a:r>
              <a:rPr lang="pt-BR" sz="2000" b="1" i="1" dirty="0">
                <a:latin typeface="Times New Roman" panose="02020603050405020304" pitchFamily="18" charset="0"/>
                <a:cs typeface="Times New Roman" panose="02020603050405020304" pitchFamily="18" charset="0"/>
              </a:rPr>
              <a:t>(2000 </a:t>
            </a:r>
            <a:r>
              <a:rPr lang="en-US" sz="2000" b="1" i="1" dirty="0">
                <a:latin typeface="Times New Roman" panose="02020603050405020304" pitchFamily="18" charset="0"/>
                <a:cs typeface="Times New Roman" panose="02020603050405020304" pitchFamily="18" charset="0"/>
              </a:rPr>
              <a:t>Convention</a:t>
            </a:r>
            <a:r>
              <a:rPr lang="pt-BR"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regarding the execution of the LoR</a:t>
            </a:r>
          </a:p>
          <a:p>
            <a:pPr algn="just"/>
            <a:endParaRPr lang="en-GB" sz="1800" dirty="0"/>
          </a:p>
          <a:p>
            <a:pPr marL="0" indent="0" algn="just">
              <a:buNone/>
            </a:pPr>
            <a:endParaRPr lang="en-US" sz="1800" dirty="0"/>
          </a:p>
        </p:txBody>
      </p:sp>
      <p:sp>
        <p:nvSpPr>
          <p:cNvPr id="4" name="Slide Number Placeholder 3">
            <a:extLst>
              <a:ext uri="{FF2B5EF4-FFF2-40B4-BE49-F238E27FC236}">
                <a16:creationId xmlns:a16="http://schemas.microsoft.com/office/drawing/2014/main" id="{27A67FB3-57D0-43BA-89B2-C1ACE7BA0176}"/>
              </a:ext>
            </a:extLst>
          </p:cNvPr>
          <p:cNvSpPr>
            <a:spLocks noGrp="1"/>
          </p:cNvSpPr>
          <p:nvPr>
            <p:ph type="sldNum" sz="quarter" idx="12"/>
          </p:nvPr>
        </p:nvSpPr>
        <p:spPr/>
        <p:txBody>
          <a:bodyPr/>
          <a:lstStyle/>
          <a:p>
            <a:fld id="{6D22F896-40B5-4ADD-8801-0D06FADFA095}" type="slidenum">
              <a:rPr lang="en-US" smtClean="0">
                <a:solidFill>
                  <a:schemeClr val="tx1"/>
                </a:solidFill>
              </a:rPr>
              <a:t>3</a:t>
            </a:fld>
            <a:endParaRPr lang="en-US" dirty="0">
              <a:solidFill>
                <a:schemeClr val="tx1"/>
              </a:solidFill>
            </a:endParaRPr>
          </a:p>
        </p:txBody>
      </p:sp>
    </p:spTree>
    <p:extLst>
      <p:ext uri="{BB962C8B-B14F-4D97-AF65-F5344CB8AC3E}">
        <p14:creationId xmlns:p14="http://schemas.microsoft.com/office/powerpoint/2010/main" val="293651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3878"/>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Relationship between legal instruments for judicial cooperation in criminal matters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236"/>
            <a:ext cx="10275501" cy="4719492"/>
          </a:xfrm>
        </p:spPr>
        <p:txBody>
          <a:bodyPr>
            <a:noAutofit/>
          </a:bodyPr>
          <a:lstStyle/>
          <a:p>
            <a:pPr algn="just"/>
            <a:r>
              <a:rPr lang="en-GB"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Identify the legal instrument applicable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to the two MS involved in the judicial cooperation process</a:t>
            </a:r>
          </a:p>
          <a:p>
            <a:pPr algn="just"/>
            <a:r>
              <a:rPr lang="en-GB" sz="1800" dirty="0">
                <a:effectLst/>
                <a:latin typeface="Times New Roman" panose="02020603050405020304" pitchFamily="18" charset="0"/>
                <a:ea typeface="Calibri" panose="020F0502020204030204" pitchFamily="34" charset="0"/>
                <a:cs typeface="Times New Roman" panose="02020603050405020304" pitchFamily="18" charset="0"/>
              </a:rPr>
              <a:t>Pay particular attention to </a:t>
            </a:r>
            <a:r>
              <a:rPr lang="en-GB"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sequence of the legal instruments</a:t>
            </a:r>
            <a:r>
              <a:rPr lang="en-GB"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GB"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their scope of application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as they replace or supplement other legal instruments in relation to MS – </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e.g. </a:t>
            </a:r>
            <a:r>
              <a:rPr lang="en-GB" sz="1800" b="1" i="1" dirty="0">
                <a:latin typeface="Times New Roman" panose="02020603050405020304" pitchFamily="18" charset="0"/>
                <a:ea typeface="Calibri" panose="020F0502020204030204" pitchFamily="34" charset="0"/>
                <a:cs typeface="Times New Roman" panose="02020603050405020304" pitchFamily="18" charset="0"/>
              </a:rPr>
              <a:t>Directive 2014/41/EU regarding EIO is applicable as of 22.05.2017 for all MS with the exception of Denmark and Ireland (related only to taking on evidence)</a:t>
            </a:r>
            <a:endParaRPr lang="en-GB" sz="1800" b="1" i="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relationship with other legal instruments is usually mentioned at the beginning or in the final provisions of the legal instrument in question –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e.g. article 34 of the Directive 2014/41/EU regarding the EIO, article 1 of the 2000 Convention</a:t>
            </a:r>
          </a:p>
          <a:p>
            <a:pPr algn="just"/>
            <a:r>
              <a:rPr lang="en-GB" sz="1800" dirty="0">
                <a:latin typeface="Times New Roman" panose="02020603050405020304" pitchFamily="18" charset="0"/>
                <a:cs typeface="Times New Roman" panose="02020603050405020304" pitchFamily="18" charset="0"/>
              </a:rPr>
              <a:t>Verify </a:t>
            </a:r>
            <a:r>
              <a:rPr lang="en-GB" sz="1800" b="1" dirty="0">
                <a:solidFill>
                  <a:srgbClr val="FF0000"/>
                </a:solidFill>
                <a:latin typeface="Times New Roman" panose="02020603050405020304" pitchFamily="18" charset="0"/>
                <a:cs typeface="Times New Roman" panose="02020603050405020304" pitchFamily="18" charset="0"/>
              </a:rPr>
              <a:t>the table </a:t>
            </a:r>
            <a:r>
              <a:rPr lang="en-US" sz="1800" b="1" dirty="0">
                <a:solidFill>
                  <a:srgbClr val="FF0000"/>
                </a:solidFill>
                <a:latin typeface="Times New Roman" panose="02020603050405020304" pitchFamily="18" charset="0"/>
                <a:cs typeface="Times New Roman" panose="02020603050405020304" pitchFamily="18" charset="0"/>
              </a:rPr>
              <a:t>of the ratifications </a:t>
            </a:r>
            <a:r>
              <a:rPr lang="en-US" sz="1800" dirty="0">
                <a:latin typeface="Times New Roman" panose="02020603050405020304" pitchFamily="18" charset="0"/>
                <a:cs typeface="Times New Roman" panose="02020603050405020304" pitchFamily="18" charset="0"/>
              </a:rPr>
              <a:t>for each legal instruments (the legal instrument is </a:t>
            </a:r>
            <a:r>
              <a:rPr lang="en-US" sz="1800" b="1" dirty="0">
                <a:latin typeface="Times New Roman" panose="02020603050405020304" pitchFamily="18" charset="0"/>
                <a:cs typeface="Times New Roman" panose="02020603050405020304" pitchFamily="18" charset="0"/>
              </a:rPr>
              <a:t>only</a:t>
            </a:r>
            <a:r>
              <a:rPr lang="en-US" sz="1800" dirty="0">
                <a:latin typeface="Times New Roman" panose="02020603050405020304" pitchFamily="18" charset="0"/>
                <a:cs typeface="Times New Roman" panose="02020603050405020304" pitchFamily="18" charset="0"/>
              </a:rPr>
              <a:t> applicable if ratified by the two states involved ). Of course, there are declarations and reservations made….verify them too because they are important to know how the MLA will be executed by the Requested State!!!</a:t>
            </a:r>
          </a:p>
          <a:p>
            <a:pPr algn="just"/>
            <a:r>
              <a:rPr lang="en-US" sz="1800" dirty="0">
                <a:latin typeface="Times New Roman" panose="02020603050405020304" pitchFamily="18" charset="0"/>
                <a:cs typeface="Times New Roman" panose="02020603050405020304" pitchFamily="18" charset="0"/>
              </a:rPr>
              <a:t>The full list of the Conventions (signatures, ratifications, declarations and more) is available on the </a:t>
            </a:r>
            <a:r>
              <a:rPr lang="en-US" sz="1800" b="1" dirty="0">
                <a:solidFill>
                  <a:srgbClr val="FF0000"/>
                </a:solidFill>
                <a:latin typeface="Times New Roman" panose="02020603050405020304" pitchFamily="18" charset="0"/>
                <a:cs typeface="Times New Roman" panose="02020603050405020304" pitchFamily="18" charset="0"/>
              </a:rPr>
              <a:t>Treaty office of the CoE’s website</a:t>
            </a:r>
            <a:r>
              <a:rPr lang="en-US" sz="1800" dirty="0">
                <a:latin typeface="Times New Roman" panose="02020603050405020304" pitchFamily="18" charset="0"/>
                <a:cs typeface="Times New Roman" panose="02020603050405020304" pitchFamily="18" charset="0"/>
              </a:rPr>
              <a:t> -&gt;  </a:t>
            </a:r>
            <a:r>
              <a:rPr lang="en-US" sz="1800" dirty="0">
                <a:latin typeface="Times New Roman" panose="02020603050405020304" pitchFamily="18" charset="0"/>
                <a:cs typeface="Times New Roman" panose="02020603050405020304" pitchFamily="18" charset="0"/>
                <a:hlinkClick r:id="rId3"/>
              </a:rPr>
              <a:t>https://www.coe.int/en/web/conventions/full-list</a:t>
            </a:r>
            <a:endParaRPr lang="en-US" sz="1800"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For the 2000 Convention and its protocol check the </a:t>
            </a:r>
            <a:r>
              <a:rPr lang="en-US" sz="1800" b="1" dirty="0">
                <a:solidFill>
                  <a:srgbClr val="FF0000"/>
                </a:solidFill>
                <a:latin typeface="Times New Roman" panose="02020603050405020304" pitchFamily="18" charset="0"/>
                <a:cs typeface="Times New Roman" panose="02020603050405020304" pitchFamily="18" charset="0"/>
              </a:rPr>
              <a:t>EJN website </a:t>
            </a:r>
            <a:r>
              <a:rPr lang="en-US" sz="1800" dirty="0">
                <a:latin typeface="Times New Roman" panose="02020603050405020304" pitchFamily="18" charset="0"/>
                <a:cs typeface="Times New Roman" panose="02020603050405020304" pitchFamily="18" charset="0"/>
              </a:rPr>
              <a:t>-&gt; </a:t>
            </a:r>
            <a:r>
              <a:rPr lang="en-US" sz="1800" dirty="0">
                <a:latin typeface="Times New Roman" panose="02020603050405020304" pitchFamily="18" charset="0"/>
                <a:cs typeface="Times New Roman" panose="02020603050405020304" pitchFamily="18" charset="0"/>
                <a:hlinkClick r:id="rId4"/>
              </a:rPr>
              <a:t>https://www.ejn-crimjust.europa.eu/ejn/#</a:t>
            </a:r>
            <a:endParaRPr lang="en-US"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tx1"/>
                </a:solidFill>
              </a:rPr>
              <a:t>4</a:t>
            </a:fld>
            <a:endParaRPr lang="en-US" dirty="0">
              <a:solidFill>
                <a:schemeClr val="tx1"/>
              </a:solidFill>
            </a:endParaRPr>
          </a:p>
        </p:txBody>
      </p:sp>
    </p:spTree>
    <p:extLst>
      <p:ext uri="{BB962C8B-B14F-4D97-AF65-F5344CB8AC3E}">
        <p14:creationId xmlns:p14="http://schemas.microsoft.com/office/powerpoint/2010/main" val="189781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0795" y="433878"/>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Relationship with other legal instruments for judicial cooperation in criminal matters – cont.</a:t>
            </a:r>
          </a:p>
        </p:txBody>
      </p:sp>
      <p:pic>
        <p:nvPicPr>
          <p:cNvPr id="8" name="Content Placeholder 7">
            <a:extLst>
              <a:ext uri="{FF2B5EF4-FFF2-40B4-BE49-F238E27FC236}">
                <a16:creationId xmlns:a16="http://schemas.microsoft.com/office/drawing/2014/main" id="{90800800-B0D2-40FA-8ED8-3AAFE3C58028}"/>
              </a:ext>
            </a:extLst>
          </p:cNvPr>
          <p:cNvPicPr>
            <a:picLocks noGrp="1" noChangeAspect="1"/>
          </p:cNvPicPr>
          <p:nvPr>
            <p:ph idx="1"/>
          </p:nvPr>
        </p:nvPicPr>
        <p:blipFill>
          <a:blip r:embed="rId3"/>
          <a:stretch>
            <a:fillRect/>
          </a:stretch>
        </p:blipFill>
        <p:spPr>
          <a:xfrm>
            <a:off x="429166" y="1679993"/>
            <a:ext cx="4669046" cy="4295031"/>
          </a:xfrm>
        </p:spPr>
      </p:pic>
      <p:sp>
        <p:nvSpPr>
          <p:cNvPr id="3" name="Slide Number Placeholder 2">
            <a:extLst>
              <a:ext uri="{FF2B5EF4-FFF2-40B4-BE49-F238E27FC236}">
                <a16:creationId xmlns:a16="http://schemas.microsoft.com/office/drawing/2014/main" id="{4213856C-AE19-4935-8D07-485BB7B70DA3}"/>
              </a:ext>
            </a:extLst>
          </p:cNvPr>
          <p:cNvSpPr>
            <a:spLocks noGrp="1"/>
          </p:cNvSpPr>
          <p:nvPr>
            <p:ph type="sldNum" sz="quarter" idx="12"/>
          </p:nvPr>
        </p:nvSpPr>
        <p:spPr/>
        <p:txBody>
          <a:bodyPr/>
          <a:lstStyle/>
          <a:p>
            <a:fld id="{6D22F896-40B5-4ADD-8801-0D06FADFA095}" type="slidenum">
              <a:rPr lang="en-US" smtClean="0">
                <a:solidFill>
                  <a:schemeClr val="tx1"/>
                </a:solidFill>
              </a:rPr>
              <a:t>5</a:t>
            </a:fld>
            <a:endParaRPr lang="en-US" dirty="0">
              <a:solidFill>
                <a:schemeClr val="tx1"/>
              </a:solidFill>
            </a:endParaRPr>
          </a:p>
        </p:txBody>
      </p:sp>
      <p:pic>
        <p:nvPicPr>
          <p:cNvPr id="12" name="Picture 11">
            <a:extLst>
              <a:ext uri="{FF2B5EF4-FFF2-40B4-BE49-F238E27FC236}">
                <a16:creationId xmlns:a16="http://schemas.microsoft.com/office/drawing/2014/main" id="{4A08512C-186F-462C-8F27-F65127A0E5F2}"/>
              </a:ext>
            </a:extLst>
          </p:cNvPr>
          <p:cNvPicPr>
            <a:picLocks noChangeAspect="1"/>
          </p:cNvPicPr>
          <p:nvPr/>
        </p:nvPicPr>
        <p:blipFill>
          <a:blip r:embed="rId4"/>
          <a:stretch>
            <a:fillRect/>
          </a:stretch>
        </p:blipFill>
        <p:spPr>
          <a:xfrm>
            <a:off x="5400221" y="1679993"/>
            <a:ext cx="5301857" cy="4295032"/>
          </a:xfrm>
          <a:prstGeom prst="rect">
            <a:avLst/>
          </a:prstGeom>
        </p:spPr>
      </p:pic>
      <mc:AlternateContent xmlns:mc="http://schemas.openxmlformats.org/markup-compatibility/2006" xmlns:p14="http://schemas.microsoft.com/office/powerpoint/2010/main">
        <mc:Choice Requires="p14">
          <p:contentPart p14:bwMode="auto" r:id="rId5">
            <p14:nvContentPartPr>
              <p14:cNvPr id="13" name="Ink 12">
                <a:extLst>
                  <a:ext uri="{FF2B5EF4-FFF2-40B4-BE49-F238E27FC236}">
                    <a16:creationId xmlns:a16="http://schemas.microsoft.com/office/drawing/2014/main" id="{2D2D3657-1C6F-4B01-AC62-0F5E5E910565}"/>
                  </a:ext>
                </a:extLst>
              </p14:cNvPr>
              <p14:cNvContentPartPr/>
              <p14:nvPr/>
            </p14:nvContentPartPr>
            <p14:xfrm>
              <a:off x="992037" y="2441275"/>
              <a:ext cx="8126083" cy="862642"/>
            </p14:xfrm>
          </p:contentPart>
        </mc:Choice>
        <mc:Fallback xmlns="">
          <p:pic>
            <p:nvPicPr>
              <p:cNvPr id="13" name="Ink 12">
                <a:extLst>
                  <a:ext uri="{FF2B5EF4-FFF2-40B4-BE49-F238E27FC236}">
                    <a16:creationId xmlns:a16="http://schemas.microsoft.com/office/drawing/2014/main" id="{2D2D3657-1C6F-4B01-AC62-0F5E5E910565}"/>
                  </a:ext>
                </a:extLst>
              </p:cNvPr>
              <p:cNvPicPr/>
              <p:nvPr/>
            </p:nvPicPr>
            <p:blipFill>
              <a:blip r:embed="rId6"/>
              <a:stretch>
                <a:fillRect/>
              </a:stretch>
            </p:blipFill>
            <p:spPr>
              <a:xfrm>
                <a:off x="982677" y="2431914"/>
                <a:ext cx="8144443" cy="881364"/>
              </a:xfrm>
              <a:prstGeom prst="rect">
                <a:avLst/>
              </a:prstGeom>
            </p:spPr>
          </p:pic>
        </mc:Fallback>
      </mc:AlternateContent>
    </p:spTree>
    <p:extLst>
      <p:ext uri="{BB962C8B-B14F-4D97-AF65-F5344CB8AC3E}">
        <p14:creationId xmlns:p14="http://schemas.microsoft.com/office/powerpoint/2010/main" val="426444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2504"/>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Administrative details: transmission channels, forms</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10000"/>
          </a:bodyPr>
          <a:lstStyle/>
          <a:p>
            <a:pPr marL="0" indent="0">
              <a:buNone/>
            </a:pPr>
            <a:r>
              <a:rPr lang="en-GB" b="1" dirty="0">
                <a:solidFill>
                  <a:srgbClr val="FF0000"/>
                </a:solidFill>
                <a:latin typeface="Times New Roman" panose="02020603050405020304" pitchFamily="18" charset="0"/>
                <a:cs typeface="Times New Roman" panose="02020603050405020304" pitchFamily="18" charset="0"/>
              </a:rPr>
              <a:t>Transmission channels</a:t>
            </a:r>
          </a:p>
          <a:p>
            <a:r>
              <a:rPr lang="en-GB" sz="2000" dirty="0">
                <a:latin typeface="Times New Roman" panose="02020603050405020304" pitchFamily="18" charset="0"/>
                <a:cs typeface="Times New Roman" panose="02020603050405020304" pitchFamily="18" charset="0"/>
              </a:rPr>
              <a:t>Requests for mutual legal assistance shall, as a general rule, be transmitted </a:t>
            </a:r>
            <a:r>
              <a:rPr lang="en-GB" sz="2000" b="1" u="sng" dirty="0">
                <a:latin typeface="Times New Roman" panose="02020603050405020304" pitchFamily="18" charset="0"/>
                <a:cs typeface="Times New Roman" panose="02020603050405020304" pitchFamily="18" charset="0"/>
              </a:rPr>
              <a:t>directly</a:t>
            </a:r>
            <a:r>
              <a:rPr lang="en-GB" sz="2000" dirty="0">
                <a:latin typeface="Times New Roman" panose="02020603050405020304" pitchFamily="18" charset="0"/>
                <a:cs typeface="Times New Roman" panose="02020603050405020304" pitchFamily="18" charset="0"/>
              </a:rPr>
              <a:t> between the competent judicial authorities of the Requesting and Requested State (article 6 para. 1 of the 2000 Convention). </a:t>
            </a:r>
          </a:p>
          <a:p>
            <a:r>
              <a:rPr lang="en-GB" sz="2000" dirty="0">
                <a:latin typeface="Times New Roman" panose="02020603050405020304" pitchFamily="18" charset="0"/>
                <a:cs typeface="Times New Roman" panose="02020603050405020304" pitchFamily="18" charset="0"/>
              </a:rPr>
              <a:t>Exceptions –  e.g. article 6 para. 3 of the 2000 Convention for UK and Ireland (Central Authority)</a:t>
            </a:r>
          </a:p>
          <a:p>
            <a:r>
              <a:rPr lang="en-GB" sz="2000" dirty="0">
                <a:latin typeface="Times New Roman" panose="02020603050405020304" pitchFamily="18" charset="0"/>
                <a:cs typeface="Times New Roman" panose="02020603050405020304" pitchFamily="18" charset="0"/>
              </a:rPr>
              <a:t>Article 4 of the Second Additional protocol to the 1959 Convention (</a:t>
            </a:r>
            <a:r>
              <a:rPr lang="en-GB" sz="2000" b="1" u="sng" dirty="0">
                <a:latin typeface="Times New Roman" panose="02020603050405020304" pitchFamily="18" charset="0"/>
                <a:cs typeface="Times New Roman" panose="02020603050405020304" pitchFamily="18" charset="0"/>
              </a:rPr>
              <a:t>MoJ to MoJ</a:t>
            </a:r>
            <a:r>
              <a:rPr lang="en-GB" sz="2000" dirty="0">
                <a:latin typeface="Times New Roman" panose="02020603050405020304" pitchFamily="18" charset="0"/>
                <a:cs typeface="Times New Roman" panose="02020603050405020304" pitchFamily="18" charset="0"/>
              </a:rPr>
              <a:t>) =&gt; exception para.2 which allows direct contact between judicial authorities</a:t>
            </a:r>
          </a:p>
          <a:p>
            <a:r>
              <a:rPr lang="en-GB" sz="2000" dirty="0">
                <a:latin typeface="Times New Roman" panose="02020603050405020304" pitchFamily="18" charset="0"/>
                <a:cs typeface="Times New Roman" panose="02020603050405020304" pitchFamily="18" charset="0"/>
              </a:rPr>
              <a:t>By any means capable of producing a </a:t>
            </a:r>
            <a:r>
              <a:rPr lang="en-GB" sz="2000" b="1" dirty="0">
                <a:latin typeface="Times New Roman" panose="02020603050405020304" pitchFamily="18" charset="0"/>
                <a:cs typeface="Times New Roman" panose="02020603050405020304" pitchFamily="18" charset="0"/>
              </a:rPr>
              <a:t>written record </a:t>
            </a:r>
          </a:p>
          <a:p>
            <a:pPr marL="0" indent="0">
              <a:buNone/>
            </a:pPr>
            <a:r>
              <a:rPr lang="en-GB" b="1" dirty="0">
                <a:solidFill>
                  <a:srgbClr val="FF0000"/>
                </a:solidFill>
                <a:latin typeface="Times New Roman" panose="02020603050405020304" pitchFamily="18" charset="0"/>
                <a:cs typeface="Times New Roman" panose="02020603050405020304" pitchFamily="18" charset="0"/>
              </a:rPr>
              <a:t>Forms</a:t>
            </a:r>
          </a:p>
          <a:p>
            <a:r>
              <a:rPr lang="en-GB" sz="2000" b="1" dirty="0">
                <a:latin typeface="Times New Roman" panose="02020603050405020304" pitchFamily="18" charset="0"/>
                <a:cs typeface="Times New Roman" panose="02020603050405020304" pitchFamily="18" charset="0"/>
              </a:rPr>
              <a:t>No mandatory form to use for cooperation provided in the legal instruments for MLA</a:t>
            </a:r>
          </a:p>
          <a:p>
            <a:r>
              <a:rPr lang="en-GB" sz="2000" dirty="0">
                <a:latin typeface="Times New Roman" panose="02020603050405020304" pitchFamily="18" charset="0"/>
                <a:cs typeface="Times New Roman" panose="02020603050405020304" pitchFamily="18" charset="0"/>
              </a:rPr>
              <a:t>Minimum requirements for the content of the request</a:t>
            </a:r>
            <a:endParaRPr lang="en-GB" sz="2000" b="1"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An LoR form is provided on the EJN website (Compendium) in all EU languages</a:t>
            </a:r>
          </a:p>
          <a:p>
            <a:pPr marL="0" indent="0">
              <a:buNone/>
            </a:pPr>
            <a:r>
              <a:rPr lang="en-US" sz="2000" dirty="0">
                <a:latin typeface="Times New Roman" panose="02020603050405020304" pitchFamily="18" charset="0"/>
                <a:cs typeface="Times New Roman" panose="02020603050405020304" pitchFamily="18" charset="0"/>
                <a:hlinkClick r:id="rId3"/>
              </a:rPr>
              <a:t>https://www.ejn-crimjust.europa.eu/ejn/CompendiumChooseCountry/EN</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171215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14966" y="437198"/>
            <a:ext cx="10905066" cy="1135737"/>
          </a:xfrm>
        </p:spPr>
        <p:txBody>
          <a:bodyPr>
            <a:normAutofit fontScale="90000"/>
          </a:bodyPr>
          <a:lstStyle/>
          <a:p>
            <a:pPr marL="342900" marR="0" lvl="0" indent="-342900">
              <a:lnSpc>
                <a:spcPct val="107000"/>
              </a:lnSpc>
              <a:spcBef>
                <a:spcPts val="0"/>
              </a:spcBef>
              <a:spcAft>
                <a:spcPts val="0"/>
              </a:spcAft>
            </a:pPr>
            <a:br>
              <a:rPr lang="en-US" sz="3600" b="1" dirty="0">
                <a:latin typeface="Times New Roman" panose="02020603050405020304" pitchFamily="18" charset="0"/>
                <a:ea typeface="Calibri" panose="020F0502020204030204" pitchFamily="34" charset="0"/>
                <a:cs typeface="Times New Roman" panose="02020603050405020304" pitchFamily="18" charset="0"/>
              </a:rPr>
            </a:br>
            <a:br>
              <a:rPr lang="en-US" sz="3600" b="1" dirty="0">
                <a:latin typeface="Times New Roman" panose="02020603050405020304" pitchFamily="18" charset="0"/>
                <a:ea typeface="Calibri" panose="020F0502020204030204" pitchFamily="34" charset="0"/>
                <a:cs typeface="Times New Roman" panose="02020603050405020304" pitchFamily="18" charset="0"/>
              </a:rPr>
            </a:br>
            <a:r>
              <a:rPr lang="en-US" sz="3600" b="1" dirty="0">
                <a:latin typeface="Times New Roman" panose="02020603050405020304" pitchFamily="18" charset="0"/>
                <a:ea typeface="Calibri" panose="020F0502020204030204" pitchFamily="34" charset="0"/>
                <a:cs typeface="Times New Roman" panose="02020603050405020304" pitchFamily="18" charset="0"/>
              </a:rPr>
              <a:t>LoR form</a:t>
            </a:r>
            <a:br>
              <a:rPr lang="en-US" sz="36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3600" b="1" dirty="0">
                <a:effectLst/>
                <a:latin typeface="Calibri" panose="020F0502020204030204" pitchFamily="34" charset="0"/>
                <a:ea typeface="Calibri" panose="020F0502020204030204" pitchFamily="34"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643467" y="1782981"/>
            <a:ext cx="10275501" cy="4393982"/>
          </a:xfrm>
        </p:spPr>
        <p:txBody>
          <a:bodyPr>
            <a:normAutofit/>
          </a:bodyPr>
          <a:lstStyle/>
          <a:p>
            <a:pPr algn="just">
              <a:lnSpc>
                <a:spcPct val="107000"/>
              </a:lnSpc>
              <a:spcBef>
                <a:spcPts val="0"/>
              </a:spcBef>
            </a:pPr>
            <a:endParaRPr lang="en-US" sz="2400" dirty="0">
              <a:latin typeface="Times New Roman" panose="02020603050405020304" pitchFamily="18" charset="0"/>
              <a:cs typeface="Times New Roman" panose="02020603050405020304" pitchFamily="18" charset="0"/>
            </a:endParaRPr>
          </a:p>
          <a:p>
            <a:pPr marR="0" lvl="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4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0BB7FD7-1D6D-4E2A-A587-CEEEFD9FB8F6}"/>
              </a:ext>
            </a:extLst>
          </p:cNvPr>
          <p:cNvSpPr>
            <a:spLocks noGrp="1"/>
          </p:cNvSpPr>
          <p:nvPr>
            <p:ph type="sldNum" sz="quarter" idx="12"/>
          </p:nvPr>
        </p:nvSpPr>
        <p:spPr/>
        <p:txBody>
          <a:bodyPr/>
          <a:lstStyle/>
          <a:p>
            <a:fld id="{6D22F896-40B5-4ADD-8801-0D06FADFA095}" type="slidenum">
              <a:rPr lang="en-US" smtClean="0">
                <a:solidFill>
                  <a:schemeClr val="tx1"/>
                </a:solidFill>
              </a:rPr>
              <a:t>7</a:t>
            </a:fld>
            <a:endParaRPr lang="en-US" dirty="0">
              <a:solidFill>
                <a:schemeClr val="tx1"/>
              </a:solidFill>
            </a:endParaRPr>
          </a:p>
        </p:txBody>
      </p:sp>
      <p:pic>
        <p:nvPicPr>
          <p:cNvPr id="10" name="Picture 9">
            <a:extLst>
              <a:ext uri="{FF2B5EF4-FFF2-40B4-BE49-F238E27FC236}">
                <a16:creationId xmlns:a16="http://schemas.microsoft.com/office/drawing/2014/main" id="{1DA6974D-AE42-4A5E-85BE-C7B1F8EAD90C}"/>
              </a:ext>
            </a:extLst>
          </p:cNvPr>
          <p:cNvPicPr>
            <a:picLocks noChangeAspect="1"/>
          </p:cNvPicPr>
          <p:nvPr/>
        </p:nvPicPr>
        <p:blipFill>
          <a:blip r:embed="rId3"/>
          <a:stretch>
            <a:fillRect/>
          </a:stretch>
        </p:blipFill>
        <p:spPr>
          <a:xfrm>
            <a:off x="643467" y="1782981"/>
            <a:ext cx="4431431" cy="4393982"/>
          </a:xfrm>
          <a:prstGeom prst="rect">
            <a:avLst/>
          </a:prstGeom>
        </p:spPr>
      </p:pic>
      <p:pic>
        <p:nvPicPr>
          <p:cNvPr id="15" name="Picture 14">
            <a:extLst>
              <a:ext uri="{FF2B5EF4-FFF2-40B4-BE49-F238E27FC236}">
                <a16:creationId xmlns:a16="http://schemas.microsoft.com/office/drawing/2014/main" id="{78FA4D3D-6BB6-4277-BDB6-FA637B47B397}"/>
              </a:ext>
            </a:extLst>
          </p:cNvPr>
          <p:cNvPicPr>
            <a:picLocks noChangeAspect="1"/>
          </p:cNvPicPr>
          <p:nvPr/>
        </p:nvPicPr>
        <p:blipFill>
          <a:blip r:embed="rId4"/>
          <a:stretch>
            <a:fillRect/>
          </a:stretch>
        </p:blipFill>
        <p:spPr>
          <a:xfrm>
            <a:off x="5312584" y="1729142"/>
            <a:ext cx="4564661" cy="4445583"/>
          </a:xfrm>
          <a:prstGeom prst="rect">
            <a:avLst/>
          </a:prstGeom>
        </p:spPr>
      </p:pic>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DDFE9D66-B6FA-4D41-94F1-C4DED628C118}"/>
                  </a:ext>
                </a:extLst>
              </p14:cNvPr>
              <p14:cNvContentPartPr/>
              <p14:nvPr/>
            </p14:nvContentPartPr>
            <p14:xfrm>
              <a:off x="6513263" y="2093393"/>
              <a:ext cx="2354692" cy="882720"/>
            </p14:xfrm>
          </p:contentPart>
        </mc:Choice>
        <mc:Fallback xmlns="">
          <p:pic>
            <p:nvPicPr>
              <p:cNvPr id="16" name="Ink 15">
                <a:extLst>
                  <a:ext uri="{FF2B5EF4-FFF2-40B4-BE49-F238E27FC236}">
                    <a16:creationId xmlns:a16="http://schemas.microsoft.com/office/drawing/2014/main" id="{DDFE9D66-B6FA-4D41-94F1-C4DED628C118}"/>
                  </a:ext>
                </a:extLst>
              </p:cNvPr>
              <p:cNvPicPr/>
              <p:nvPr/>
            </p:nvPicPr>
            <p:blipFill>
              <a:blip r:embed="rId6"/>
              <a:stretch>
                <a:fillRect/>
              </a:stretch>
            </p:blipFill>
            <p:spPr>
              <a:xfrm>
                <a:off x="6503903" y="2084033"/>
                <a:ext cx="2373411" cy="901440"/>
              </a:xfrm>
              <a:prstGeom prst="rect">
                <a:avLst/>
              </a:prstGeom>
            </p:spPr>
          </p:pic>
        </mc:Fallback>
      </mc:AlternateContent>
    </p:spTree>
    <p:extLst>
      <p:ext uri="{BB962C8B-B14F-4D97-AF65-F5344CB8AC3E}">
        <p14:creationId xmlns:p14="http://schemas.microsoft.com/office/powerpoint/2010/main" val="49795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Execution of the MLA</a:t>
            </a:r>
            <a:r>
              <a:rPr lang="hu-HU" sz="360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 Time limits</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lnSpcReduction="10000"/>
          </a:bodyPr>
          <a:lstStyle/>
          <a:p>
            <a:pPr algn="just"/>
            <a:r>
              <a:rPr lang="en-GB" sz="2000" dirty="0">
                <a:latin typeface="Times New Roman" panose="02020603050405020304" pitchFamily="18" charset="0"/>
                <a:cs typeface="Times New Roman" panose="02020603050405020304" pitchFamily="18" charset="0"/>
              </a:rPr>
              <a:t>The requested party shall execute </a:t>
            </a:r>
            <a:r>
              <a:rPr lang="en-GB" sz="2000" u="sng" dirty="0">
                <a:latin typeface="Times New Roman" panose="02020603050405020304" pitchFamily="18" charset="0"/>
                <a:cs typeface="Times New Roman" panose="02020603050405020304" pitchFamily="18" charset="0"/>
              </a:rPr>
              <a:t>in the manner provided for by its law</a:t>
            </a:r>
            <a:r>
              <a:rPr lang="en-GB" sz="2000" dirty="0">
                <a:latin typeface="Times New Roman" panose="02020603050405020304" pitchFamily="18" charset="0"/>
                <a:cs typeface="Times New Roman" panose="02020603050405020304" pitchFamily="18" charset="0"/>
              </a:rPr>
              <a:t> any letters rogatory relating to a criminal matter and addressed to it by the judicial authorities of the requesting party  and </a:t>
            </a:r>
            <a:r>
              <a:rPr lang="en-GB" sz="2000" u="sng" dirty="0">
                <a:latin typeface="Times New Roman" panose="02020603050405020304" pitchFamily="18" charset="0"/>
                <a:cs typeface="Times New Roman" panose="02020603050405020304" pitchFamily="18" charset="0"/>
              </a:rPr>
              <a:t>to afford each other the widest measure of mutual assistance </a:t>
            </a:r>
            <a:r>
              <a:rPr lang="en-GB" sz="2000" dirty="0">
                <a:latin typeface="Times New Roman" panose="02020603050405020304" pitchFamily="18" charset="0"/>
                <a:cs typeface="Times New Roman" panose="02020603050405020304" pitchFamily="18" charset="0"/>
              </a:rPr>
              <a:t>(articles 1 &amp; 3 of the 1959 Convention) – </a:t>
            </a:r>
            <a:r>
              <a:rPr lang="en-GB" sz="2000" b="1" dirty="0">
                <a:solidFill>
                  <a:srgbClr val="FF0000"/>
                </a:solidFill>
                <a:latin typeface="Times New Roman" panose="02020603050405020304" pitchFamily="18" charset="0"/>
                <a:cs typeface="Times New Roman" panose="02020603050405020304" pitchFamily="18" charset="0"/>
              </a:rPr>
              <a:t>locus regit actum</a:t>
            </a:r>
          </a:p>
          <a:p>
            <a:pPr algn="just"/>
            <a:r>
              <a:rPr lang="en-GB" sz="2000" dirty="0">
                <a:latin typeface="Times New Roman" panose="02020603050405020304" pitchFamily="18" charset="0"/>
                <a:cs typeface="Times New Roman" panose="02020603050405020304" pitchFamily="18" charset="0"/>
              </a:rPr>
              <a:t>The 2000 Convention shifted the balance, and so the authorities of the requested state </a:t>
            </a:r>
            <a:r>
              <a:rPr lang="en-GB" sz="2000" u="sng" dirty="0">
                <a:latin typeface="Times New Roman" panose="02020603050405020304" pitchFamily="18" charset="0"/>
                <a:cs typeface="Times New Roman" panose="02020603050405020304" pitchFamily="18" charset="0"/>
              </a:rPr>
              <a:t>shall comply with the formalities and procedures indicated by the authorities of the requesting state</a:t>
            </a:r>
            <a:r>
              <a:rPr lang="en-GB" sz="2000" dirty="0">
                <a:latin typeface="Times New Roman" panose="02020603050405020304" pitchFamily="18" charset="0"/>
                <a:cs typeface="Times New Roman" panose="02020603050405020304" pitchFamily="18" charset="0"/>
              </a:rPr>
              <a:t> provided that they </a:t>
            </a:r>
            <a:r>
              <a:rPr lang="en-GB" sz="2000" b="1" dirty="0">
                <a:latin typeface="Times New Roman" panose="02020603050405020304" pitchFamily="18" charset="0"/>
                <a:cs typeface="Times New Roman" panose="02020603050405020304" pitchFamily="18" charset="0"/>
              </a:rPr>
              <a:t>are not contrary to fundamental principles of law in the requested state </a:t>
            </a:r>
            <a:r>
              <a:rPr lang="en-GB" sz="2000" dirty="0">
                <a:latin typeface="Times New Roman" panose="02020603050405020304" pitchFamily="18" charset="0"/>
                <a:cs typeface="Times New Roman" panose="02020603050405020304" pitchFamily="18" charset="0"/>
              </a:rPr>
              <a:t>or where </a:t>
            </a:r>
            <a:r>
              <a:rPr lang="en-GB" sz="2000" b="1" dirty="0">
                <a:latin typeface="Times New Roman" panose="02020603050405020304" pitchFamily="18" charset="0"/>
                <a:cs typeface="Times New Roman" panose="02020603050405020304" pitchFamily="18" charset="0"/>
              </a:rPr>
              <a:t>the Convention itself expressly states that the execution of requests is governed by the law of the requested Member State </a:t>
            </a:r>
            <a:r>
              <a:rPr lang="en-GB" sz="2000" dirty="0">
                <a:latin typeface="Times New Roman" panose="02020603050405020304" pitchFamily="18" charset="0"/>
                <a:cs typeface="Times New Roman" panose="02020603050405020304" pitchFamily="18" charset="0"/>
              </a:rPr>
              <a:t>(article 4 of the 2000 Convention) – </a:t>
            </a:r>
            <a:r>
              <a:rPr lang="en-GB" sz="2000" b="1" dirty="0">
                <a:solidFill>
                  <a:srgbClr val="FF0000"/>
                </a:solidFill>
                <a:latin typeface="Times New Roman" panose="02020603050405020304" pitchFamily="18" charset="0"/>
                <a:cs typeface="Times New Roman" panose="02020603050405020304" pitchFamily="18" charset="0"/>
              </a:rPr>
              <a:t>forum regit actum</a:t>
            </a:r>
          </a:p>
          <a:p>
            <a:pPr algn="just"/>
            <a:r>
              <a:rPr lang="en-GB" sz="2000" dirty="0">
                <a:latin typeface="Times New Roman" panose="02020603050405020304" pitchFamily="18" charset="0"/>
                <a:cs typeface="Times New Roman" panose="02020603050405020304" pitchFamily="18" charset="0"/>
              </a:rPr>
              <a:t>As a general rule, </a:t>
            </a:r>
            <a:r>
              <a:rPr lang="en-US" sz="2000" dirty="0">
                <a:latin typeface="Times New Roman" panose="02020603050405020304" pitchFamily="18" charset="0"/>
                <a:cs typeface="Times New Roman" panose="02020603050405020304" pitchFamily="18" charset="0"/>
              </a:rPr>
              <a:t>the requests shall be executed </a:t>
            </a:r>
            <a:r>
              <a:rPr lang="en-US" sz="2000" b="1" dirty="0">
                <a:solidFill>
                  <a:srgbClr val="FF0000"/>
                </a:solidFill>
                <a:latin typeface="Times New Roman" panose="02020603050405020304" pitchFamily="18" charset="0"/>
                <a:cs typeface="Times New Roman" panose="02020603050405020304" pitchFamily="18" charset="0"/>
              </a:rPr>
              <a:t>as soon as possible </a:t>
            </a:r>
            <a:r>
              <a:rPr lang="en-US" sz="2000" dirty="0">
                <a:latin typeface="Times New Roman" panose="02020603050405020304" pitchFamily="18" charset="0"/>
                <a:cs typeface="Times New Roman" panose="02020603050405020304" pitchFamily="18" charset="0"/>
              </a:rPr>
              <a:t>and if possible, </a:t>
            </a:r>
            <a:r>
              <a:rPr lang="en-US" sz="2000" b="1" dirty="0">
                <a:solidFill>
                  <a:srgbClr val="FF0000"/>
                </a:solidFill>
                <a:latin typeface="Times New Roman" panose="02020603050405020304" pitchFamily="18" charset="0"/>
                <a:cs typeface="Times New Roman" panose="02020603050405020304" pitchFamily="18" charset="0"/>
              </a:rPr>
              <a:t>within the deadlines indicated</a:t>
            </a:r>
            <a:r>
              <a:rPr lang="en-US" sz="2000" dirty="0">
                <a:latin typeface="Times New Roman" panose="02020603050405020304" pitchFamily="18" charset="0"/>
                <a:cs typeface="Times New Roman" panose="02020603050405020304" pitchFamily="18" charset="0"/>
              </a:rPr>
              <a:t> by the requesting authority</a:t>
            </a:r>
          </a:p>
          <a:p>
            <a:pPr algn="just"/>
            <a:r>
              <a:rPr lang="en-GB" sz="2000" dirty="0">
                <a:latin typeface="Times New Roman" panose="02020603050405020304" pitchFamily="18" charset="0"/>
                <a:cs typeface="Times New Roman" panose="02020603050405020304" pitchFamily="18" charset="0"/>
              </a:rPr>
              <a:t>If it is foreseeable that the deadline set by the requesting state for executing its request cannot be met the authorities of the requested state </a:t>
            </a:r>
            <a:r>
              <a:rPr lang="en-GB" sz="2000" i="1" dirty="0">
                <a:latin typeface="Times New Roman" panose="02020603050405020304" pitchFamily="18" charset="0"/>
                <a:cs typeface="Times New Roman" panose="02020603050405020304" pitchFamily="18" charset="0"/>
              </a:rPr>
              <a:t>shall promptly indicate the estimated time needed for execution of the request</a:t>
            </a:r>
            <a:endParaRPr lang="en-US" sz="2000" i="1" dirty="0">
              <a:latin typeface="Times New Roman" panose="02020603050405020304" pitchFamily="18" charset="0"/>
              <a:cs typeface="Times New Roman" panose="02020603050405020304" pitchFamily="18" charset="0"/>
            </a:endParaRPr>
          </a:p>
          <a:p>
            <a:pPr marL="0" indent="0" algn="just">
              <a:buNone/>
            </a:pPr>
            <a:endParaRPr lang="en-GB" sz="2000" dirty="0"/>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1302641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Special provisions for hearings by videoconference and telephone conference</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3041"/>
            <a:ext cx="10275501" cy="4393982"/>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Hearing by videoconference =&gt; article 9 of </a:t>
            </a:r>
            <a:r>
              <a:rPr lang="en-US" sz="2000" i="1" dirty="0">
                <a:latin typeface="Times New Roman" panose="02020603050405020304" pitchFamily="18" charset="0"/>
                <a:ea typeface="Calibri" panose="020F0502020204030204" pitchFamily="34" charset="0"/>
                <a:cs typeface="Times New Roman" panose="02020603050405020304" pitchFamily="18" charset="0"/>
              </a:rPr>
              <a:t>the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Second Additional Protocol to the European Convention on Mutual Assistance in Criminal Matters (08.11.2001)</a:t>
            </a:r>
          </a:p>
          <a:p>
            <a:pPr marL="0" marR="0" lvl="0" indent="0" algn="just">
              <a:lnSpc>
                <a:spcPct val="107000"/>
              </a:lnSpc>
              <a:spcBef>
                <a:spcPts val="0"/>
              </a:spcBef>
              <a:spcAft>
                <a:spcPts val="0"/>
              </a:spcAft>
              <a:buNone/>
            </a:pP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Hearing by telephone conference =&gt; article 10 of the Second Additional Protocol to the European Convention on Mutual Assistance in Criminal Matters</a:t>
            </a:r>
          </a:p>
          <a:p>
            <a:pPr marL="342900" indent="-342900" algn="just">
              <a:lnSpc>
                <a:spcPct val="107000"/>
              </a:lnSpc>
              <a:spcBef>
                <a:spcPts val="0"/>
              </a:spcBef>
              <a:buFont typeface="Symbol" panose="05050102010706020507" pitchFamily="18" charset="2"/>
              <a:buChar char=""/>
            </a:pP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Hearing by videoconference =&gt; article 10 of the 2000 Convention </a:t>
            </a:r>
          </a:p>
          <a:p>
            <a:pPr marL="0" marR="0" lvl="0" indent="0" algn="just">
              <a:lnSpc>
                <a:spcPct val="107000"/>
              </a:lnSpc>
              <a:spcBef>
                <a:spcPts val="0"/>
              </a:spcBef>
              <a:spcAft>
                <a:spcPts val="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r>
              <a:rPr lang="en-GB" sz="2000" i="1" dirty="0">
                <a:latin typeface="Times New Roman" panose="02020603050405020304" pitchFamily="18" charset="0"/>
                <a:cs typeface="Times New Roman" panose="02020603050405020304" pitchFamily="18" charset="0"/>
              </a:rPr>
              <a:t>Hearing by telephone conference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=&gt; article 11 of the 2000 Convention</a:t>
            </a:r>
          </a:p>
          <a:p>
            <a:pPr marL="342900" indent="-342900" algn="just">
              <a:lnSpc>
                <a:spcPct val="107000"/>
              </a:lnSpc>
              <a:spcBef>
                <a:spcPts val="0"/>
              </a:spcBef>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tx1"/>
                </a:solidFill>
              </a:rPr>
              <a:t>9</a:t>
            </a:fld>
            <a:endParaRPr lang="en-US" dirty="0">
              <a:solidFill>
                <a:schemeClr val="tx1"/>
              </a:solidFill>
            </a:endParaRPr>
          </a:p>
        </p:txBody>
      </p:sp>
    </p:spTree>
    <p:extLst>
      <p:ext uri="{BB962C8B-B14F-4D97-AF65-F5344CB8AC3E}">
        <p14:creationId xmlns:p14="http://schemas.microsoft.com/office/powerpoint/2010/main" val="427690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1197</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Symbol</vt:lpstr>
      <vt:lpstr>Times New Roman</vt:lpstr>
      <vt:lpstr>Wingdings</vt:lpstr>
      <vt:lpstr>Office Theme</vt:lpstr>
      <vt:lpstr>Better applying European Criminal Law ERA Court staff training  </vt:lpstr>
      <vt:lpstr>Content:</vt:lpstr>
      <vt:lpstr>The concept of Mutual Legal Assistance (MLA)</vt:lpstr>
      <vt:lpstr>Relationship between legal instruments for judicial cooperation in criminal matters </vt:lpstr>
      <vt:lpstr>Relationship with other legal instruments for judicial cooperation in criminal matters – cont.</vt:lpstr>
      <vt:lpstr>Administrative details: transmission channels, forms</vt:lpstr>
      <vt:lpstr>  LoR form  </vt:lpstr>
      <vt:lpstr>Execution of the MLA – Time limits</vt:lpstr>
      <vt:lpstr>Special provisions for hearings by videoconference and telephone conference</vt:lpstr>
      <vt:lpstr>Special provisions for hearing by videoconference and telephone conference –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on Mutual Legal Assistance in Criminal Matters in the EU</dc:title>
  <dc:creator>motoi constantin daniel</dc:creator>
  <cp:lastModifiedBy>Greenwood Elizabeth</cp:lastModifiedBy>
  <cp:revision>19</cp:revision>
  <dcterms:created xsi:type="dcterms:W3CDTF">2020-10-28T18:46:19Z</dcterms:created>
  <dcterms:modified xsi:type="dcterms:W3CDTF">2021-04-13T12:21:54Z</dcterms:modified>
</cp:coreProperties>
</file>