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01" r:id="rId1"/>
  </p:sldMasterIdLst>
  <p:notesMasterIdLst>
    <p:notesMasterId r:id="rId14"/>
  </p:notesMasterIdLst>
  <p:sldIdLst>
    <p:sldId id="256" r:id="rId2"/>
    <p:sldId id="257" r:id="rId3"/>
    <p:sldId id="263" r:id="rId4"/>
    <p:sldId id="264" r:id="rId5"/>
    <p:sldId id="265" r:id="rId6"/>
    <p:sldId id="266" r:id="rId7"/>
    <p:sldId id="267" r:id="rId8"/>
    <p:sldId id="268" r:id="rId9"/>
    <p:sldId id="269" r:id="rId10"/>
    <p:sldId id="270" r:id="rId11"/>
    <p:sldId id="271" r:id="rId12"/>
    <p:sldId id="27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85E665-62E6-405A-AD6D-264523F741D6}" type="datetimeFigureOut">
              <a:rPr lang="es-ES" smtClean="0"/>
              <a:t>13/04/2021</a:t>
            </a:fld>
            <a:endParaRPr lang="es-E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5CC345-962E-44CC-B65F-2687AEB2E862}" type="slidenum">
              <a:rPr lang="es-ES" smtClean="0"/>
              <a:t>‹#›</a:t>
            </a:fld>
            <a:endParaRPr lang="es-ES"/>
          </a:p>
        </p:txBody>
      </p:sp>
    </p:spTree>
    <p:extLst>
      <p:ext uri="{BB962C8B-B14F-4D97-AF65-F5344CB8AC3E}">
        <p14:creationId xmlns:p14="http://schemas.microsoft.com/office/powerpoint/2010/main" val="4008140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7D66F-59E2-449C-A093-7285183F79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
          </a:p>
        </p:txBody>
      </p:sp>
      <p:sp>
        <p:nvSpPr>
          <p:cNvPr id="3" name="Subtitle 2">
            <a:extLst>
              <a:ext uri="{FF2B5EF4-FFF2-40B4-BE49-F238E27FC236}">
                <a16:creationId xmlns:a16="http://schemas.microsoft.com/office/drawing/2014/main" id="{15257A89-61E3-4137-9614-E144E28074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4" name="Date Placeholder 3">
            <a:extLst>
              <a:ext uri="{FF2B5EF4-FFF2-40B4-BE49-F238E27FC236}">
                <a16:creationId xmlns:a16="http://schemas.microsoft.com/office/drawing/2014/main" id="{701EAC39-47F7-4378-B475-98A0B0D9560E}"/>
              </a:ext>
            </a:extLst>
          </p:cNvPr>
          <p:cNvSpPr>
            <a:spLocks noGrp="1"/>
          </p:cNvSpPr>
          <p:nvPr>
            <p:ph type="dt" sz="half" idx="10"/>
          </p:nvPr>
        </p:nvSpPr>
        <p:spPr/>
        <p:txBody>
          <a:bodyPr/>
          <a:lstStyle/>
          <a:p>
            <a:fld id="{F8E06C98-E4B2-4DF6-9360-F49F5E3449F5}" type="datetime1">
              <a:rPr lang="en-US" smtClean="0"/>
              <a:t>4/13/2021</a:t>
            </a:fld>
            <a:endParaRPr lang="en-US" dirty="0"/>
          </a:p>
        </p:txBody>
      </p:sp>
      <p:sp>
        <p:nvSpPr>
          <p:cNvPr id="5" name="Footer Placeholder 4">
            <a:extLst>
              <a:ext uri="{FF2B5EF4-FFF2-40B4-BE49-F238E27FC236}">
                <a16:creationId xmlns:a16="http://schemas.microsoft.com/office/drawing/2014/main" id="{873ED367-E022-4F11-8213-01DDA21E811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980090-CA7C-4FB3-A0E4-6CD354267BB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0701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A180E-9F2E-45C2-AD5B-F26EC1FA2E77}"/>
              </a:ext>
            </a:extLst>
          </p:cNvPr>
          <p:cNvSpPr>
            <a:spLocks noGrp="1"/>
          </p:cNvSpPr>
          <p:nvPr>
            <p:ph type="title"/>
          </p:nvPr>
        </p:nvSpPr>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59C1230A-F54C-4FD4-9207-00BD5251A5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463B6DDC-B367-4632-BED9-64295F807112}"/>
              </a:ext>
            </a:extLst>
          </p:cNvPr>
          <p:cNvSpPr>
            <a:spLocks noGrp="1"/>
          </p:cNvSpPr>
          <p:nvPr>
            <p:ph type="dt" sz="half" idx="10"/>
          </p:nvPr>
        </p:nvSpPr>
        <p:spPr/>
        <p:txBody>
          <a:bodyPr/>
          <a:lstStyle/>
          <a:p>
            <a:fld id="{6DE04B5E-3040-4A76-BE1C-DE1629BB0233}" type="datetime1">
              <a:rPr lang="en-US" smtClean="0"/>
              <a:t>4/13/2021</a:t>
            </a:fld>
            <a:endParaRPr lang="en-US" dirty="0"/>
          </a:p>
        </p:txBody>
      </p:sp>
      <p:sp>
        <p:nvSpPr>
          <p:cNvPr id="5" name="Footer Placeholder 4">
            <a:extLst>
              <a:ext uri="{FF2B5EF4-FFF2-40B4-BE49-F238E27FC236}">
                <a16:creationId xmlns:a16="http://schemas.microsoft.com/office/drawing/2014/main" id="{534A541A-D49C-4BC6-B195-A8BA571719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4334FF-9582-4090-AB10-3810BFCE1D4F}"/>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03176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E4BDB1-FF51-44CE-9569-8DF2338C38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3E049948-51A5-46DC-B124-61F0C35BEC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7F17DC3F-5B62-478C-9C3C-1201B1A03C78}"/>
              </a:ext>
            </a:extLst>
          </p:cNvPr>
          <p:cNvSpPr>
            <a:spLocks noGrp="1"/>
          </p:cNvSpPr>
          <p:nvPr>
            <p:ph type="dt" sz="half" idx="10"/>
          </p:nvPr>
        </p:nvSpPr>
        <p:spPr/>
        <p:txBody>
          <a:bodyPr/>
          <a:lstStyle/>
          <a:p>
            <a:fld id="{5614F3CB-F806-4E9F-B4E6-8EB4DAD3CD35}" type="datetime1">
              <a:rPr lang="en-US" smtClean="0"/>
              <a:t>4/13/2021</a:t>
            </a:fld>
            <a:endParaRPr lang="en-US" dirty="0"/>
          </a:p>
        </p:txBody>
      </p:sp>
      <p:sp>
        <p:nvSpPr>
          <p:cNvPr id="5" name="Footer Placeholder 4">
            <a:extLst>
              <a:ext uri="{FF2B5EF4-FFF2-40B4-BE49-F238E27FC236}">
                <a16:creationId xmlns:a16="http://schemas.microsoft.com/office/drawing/2014/main" id="{CE0C4760-FCE2-4842-A7F1-0B56EC8027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635E39-F730-45AE-A1B3-E0401B05560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04986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6278B-44AB-4EE3-9897-A9310F377CF8}"/>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91BC69E7-D290-4BA8-9817-AD42545212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5B6B444E-826B-4A72-A577-B241EE1FE6EB}"/>
              </a:ext>
            </a:extLst>
          </p:cNvPr>
          <p:cNvSpPr>
            <a:spLocks noGrp="1"/>
          </p:cNvSpPr>
          <p:nvPr>
            <p:ph type="dt" sz="half" idx="10"/>
          </p:nvPr>
        </p:nvSpPr>
        <p:spPr/>
        <p:txBody>
          <a:bodyPr/>
          <a:lstStyle/>
          <a:p>
            <a:fld id="{7C9E107D-D89E-4E7B-AC69-0A52B39F9C36}" type="datetime1">
              <a:rPr lang="en-US" smtClean="0"/>
              <a:t>4/13/2021</a:t>
            </a:fld>
            <a:endParaRPr lang="en-US" dirty="0"/>
          </a:p>
        </p:txBody>
      </p:sp>
      <p:sp>
        <p:nvSpPr>
          <p:cNvPr id="5" name="Footer Placeholder 4">
            <a:extLst>
              <a:ext uri="{FF2B5EF4-FFF2-40B4-BE49-F238E27FC236}">
                <a16:creationId xmlns:a16="http://schemas.microsoft.com/office/drawing/2014/main" id="{2F893904-D204-4F7C-8A5A-3F427A417A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1964A53-05B9-4543-9DFC-5969F335D27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79155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0C785-8FA6-4CDC-93A0-BEF09A0376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id="{C36DF5E2-2EDC-461D-9375-83F5F17811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6ED383-3D39-44FA-AC2D-62B62FB06BA2}"/>
              </a:ext>
            </a:extLst>
          </p:cNvPr>
          <p:cNvSpPr>
            <a:spLocks noGrp="1"/>
          </p:cNvSpPr>
          <p:nvPr>
            <p:ph type="dt" sz="half" idx="10"/>
          </p:nvPr>
        </p:nvSpPr>
        <p:spPr/>
        <p:txBody>
          <a:bodyPr/>
          <a:lstStyle/>
          <a:p>
            <a:fld id="{34ECD79F-94BB-43F1-A950-4A43E76BDBD9}" type="datetime1">
              <a:rPr lang="en-US" smtClean="0"/>
              <a:t>4/13/2021</a:t>
            </a:fld>
            <a:endParaRPr lang="en-US" dirty="0"/>
          </a:p>
        </p:txBody>
      </p:sp>
      <p:sp>
        <p:nvSpPr>
          <p:cNvPr id="5" name="Footer Placeholder 4">
            <a:extLst>
              <a:ext uri="{FF2B5EF4-FFF2-40B4-BE49-F238E27FC236}">
                <a16:creationId xmlns:a16="http://schemas.microsoft.com/office/drawing/2014/main" id="{EC9F5D92-6D01-4844-B6E1-D271B8D3B0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194D078-CA25-434A-B915-CE924210387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43594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B0B0F-6544-471E-B223-ECBD8ECCAC1F}"/>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41090F8E-7FF0-4D4C-B420-EFC4B61D2C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id="{C64A0525-B1C5-445E-A257-053B1A2C7F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id="{DABA15C4-BCE8-4BBB-8609-ABD42A95E146}"/>
              </a:ext>
            </a:extLst>
          </p:cNvPr>
          <p:cNvSpPr>
            <a:spLocks noGrp="1"/>
          </p:cNvSpPr>
          <p:nvPr>
            <p:ph type="dt" sz="half" idx="10"/>
          </p:nvPr>
        </p:nvSpPr>
        <p:spPr/>
        <p:txBody>
          <a:bodyPr/>
          <a:lstStyle/>
          <a:p>
            <a:fld id="{BCCF3E52-BABA-42BC-A33A-FAD7507CEFA2}" type="datetime1">
              <a:rPr lang="en-US" smtClean="0"/>
              <a:t>4/13/2021</a:t>
            </a:fld>
            <a:endParaRPr lang="en-US" dirty="0"/>
          </a:p>
        </p:txBody>
      </p:sp>
      <p:sp>
        <p:nvSpPr>
          <p:cNvPr id="6" name="Footer Placeholder 5">
            <a:extLst>
              <a:ext uri="{FF2B5EF4-FFF2-40B4-BE49-F238E27FC236}">
                <a16:creationId xmlns:a16="http://schemas.microsoft.com/office/drawing/2014/main" id="{1C803448-2D3D-4D4D-96C6-41A9F15A214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77EC7F4-4749-48C3-879D-4FF32D37C06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0098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1FD94-6FF4-4556-A9DC-D16B55A8F176}"/>
              </a:ext>
            </a:extLst>
          </p:cNvPr>
          <p:cNvSpPr>
            <a:spLocks noGrp="1"/>
          </p:cNvSpPr>
          <p:nvPr>
            <p:ph type="title"/>
          </p:nvPr>
        </p:nvSpPr>
        <p:spPr>
          <a:xfrm>
            <a:off x="839788" y="365125"/>
            <a:ext cx="10515600" cy="1325563"/>
          </a:xfr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id="{7F019B80-6200-447A-95A4-55393AD279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B8030F-9C01-4541-A30A-1E57F4CCFB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id="{E742F64E-4756-4D7A-B94B-74928A8FCF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B63F76-EA9E-418B-9D39-B43ED18596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id="{3BA028B9-FE8B-49D5-A5F0-0FC4BCEE54D4}"/>
              </a:ext>
            </a:extLst>
          </p:cNvPr>
          <p:cNvSpPr>
            <a:spLocks noGrp="1"/>
          </p:cNvSpPr>
          <p:nvPr>
            <p:ph type="dt" sz="half" idx="10"/>
          </p:nvPr>
        </p:nvSpPr>
        <p:spPr/>
        <p:txBody>
          <a:bodyPr/>
          <a:lstStyle/>
          <a:p>
            <a:fld id="{B07B727F-2DC9-4DD8-B078-EBEEB414D388}" type="datetime1">
              <a:rPr lang="en-US" smtClean="0"/>
              <a:t>4/13/2021</a:t>
            </a:fld>
            <a:endParaRPr lang="en-US" dirty="0"/>
          </a:p>
        </p:txBody>
      </p:sp>
      <p:sp>
        <p:nvSpPr>
          <p:cNvPr id="8" name="Footer Placeholder 7">
            <a:extLst>
              <a:ext uri="{FF2B5EF4-FFF2-40B4-BE49-F238E27FC236}">
                <a16:creationId xmlns:a16="http://schemas.microsoft.com/office/drawing/2014/main" id="{4CF9069C-24C5-445C-B0F2-B3A7D687743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662BCE3-AC15-4CD5-ABE5-1DBA06651A3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09890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1ACF7-42D1-4003-9E59-DA3D31C3C741}"/>
              </a:ext>
            </a:extLst>
          </p:cNvPr>
          <p:cNvSpPr>
            <a:spLocks noGrp="1"/>
          </p:cNvSpPr>
          <p:nvPr>
            <p:ph type="title"/>
          </p:nvPr>
        </p:nvSpPr>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id="{2BE305A7-E706-4FE4-A352-8956279C607A}"/>
              </a:ext>
            </a:extLst>
          </p:cNvPr>
          <p:cNvSpPr>
            <a:spLocks noGrp="1"/>
          </p:cNvSpPr>
          <p:nvPr>
            <p:ph type="dt" sz="half" idx="10"/>
          </p:nvPr>
        </p:nvSpPr>
        <p:spPr/>
        <p:txBody>
          <a:bodyPr/>
          <a:lstStyle/>
          <a:p>
            <a:fld id="{9AF30161-F73D-4F34-94FD-FCC7A4405273}" type="datetime1">
              <a:rPr lang="en-US" smtClean="0"/>
              <a:t>4/13/2021</a:t>
            </a:fld>
            <a:endParaRPr lang="en-US" dirty="0"/>
          </a:p>
        </p:txBody>
      </p:sp>
      <p:sp>
        <p:nvSpPr>
          <p:cNvPr id="4" name="Footer Placeholder 3">
            <a:extLst>
              <a:ext uri="{FF2B5EF4-FFF2-40B4-BE49-F238E27FC236}">
                <a16:creationId xmlns:a16="http://schemas.microsoft.com/office/drawing/2014/main" id="{B09E2953-CA37-42C2-B7EF-8821FA516D5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B425A84-D152-4717-9698-C5E361A282E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43420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E6D2D1-B6EC-46AF-9D31-D985DC129200}"/>
              </a:ext>
            </a:extLst>
          </p:cNvPr>
          <p:cNvSpPr>
            <a:spLocks noGrp="1"/>
          </p:cNvSpPr>
          <p:nvPr>
            <p:ph type="dt" sz="half" idx="10"/>
          </p:nvPr>
        </p:nvSpPr>
        <p:spPr/>
        <p:txBody>
          <a:bodyPr/>
          <a:lstStyle/>
          <a:p>
            <a:fld id="{BAF7922C-757B-491A-9029-1F8697B56A11}" type="datetime1">
              <a:rPr lang="en-US" smtClean="0"/>
              <a:t>4/13/2021</a:t>
            </a:fld>
            <a:endParaRPr lang="en-US" dirty="0"/>
          </a:p>
        </p:txBody>
      </p:sp>
      <p:sp>
        <p:nvSpPr>
          <p:cNvPr id="3" name="Footer Placeholder 2">
            <a:extLst>
              <a:ext uri="{FF2B5EF4-FFF2-40B4-BE49-F238E27FC236}">
                <a16:creationId xmlns:a16="http://schemas.microsoft.com/office/drawing/2014/main" id="{552AE399-F2B4-4950-A14B-EB9DBCE941F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BE5C2EB-196C-40EB-B64F-249691B5B37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22991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6EA4F-CF69-44F7-B2C5-67CB9CE529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id="{3986E71F-73AC-4613-B58F-3E3E566F20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id="{38D5AD45-3C44-4458-86D6-B53556095D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5ADE05-38E1-46DA-B32C-00BC7BA0C163}"/>
              </a:ext>
            </a:extLst>
          </p:cNvPr>
          <p:cNvSpPr>
            <a:spLocks noGrp="1"/>
          </p:cNvSpPr>
          <p:nvPr>
            <p:ph type="dt" sz="half" idx="10"/>
          </p:nvPr>
        </p:nvSpPr>
        <p:spPr/>
        <p:txBody>
          <a:bodyPr/>
          <a:lstStyle/>
          <a:p>
            <a:fld id="{3A3DA237-7B7E-4673-97A4-674D93199B68}" type="datetime1">
              <a:rPr lang="en-US" smtClean="0"/>
              <a:t>4/13/2021</a:t>
            </a:fld>
            <a:endParaRPr lang="en-US" dirty="0"/>
          </a:p>
        </p:txBody>
      </p:sp>
      <p:sp>
        <p:nvSpPr>
          <p:cNvPr id="6" name="Footer Placeholder 5">
            <a:extLst>
              <a:ext uri="{FF2B5EF4-FFF2-40B4-BE49-F238E27FC236}">
                <a16:creationId xmlns:a16="http://schemas.microsoft.com/office/drawing/2014/main" id="{D45B0D53-30EC-48B0-B432-809704C317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393BB0D-0D81-4B66-92DD-F1FD70BA742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825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6EE32-C896-4C8C-B6F7-9B17CA4EA8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id="{E8BA438E-760E-4510-A711-67E3496CB6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a:extLst>
              <a:ext uri="{FF2B5EF4-FFF2-40B4-BE49-F238E27FC236}">
                <a16:creationId xmlns:a16="http://schemas.microsoft.com/office/drawing/2014/main" id="{CD27E64E-80A5-4497-AE10-C2FA098CD6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3DFAEF-0A72-4785-BD89-CB1AC75AC062}"/>
              </a:ext>
            </a:extLst>
          </p:cNvPr>
          <p:cNvSpPr>
            <a:spLocks noGrp="1"/>
          </p:cNvSpPr>
          <p:nvPr>
            <p:ph type="dt" sz="half" idx="10"/>
          </p:nvPr>
        </p:nvSpPr>
        <p:spPr/>
        <p:txBody>
          <a:bodyPr/>
          <a:lstStyle/>
          <a:p>
            <a:fld id="{B1AF94BC-48F6-4316-8C32-C258E630180D}" type="datetime1">
              <a:rPr lang="en-US" smtClean="0"/>
              <a:t>4/13/2021</a:t>
            </a:fld>
            <a:endParaRPr lang="en-US" dirty="0"/>
          </a:p>
        </p:txBody>
      </p:sp>
      <p:sp>
        <p:nvSpPr>
          <p:cNvPr id="6" name="Footer Placeholder 5">
            <a:extLst>
              <a:ext uri="{FF2B5EF4-FFF2-40B4-BE49-F238E27FC236}">
                <a16:creationId xmlns:a16="http://schemas.microsoft.com/office/drawing/2014/main" id="{BE13D844-C3A7-459B-8DF0-E6EE02139C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49A0053-86BE-4B0C-B30C-24A5B6CBA4E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98403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2B9F43-E9C2-4035-A367-3EFBBADD0D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a:extLst>
              <a:ext uri="{FF2B5EF4-FFF2-40B4-BE49-F238E27FC236}">
                <a16:creationId xmlns:a16="http://schemas.microsoft.com/office/drawing/2014/main" id="{6C9CBA8F-BB9A-4A75-B0B8-5259A97A21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113E6D91-9F6E-4C5C-9494-805A9169D7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AE9B1-1D15-4F9B-82A8-0C1E31C0D0D9}" type="datetime1">
              <a:rPr lang="en-US" smtClean="0"/>
              <a:t>4/13/2021</a:t>
            </a:fld>
            <a:endParaRPr lang="en-US" dirty="0"/>
          </a:p>
        </p:txBody>
      </p:sp>
      <p:sp>
        <p:nvSpPr>
          <p:cNvPr id="5" name="Footer Placeholder 4">
            <a:extLst>
              <a:ext uri="{FF2B5EF4-FFF2-40B4-BE49-F238E27FC236}">
                <a16:creationId xmlns:a16="http://schemas.microsoft.com/office/drawing/2014/main" id="{ACD62E4A-4649-48AD-8FCC-BF44790127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57A8299-DDBB-4F31-A549-8AE5767C07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5322629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jn-crimjust.europa.eu/ejn/libdocumentproperties/EN/3189"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3E21E-D472-45D3-8125-64F7C298CFD5}"/>
              </a:ext>
            </a:extLst>
          </p:cNvPr>
          <p:cNvSpPr>
            <a:spLocks noGrp="1"/>
          </p:cNvSpPr>
          <p:nvPr>
            <p:ph type="ctrTitle"/>
          </p:nvPr>
        </p:nvSpPr>
        <p:spPr>
          <a:xfrm>
            <a:off x="424206" y="2395540"/>
            <a:ext cx="9144000" cy="960401"/>
          </a:xfrm>
        </p:spPr>
        <p:txBody>
          <a:bodyPr anchor="ctr">
            <a:normAutofit fontScale="90000"/>
          </a:bodyPr>
          <a:lstStyle/>
          <a:p>
            <a:pPr marL="0" marR="0" algn="l">
              <a:spcBef>
                <a:spcPts val="0"/>
              </a:spcBef>
              <a:spcAft>
                <a:spcPts val="800"/>
              </a:spcAft>
            </a:pPr>
            <a:r>
              <a:rPr lang="hu-HU" sz="4400" b="1" dirty="0">
                <a:effectLst/>
                <a:latin typeface="Times New Roman" panose="02020603050405020304" pitchFamily="18" charset="0"/>
                <a:ea typeface="Calibri" panose="020F0502020204030204" pitchFamily="34" charset="0"/>
                <a:cs typeface="Times New Roman" panose="02020603050405020304" pitchFamily="18" charset="0"/>
              </a:rPr>
              <a:t>Better applying European Criminal Law</a:t>
            </a:r>
            <a:br>
              <a:rPr lang="hu-HU" sz="4400" b="1" dirty="0">
                <a:effectLst/>
                <a:latin typeface="Times New Roman" panose="02020603050405020304" pitchFamily="18" charset="0"/>
                <a:ea typeface="Calibri" panose="020F0502020204030204" pitchFamily="34" charset="0"/>
                <a:cs typeface="Times New Roman" panose="02020603050405020304" pitchFamily="18" charset="0"/>
              </a:rPr>
            </a:br>
            <a:r>
              <a:rPr lang="hu-HU" sz="4400" b="1" dirty="0">
                <a:effectLst/>
                <a:latin typeface="Times New Roman" panose="02020603050405020304" pitchFamily="18" charset="0"/>
                <a:ea typeface="Calibri" panose="020F0502020204030204" pitchFamily="34" charset="0"/>
                <a:cs typeface="Times New Roman" panose="02020603050405020304" pitchFamily="18" charset="0"/>
              </a:rPr>
              <a:t>Training for court staff</a:t>
            </a:r>
            <a:br>
              <a:rPr lang="en-US" sz="2900" b="1" dirty="0">
                <a:effectLst/>
                <a:latin typeface="+mn-lt"/>
                <a:ea typeface="Calibri" panose="020F0502020204030204" pitchFamily="34" charset="0"/>
                <a:cs typeface="Times New Roman" panose="02020603050405020304" pitchFamily="18" charset="0"/>
              </a:rPr>
            </a:br>
            <a:endParaRPr lang="es-ES" sz="2900" b="1" dirty="0">
              <a:latin typeface="+mn-lt"/>
            </a:endParaRPr>
          </a:p>
        </p:txBody>
      </p:sp>
      <p:sp>
        <p:nvSpPr>
          <p:cNvPr id="3" name="TextBox 2">
            <a:extLst>
              <a:ext uri="{FF2B5EF4-FFF2-40B4-BE49-F238E27FC236}">
                <a16:creationId xmlns:a16="http://schemas.microsoft.com/office/drawing/2014/main" id="{93989260-2094-48F6-92CA-28C2124464D9}"/>
              </a:ext>
            </a:extLst>
          </p:cNvPr>
          <p:cNvSpPr txBox="1"/>
          <p:nvPr/>
        </p:nvSpPr>
        <p:spPr>
          <a:xfrm>
            <a:off x="424206" y="4176075"/>
            <a:ext cx="5995448" cy="1754326"/>
          </a:xfrm>
          <a:prstGeom prst="rect">
            <a:avLst/>
          </a:prstGeom>
          <a:noFill/>
        </p:spPr>
        <p:txBody>
          <a:bodyPr wrap="square" rtlCol="0">
            <a:spAutoFit/>
          </a:bodyPr>
          <a:lstStyle/>
          <a:p>
            <a:r>
              <a:rPr lang="hu-HU" sz="3600" b="1" i="1" dirty="0">
                <a:solidFill>
                  <a:schemeClr val="bg1"/>
                </a:solidFill>
                <a:latin typeface="Times New Roman" panose="02020603050405020304" pitchFamily="18" charset="0"/>
                <a:cs typeface="Times New Roman" panose="02020603050405020304" pitchFamily="18" charset="0"/>
              </a:rPr>
              <a:t>Mutual recognition II</a:t>
            </a:r>
          </a:p>
          <a:p>
            <a:r>
              <a:rPr lang="en-GB" sz="3600" b="1" i="1" dirty="0">
                <a:solidFill>
                  <a:schemeClr val="bg1"/>
                </a:solidFill>
                <a:latin typeface="Times New Roman" panose="02020603050405020304" pitchFamily="18" charset="0"/>
                <a:cs typeface="Times New Roman" panose="02020603050405020304" pitchFamily="18" charset="0"/>
              </a:rPr>
              <a:t>Council Framework Decision 2009/829/JHA</a:t>
            </a:r>
            <a:endParaRPr lang="en-US" sz="3600" i="1" dirty="0">
              <a:solidFill>
                <a:schemeClr val="bg1"/>
              </a:solidFill>
            </a:endParaRPr>
          </a:p>
        </p:txBody>
      </p:sp>
    </p:spTree>
    <p:extLst>
      <p:ext uri="{BB962C8B-B14F-4D97-AF65-F5344CB8AC3E}">
        <p14:creationId xmlns:p14="http://schemas.microsoft.com/office/powerpoint/2010/main" val="2062334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r>
              <a:rPr lang="en-GB" sz="3600" b="1" dirty="0">
                <a:latin typeface="Times New Roman" panose="02020603050405020304" pitchFamily="18" charset="0"/>
                <a:cs typeface="Times New Roman" panose="02020603050405020304" pitchFamily="18" charset="0"/>
              </a:rPr>
              <a:t>Governing law and subsequent decisions</a:t>
            </a:r>
            <a:br>
              <a:rPr lang="en-US" sz="3600" i="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03594"/>
            <a:ext cx="10275501" cy="4393982"/>
          </a:xfrm>
        </p:spPr>
        <p:txBody>
          <a:bodyPr>
            <a:normAutofit/>
          </a:bodyPr>
          <a:lstStyle/>
          <a:p>
            <a:pPr marL="342900" indent="-342900" algn="just">
              <a:lnSpc>
                <a:spcPct val="107000"/>
              </a:lnSpc>
              <a:spcBef>
                <a:spcPts val="0"/>
              </a:spcBef>
              <a:buFont typeface="Wingdings" panose="05000000000000000000" pitchFamily="2" charset="2"/>
              <a:buChar char=""/>
            </a:pPr>
            <a:r>
              <a:rPr lang="en-GB" sz="2000" dirty="0">
                <a:latin typeface="Times New Roman" panose="02020603050405020304" pitchFamily="18" charset="0"/>
                <a:cs typeface="Times New Roman" panose="02020603050405020304" pitchFamily="18" charset="0"/>
              </a:rPr>
              <a:t>After the decision on recognition, the monitoring of supervision measures </a:t>
            </a:r>
            <a:r>
              <a:rPr lang="en-GB" sz="2000" b="1" dirty="0">
                <a:solidFill>
                  <a:srgbClr val="FF0000"/>
                </a:solidFill>
                <a:latin typeface="Times New Roman" panose="02020603050405020304" pitchFamily="18" charset="0"/>
                <a:cs typeface="Times New Roman" panose="02020603050405020304" pitchFamily="18" charset="0"/>
              </a:rPr>
              <a:t>shall be governed by the law of the executing State</a:t>
            </a:r>
            <a:r>
              <a:rPr lang="en-GB" sz="2000" b="1" dirty="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(art. 16 FD)</a:t>
            </a: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en-GB" sz="2000" dirty="0">
                <a:latin typeface="Times New Roman" panose="02020603050405020304" pitchFamily="18" charset="0"/>
                <a:cs typeface="Times New Roman" panose="02020603050405020304" pitchFamily="18" charset="0"/>
              </a:rPr>
              <a:t>Still, </a:t>
            </a:r>
            <a:r>
              <a:rPr lang="en-GB" sz="2000" b="1" dirty="0">
                <a:latin typeface="Times New Roman" panose="02020603050405020304" pitchFamily="18" charset="0"/>
                <a:cs typeface="Times New Roman" panose="02020603050405020304" pitchFamily="18" charset="0"/>
              </a:rPr>
              <a:t>the CA in the issuing State </a:t>
            </a:r>
            <a:r>
              <a:rPr lang="en-GB" sz="2000" u="sng" dirty="0">
                <a:latin typeface="Times New Roman" panose="02020603050405020304" pitchFamily="18" charset="0"/>
                <a:cs typeface="Times New Roman" panose="02020603050405020304" pitchFamily="18" charset="0"/>
              </a:rPr>
              <a:t>shall have jurisdiction</a:t>
            </a:r>
            <a:r>
              <a:rPr lang="en-GB" sz="2000" dirty="0">
                <a:latin typeface="Times New Roman" panose="02020603050405020304" pitchFamily="18" charset="0"/>
                <a:cs typeface="Times New Roman" panose="02020603050405020304" pitchFamily="18" charset="0"/>
              </a:rPr>
              <a:t> to take all subsequent decisions relating to a decision on supervision measures. Such subsequent decisions include notably: </a:t>
            </a:r>
          </a:p>
          <a:p>
            <a:pPr marL="0" indent="0" algn="just">
              <a:lnSpc>
                <a:spcPct val="107000"/>
              </a:lnSpc>
              <a:spcBef>
                <a:spcPts val="0"/>
              </a:spcBef>
              <a:buNone/>
            </a:pPr>
            <a:r>
              <a:rPr lang="en-GB" sz="2000" dirty="0">
                <a:latin typeface="Times New Roman" panose="02020603050405020304" pitchFamily="18" charset="0"/>
                <a:cs typeface="Times New Roman" panose="02020603050405020304" pitchFamily="18" charset="0"/>
              </a:rPr>
              <a:t>	(a) renewal, review and withdrawal of the decision on supervision measures</a:t>
            </a:r>
          </a:p>
          <a:p>
            <a:pPr marL="0" indent="0" algn="just">
              <a:lnSpc>
                <a:spcPct val="107000"/>
              </a:lnSpc>
              <a:spcBef>
                <a:spcPts val="0"/>
              </a:spcBef>
              <a:buNone/>
            </a:pPr>
            <a:r>
              <a:rPr lang="en-GB" sz="2000" dirty="0">
                <a:latin typeface="Times New Roman" panose="02020603050405020304" pitchFamily="18" charset="0"/>
                <a:cs typeface="Times New Roman" panose="02020603050405020304" pitchFamily="18" charset="0"/>
              </a:rPr>
              <a:t>	(b) modification of the supervision measures</a:t>
            </a:r>
          </a:p>
          <a:p>
            <a:pPr marL="0" indent="0" algn="just">
              <a:lnSpc>
                <a:spcPct val="107000"/>
              </a:lnSpc>
              <a:spcBef>
                <a:spcPts val="0"/>
              </a:spcBef>
              <a:buNone/>
            </a:pPr>
            <a:r>
              <a:rPr lang="en-GB" sz="2000" dirty="0">
                <a:latin typeface="Times New Roman" panose="02020603050405020304" pitchFamily="18" charset="0"/>
                <a:cs typeface="Times New Roman" panose="02020603050405020304" pitchFamily="18" charset="0"/>
              </a:rPr>
              <a:t>	(c) issuing an arrest warrant or any other enforceable judicial decision having the same 	effect</a:t>
            </a: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10</a:t>
            </a:fld>
            <a:endParaRPr lang="en-US" dirty="0">
              <a:solidFill>
                <a:schemeClr val="bg1"/>
              </a:solidFill>
            </a:endParaRPr>
          </a:p>
        </p:txBody>
      </p:sp>
    </p:spTree>
    <p:extLst>
      <p:ext uri="{BB962C8B-B14F-4D97-AF65-F5344CB8AC3E}">
        <p14:creationId xmlns:p14="http://schemas.microsoft.com/office/powerpoint/2010/main" val="2261557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44283"/>
            <a:ext cx="10905066" cy="1135737"/>
          </a:xfrm>
        </p:spPr>
        <p:txBody>
          <a:bodyPr>
            <a:normAutofit fontScale="90000"/>
          </a:bodyPr>
          <a:lstStyle/>
          <a:p>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r>
              <a:rPr lang="en-GB" sz="3600" b="1" dirty="0">
                <a:latin typeface="Times New Roman" panose="02020603050405020304" pitchFamily="18" charset="0"/>
                <a:cs typeface="Times New Roman" panose="02020603050405020304" pitchFamily="18" charset="0"/>
              </a:rPr>
              <a:t>Obligations for the authorities involved</a:t>
            </a:r>
            <a:br>
              <a:rPr lang="en-US" sz="3600" i="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55743"/>
            <a:ext cx="10275501" cy="4783169"/>
          </a:xfrm>
        </p:spPr>
        <p:txBody>
          <a:bodyPr>
            <a:normAutofit/>
          </a:bodyPr>
          <a:lstStyle/>
          <a:p>
            <a:pPr marL="342900" indent="-342900" algn="just">
              <a:lnSpc>
                <a:spcPct val="100000"/>
              </a:lnSpc>
              <a:spcBef>
                <a:spcPts val="0"/>
              </a:spcBef>
              <a:spcAft>
                <a:spcPts val="1200"/>
              </a:spcAft>
              <a:buFont typeface="Wingdings" panose="05000000000000000000" pitchFamily="2" charset="2"/>
              <a:buChar char=""/>
            </a:pPr>
            <a:r>
              <a:rPr lang="en-GB" sz="2000" dirty="0">
                <a:latin typeface="Times New Roman" panose="02020603050405020304" pitchFamily="18" charset="0"/>
                <a:cs typeface="Times New Roman" panose="02020603050405020304" pitchFamily="18" charset="0"/>
              </a:rPr>
              <a:t>The CA in the executing State may invite the competent authority in the issuing State to provide information as to whether the monitoring of the measures </a:t>
            </a:r>
            <a:r>
              <a:rPr lang="en-GB" sz="2000" b="1" dirty="0">
                <a:latin typeface="Times New Roman" panose="02020603050405020304" pitchFamily="18" charset="0"/>
                <a:cs typeface="Times New Roman" panose="02020603050405020304" pitchFamily="18" charset="0"/>
              </a:rPr>
              <a:t>is still needed in the circumstances of the particular case at hand</a:t>
            </a:r>
          </a:p>
          <a:p>
            <a:pPr marL="342900" indent="-342900" algn="just">
              <a:lnSpc>
                <a:spcPct val="100000"/>
              </a:lnSpc>
              <a:spcBef>
                <a:spcPts val="0"/>
              </a:spcBef>
              <a:spcAft>
                <a:spcPts val="1200"/>
              </a:spcAft>
              <a:buFont typeface="Wingdings" panose="05000000000000000000" pitchFamily="2" charset="2"/>
              <a:buChar char=""/>
            </a:pPr>
            <a:r>
              <a:rPr lang="en-GB" sz="2000" b="1" dirty="0">
                <a:latin typeface="Times New Roman" panose="02020603050405020304" pitchFamily="18" charset="0"/>
                <a:cs typeface="Times New Roman" panose="02020603050405020304" pitchFamily="18" charset="0"/>
              </a:rPr>
              <a:t>Before the expiry of the period </a:t>
            </a:r>
            <a:r>
              <a:rPr lang="en-GB" sz="2000" dirty="0">
                <a:latin typeface="Times New Roman" panose="02020603050405020304" pitchFamily="18" charset="0"/>
                <a:cs typeface="Times New Roman" panose="02020603050405020304" pitchFamily="18" charset="0"/>
              </a:rPr>
              <a:t>referred to in Article 10(5), the CA in the issuing State shall specify, ex officio or at the request of the CA in the executing State, for which additional period, if any, it expects that the monitoring of the measures is still needed</a:t>
            </a:r>
          </a:p>
          <a:p>
            <a:pPr marL="342900" indent="-342900" algn="just">
              <a:lnSpc>
                <a:spcPct val="100000"/>
              </a:lnSpc>
              <a:spcBef>
                <a:spcPts val="0"/>
              </a:spcBef>
              <a:spcAft>
                <a:spcPts val="1200"/>
              </a:spcAft>
              <a:buFont typeface="Wingdings" panose="05000000000000000000" pitchFamily="2" charset="2"/>
              <a:buChar char=""/>
            </a:pPr>
            <a:r>
              <a:rPr lang="en-GB" sz="2000" dirty="0">
                <a:latin typeface="Times New Roman" panose="02020603050405020304" pitchFamily="18" charset="0"/>
                <a:cs typeface="Times New Roman" panose="02020603050405020304" pitchFamily="18" charset="0"/>
              </a:rPr>
              <a:t>The competent authority in the executing State </a:t>
            </a:r>
            <a:r>
              <a:rPr lang="en-GB" sz="2000" b="1" dirty="0">
                <a:solidFill>
                  <a:srgbClr val="FF0000"/>
                </a:solidFill>
                <a:latin typeface="Times New Roman" panose="02020603050405020304" pitchFamily="18" charset="0"/>
                <a:cs typeface="Times New Roman" panose="02020603050405020304" pitchFamily="18" charset="0"/>
              </a:rPr>
              <a:t>shall immediately notify </a:t>
            </a:r>
            <a:r>
              <a:rPr lang="en-GB" sz="2000" dirty="0">
                <a:latin typeface="Times New Roman" panose="02020603050405020304" pitchFamily="18" charset="0"/>
                <a:cs typeface="Times New Roman" panose="02020603050405020304" pitchFamily="18" charset="0"/>
              </a:rPr>
              <a:t>the competent authority in the issuing State of </a:t>
            </a:r>
            <a:r>
              <a:rPr lang="en-GB" sz="2000" b="1" dirty="0">
                <a:solidFill>
                  <a:srgbClr val="FF0000"/>
                </a:solidFill>
                <a:latin typeface="Times New Roman" panose="02020603050405020304" pitchFamily="18" charset="0"/>
                <a:cs typeface="Times New Roman" panose="02020603050405020304" pitchFamily="18" charset="0"/>
              </a:rPr>
              <a:t>any breach of a supervision measure</a:t>
            </a:r>
            <a:r>
              <a:rPr lang="en-GB" sz="2000" dirty="0">
                <a:latin typeface="Times New Roman" panose="02020603050405020304" pitchFamily="18" charset="0"/>
                <a:cs typeface="Times New Roman" panose="02020603050405020304" pitchFamily="18" charset="0"/>
              </a:rPr>
              <a:t>, and </a:t>
            </a:r>
            <a:r>
              <a:rPr lang="en-GB" sz="2000" b="1" dirty="0">
                <a:solidFill>
                  <a:srgbClr val="FF0000"/>
                </a:solidFill>
                <a:latin typeface="Times New Roman" panose="02020603050405020304" pitchFamily="18" charset="0"/>
                <a:cs typeface="Times New Roman" panose="02020603050405020304" pitchFamily="18" charset="0"/>
              </a:rPr>
              <a:t>any other finding </a:t>
            </a:r>
            <a:r>
              <a:rPr lang="en-GB" sz="2000" dirty="0">
                <a:latin typeface="Times New Roman" panose="02020603050405020304" pitchFamily="18" charset="0"/>
                <a:cs typeface="Times New Roman" panose="02020603050405020304" pitchFamily="18" charset="0"/>
              </a:rPr>
              <a:t>which could result in taking any subsequent decision referred to in Article 18(1). Notice shall be given using the standard form set out in Annex II</a:t>
            </a:r>
          </a:p>
          <a:p>
            <a:pPr marL="342900" indent="-342900" algn="just">
              <a:lnSpc>
                <a:spcPct val="100000"/>
              </a:lnSpc>
              <a:spcBef>
                <a:spcPts val="0"/>
              </a:spcBef>
              <a:spcAft>
                <a:spcPts val="1200"/>
              </a:spcAft>
              <a:buFont typeface="Wingdings" panose="05000000000000000000" pitchFamily="2" charset="2"/>
              <a:buChar char=""/>
            </a:pPr>
            <a:r>
              <a:rPr lang="en-GB" sz="2000" dirty="0">
                <a:latin typeface="Times New Roman" panose="02020603050405020304" pitchFamily="18" charset="0"/>
                <a:cs typeface="Times New Roman" panose="02020603050405020304" pitchFamily="18" charset="0"/>
              </a:rPr>
              <a:t>The competent authority in the executing State shall, without delay, inform the competent authority in the issuing State by any means which leaves a written record of the </a:t>
            </a:r>
            <a:r>
              <a:rPr lang="en-GB" sz="2000" b="1" dirty="0">
                <a:latin typeface="Times New Roman" panose="02020603050405020304" pitchFamily="18" charset="0"/>
                <a:cs typeface="Times New Roman" panose="02020603050405020304" pitchFamily="18" charset="0"/>
              </a:rPr>
              <a:t>situations provided in art. 20 para. 2 FD</a:t>
            </a:r>
            <a:endParaRPr lang="en-US" sz="2000" b="1"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11</a:t>
            </a:fld>
            <a:endParaRPr lang="en-US" dirty="0">
              <a:solidFill>
                <a:schemeClr val="bg1"/>
              </a:solidFill>
            </a:endParaRPr>
          </a:p>
        </p:txBody>
      </p:sp>
    </p:spTree>
    <p:extLst>
      <p:ext uri="{BB962C8B-B14F-4D97-AF65-F5344CB8AC3E}">
        <p14:creationId xmlns:p14="http://schemas.microsoft.com/office/powerpoint/2010/main" val="1032797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r>
              <a:rPr lang="en-GB" sz="3600" b="1" dirty="0">
                <a:latin typeface="Times New Roman" panose="02020603050405020304" pitchFamily="18" charset="0"/>
                <a:cs typeface="Times New Roman" panose="02020603050405020304" pitchFamily="18" charset="0"/>
              </a:rPr>
              <a:t>Consultations (art. 22) and languages (art. 24)</a:t>
            </a:r>
            <a:br>
              <a:rPr lang="en-US" sz="3600" i="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82981"/>
            <a:ext cx="10275501" cy="4393982"/>
          </a:xfrm>
        </p:spPr>
        <p:txBody>
          <a:bodyPr>
            <a:normAutofit/>
          </a:bodyPr>
          <a:lstStyle/>
          <a:p>
            <a:pPr marL="342900" marR="0" lvl="0" indent="-342900" algn="just">
              <a:lnSpc>
                <a:spcPct val="107000"/>
              </a:lnSpc>
              <a:spcBef>
                <a:spcPts val="0"/>
              </a:spcBef>
              <a:spcAft>
                <a:spcPts val="0"/>
              </a:spcAft>
              <a:buFont typeface="Wingdings" panose="05000000000000000000" pitchFamily="2" charset="2"/>
              <a:buChar char=""/>
            </a:pPr>
            <a:r>
              <a:rPr lang="en-GB" sz="2000" dirty="0">
                <a:latin typeface="Times New Roman" panose="02020603050405020304" pitchFamily="18" charset="0"/>
                <a:cs typeface="Times New Roman" panose="02020603050405020304" pitchFamily="18" charset="0"/>
              </a:rPr>
              <a:t>The competent authorities of the issuing State and of the executing State </a:t>
            </a:r>
            <a:r>
              <a:rPr lang="en-GB" sz="2000" b="1" dirty="0">
                <a:latin typeface="Times New Roman" panose="02020603050405020304" pitchFamily="18" charset="0"/>
                <a:cs typeface="Times New Roman" panose="02020603050405020304" pitchFamily="18" charset="0"/>
              </a:rPr>
              <a:t>shall consult each other</a:t>
            </a:r>
            <a:r>
              <a:rPr lang="en-GB" sz="2000" dirty="0">
                <a:latin typeface="Times New Roman" panose="02020603050405020304" pitchFamily="18" charset="0"/>
                <a:cs typeface="Times New Roman" panose="02020603050405020304" pitchFamily="18" charset="0"/>
              </a:rPr>
              <a:t>: </a:t>
            </a:r>
          </a:p>
          <a:p>
            <a:pPr marL="0" marR="0" lvl="0" indent="0" algn="just">
              <a:lnSpc>
                <a:spcPct val="107000"/>
              </a:lnSpc>
              <a:spcBef>
                <a:spcPts val="0"/>
              </a:spcBef>
              <a:spcAft>
                <a:spcPts val="0"/>
              </a:spcAft>
              <a:buNone/>
            </a:pPr>
            <a:r>
              <a:rPr lang="en-GB" sz="2000" dirty="0">
                <a:latin typeface="Times New Roman" panose="02020603050405020304" pitchFamily="18" charset="0"/>
                <a:cs typeface="Times New Roman" panose="02020603050405020304" pitchFamily="18" charset="0"/>
              </a:rPr>
              <a:t>	</a:t>
            </a:r>
            <a:r>
              <a:rPr lang="en-GB" sz="2000" i="1" dirty="0">
                <a:latin typeface="Times New Roman" panose="02020603050405020304" pitchFamily="18" charset="0"/>
                <a:cs typeface="Times New Roman" panose="02020603050405020304" pitchFamily="18" charset="0"/>
              </a:rPr>
              <a:t>(a) during the preparation, or, at least, before forwarding a decision on supervision 	measures together with the certificate referred to in Article 10</a:t>
            </a:r>
          </a:p>
          <a:p>
            <a:pPr marL="0" marR="0" lvl="0" indent="0" algn="just">
              <a:lnSpc>
                <a:spcPct val="107000"/>
              </a:lnSpc>
              <a:spcBef>
                <a:spcPts val="0"/>
              </a:spcBef>
              <a:spcAft>
                <a:spcPts val="0"/>
              </a:spcAft>
              <a:buNone/>
            </a:pPr>
            <a:r>
              <a:rPr lang="en-GB" sz="2000" i="1" dirty="0">
                <a:latin typeface="Times New Roman" panose="02020603050405020304" pitchFamily="18" charset="0"/>
                <a:cs typeface="Times New Roman" panose="02020603050405020304" pitchFamily="18" charset="0"/>
              </a:rPr>
              <a:t>	(b) to facilitate the smooth and efficient monitoring of the supervision measures; </a:t>
            </a:r>
          </a:p>
          <a:p>
            <a:pPr marL="0" marR="0" lvl="0" indent="0" algn="just">
              <a:lnSpc>
                <a:spcPct val="107000"/>
              </a:lnSpc>
              <a:spcBef>
                <a:spcPts val="0"/>
              </a:spcBef>
              <a:spcAft>
                <a:spcPts val="0"/>
              </a:spcAft>
              <a:buNone/>
            </a:pPr>
            <a:r>
              <a:rPr lang="en-GB" sz="2000" i="1" dirty="0">
                <a:latin typeface="Times New Roman" panose="02020603050405020304" pitchFamily="18" charset="0"/>
                <a:cs typeface="Times New Roman" panose="02020603050405020304" pitchFamily="18" charset="0"/>
              </a:rPr>
              <a:t>	(c) where the person has committed a serious breach of the supervision measures 	imposed</a:t>
            </a:r>
          </a:p>
          <a:p>
            <a:pPr marL="342900" marR="0" lvl="0" indent="-342900" algn="just">
              <a:lnSpc>
                <a:spcPct val="107000"/>
              </a:lnSpc>
              <a:spcBef>
                <a:spcPts val="0"/>
              </a:spcBef>
              <a:spcAft>
                <a:spcPts val="0"/>
              </a:spcAft>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en-GB" sz="2000" dirty="0">
                <a:latin typeface="Times New Roman" panose="02020603050405020304" pitchFamily="18" charset="0"/>
                <a:cs typeface="Times New Roman" panose="02020603050405020304" pitchFamily="18" charset="0"/>
              </a:rPr>
              <a:t>Certificates </a:t>
            </a:r>
            <a:r>
              <a:rPr lang="en-GB" sz="2000" b="1" dirty="0">
                <a:latin typeface="Times New Roman" panose="02020603050405020304" pitchFamily="18" charset="0"/>
                <a:cs typeface="Times New Roman" panose="02020603050405020304" pitchFamily="18" charset="0"/>
              </a:rPr>
              <a:t>shall be translated </a:t>
            </a:r>
            <a:r>
              <a:rPr lang="en-GB" sz="2000" dirty="0">
                <a:latin typeface="Times New Roman" panose="02020603050405020304" pitchFamily="18" charset="0"/>
                <a:cs typeface="Times New Roman" panose="02020603050405020304" pitchFamily="18" charset="0"/>
              </a:rPr>
              <a:t>into the official language or one of the official languages of the executing State. Any MS may, either when this Framework Decision is adopted or at a later date, state in a declaration deposited with the General Secretariat of the Council that it will accept a translation in one or more other official languages of </a:t>
            </a:r>
            <a:r>
              <a:rPr lang="en-GB" sz="2000">
                <a:latin typeface="Times New Roman" panose="02020603050405020304" pitchFamily="18" charset="0"/>
                <a:cs typeface="Times New Roman" panose="02020603050405020304" pitchFamily="18" charset="0"/>
              </a:rPr>
              <a:t>the institutions </a:t>
            </a:r>
            <a:r>
              <a:rPr lang="en-GB" sz="2000" dirty="0">
                <a:latin typeface="Times New Roman" panose="02020603050405020304" pitchFamily="18" charset="0"/>
                <a:cs typeface="Times New Roman" panose="02020603050405020304" pitchFamily="18" charset="0"/>
              </a:rPr>
              <a:t>of the European Union.</a:t>
            </a: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12</a:t>
            </a:fld>
            <a:endParaRPr lang="en-US" dirty="0">
              <a:solidFill>
                <a:schemeClr val="bg1"/>
              </a:solidFill>
            </a:endParaRPr>
          </a:p>
        </p:txBody>
      </p:sp>
    </p:spTree>
    <p:extLst>
      <p:ext uri="{BB962C8B-B14F-4D97-AF65-F5344CB8AC3E}">
        <p14:creationId xmlns:p14="http://schemas.microsoft.com/office/powerpoint/2010/main" val="2958097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en-US" sz="3600" b="1" dirty="0">
                <a:latin typeface="Times New Roman" panose="02020603050405020304" pitchFamily="18" charset="0"/>
                <a:cs typeface="Times New Roman" panose="02020603050405020304" pitchFamily="18" charset="0"/>
              </a:rPr>
              <a:t>Content:</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803150"/>
            <a:ext cx="10275501" cy="4393982"/>
          </a:xfrm>
        </p:spPr>
        <p:txBody>
          <a:bodyPr>
            <a:normAutofit/>
          </a:bodyPr>
          <a:lstStyle/>
          <a:p>
            <a:pPr>
              <a:buFont typeface="Wingdings" panose="05000000000000000000" pitchFamily="2" charset="2"/>
              <a:buChar char="§"/>
            </a:pPr>
            <a:r>
              <a:rPr lang="en-US" sz="2000" i="1" dirty="0">
                <a:latin typeface="Times New Roman" panose="02020603050405020304" pitchFamily="18" charset="0"/>
                <a:cs typeface="Times New Roman" panose="02020603050405020304" pitchFamily="18" charset="0"/>
              </a:rPr>
              <a:t>Fact sheet – FD 2009/829</a:t>
            </a:r>
          </a:p>
          <a:p>
            <a:pPr>
              <a:buFont typeface="Wingdings" panose="05000000000000000000" pitchFamily="2" charset="2"/>
              <a:buChar char="§"/>
            </a:pPr>
            <a:r>
              <a:rPr lang="en-US" sz="2000" i="1" dirty="0">
                <a:latin typeface="Times New Roman" panose="02020603050405020304" pitchFamily="18" charset="0"/>
                <a:cs typeface="Times New Roman" panose="02020603050405020304" pitchFamily="18" charset="0"/>
              </a:rPr>
              <a:t>Objectives</a:t>
            </a:r>
          </a:p>
          <a:p>
            <a:pPr>
              <a:buFont typeface="Wingdings" panose="05000000000000000000" pitchFamily="2" charset="2"/>
              <a:buChar char="§"/>
            </a:pPr>
            <a:r>
              <a:rPr lang="en-US" sz="2000" i="1" dirty="0">
                <a:latin typeface="Times New Roman" panose="02020603050405020304" pitchFamily="18" charset="0"/>
                <a:cs typeface="Times New Roman" panose="02020603050405020304" pitchFamily="18" charset="0"/>
              </a:rPr>
              <a:t>Definitions</a:t>
            </a:r>
          </a:p>
          <a:p>
            <a:pPr>
              <a:buFont typeface="Wingdings" panose="05000000000000000000" pitchFamily="2" charset="2"/>
              <a:buChar char="§"/>
            </a:pPr>
            <a:r>
              <a:rPr lang="en-US" sz="2000" i="1" dirty="0">
                <a:latin typeface="Times New Roman" panose="02020603050405020304" pitchFamily="18" charset="0"/>
                <a:cs typeface="Times New Roman" panose="02020603050405020304" pitchFamily="18" charset="0"/>
              </a:rPr>
              <a:t>Competent authorities</a:t>
            </a:r>
          </a:p>
          <a:p>
            <a:pPr>
              <a:buFont typeface="Wingdings" panose="05000000000000000000" pitchFamily="2" charset="2"/>
              <a:buChar char="§"/>
            </a:pPr>
            <a:r>
              <a:rPr lang="en-US" sz="2000" i="1" dirty="0">
                <a:latin typeface="Times New Roman" panose="02020603050405020304" pitchFamily="18" charset="0"/>
                <a:cs typeface="Times New Roman" panose="02020603050405020304" pitchFamily="18" charset="0"/>
              </a:rPr>
              <a:t>Criteria for forwarding a decision on supervision measures</a:t>
            </a:r>
          </a:p>
          <a:p>
            <a:pPr>
              <a:buFont typeface="Wingdings" panose="05000000000000000000" pitchFamily="2" charset="2"/>
              <a:buChar char="§"/>
            </a:pPr>
            <a:r>
              <a:rPr lang="en-US" sz="2000" i="1" dirty="0">
                <a:latin typeface="Times New Roman" panose="02020603050405020304" pitchFamily="18" charset="0"/>
                <a:cs typeface="Times New Roman" panose="02020603050405020304" pitchFamily="18" charset="0"/>
              </a:rPr>
              <a:t>Procedure for recognition of a decision on supervision measures</a:t>
            </a:r>
          </a:p>
          <a:p>
            <a:pPr>
              <a:buFont typeface="Wingdings" panose="05000000000000000000" pitchFamily="2" charset="2"/>
              <a:buChar char="§"/>
            </a:pPr>
            <a:r>
              <a:rPr lang="en-US" sz="2000" i="1" dirty="0">
                <a:latin typeface="Times New Roman" panose="02020603050405020304" pitchFamily="18" charset="0"/>
                <a:cs typeface="Times New Roman" panose="02020603050405020304" pitchFamily="18" charset="0"/>
              </a:rPr>
              <a:t>Grounds for non-recognition. Adaptation of the decision</a:t>
            </a:r>
          </a:p>
          <a:p>
            <a:pPr>
              <a:buFont typeface="Wingdings" panose="05000000000000000000" pitchFamily="2" charset="2"/>
              <a:buChar char="§"/>
            </a:pPr>
            <a:r>
              <a:rPr lang="en-GB" sz="2000" i="1" dirty="0">
                <a:latin typeface="Times New Roman" panose="02020603050405020304" pitchFamily="18" charset="0"/>
                <a:cs typeface="Times New Roman" panose="02020603050405020304" pitchFamily="18" charset="0"/>
              </a:rPr>
              <a:t>Governing law and subsequent decisions</a:t>
            </a:r>
          </a:p>
          <a:p>
            <a:pPr>
              <a:buFont typeface="Wingdings" panose="05000000000000000000" pitchFamily="2" charset="2"/>
              <a:buChar char="§"/>
            </a:pPr>
            <a:r>
              <a:rPr lang="en-GB" sz="2000" i="1" dirty="0">
                <a:latin typeface="Times New Roman" panose="02020603050405020304" pitchFamily="18" charset="0"/>
                <a:cs typeface="Times New Roman" panose="02020603050405020304" pitchFamily="18" charset="0"/>
              </a:rPr>
              <a:t>Obligations for the authorities involved</a:t>
            </a:r>
          </a:p>
          <a:p>
            <a:pPr>
              <a:buFont typeface="Wingdings" panose="05000000000000000000" pitchFamily="2" charset="2"/>
              <a:buChar char="§"/>
            </a:pPr>
            <a:r>
              <a:rPr lang="en-GB" sz="2000" i="1" dirty="0">
                <a:latin typeface="Times New Roman" panose="02020603050405020304" pitchFamily="18" charset="0"/>
                <a:cs typeface="Times New Roman" panose="02020603050405020304" pitchFamily="18" charset="0"/>
              </a:rPr>
              <a:t>Consultations and languages</a:t>
            </a:r>
            <a:endParaRPr lang="en-US" sz="20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endParaRPr lang="en-US" sz="2000" i="1"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F6123E0A-FDE3-452B-8463-CE504371587F}"/>
              </a:ext>
            </a:extLst>
          </p:cNvPr>
          <p:cNvSpPr>
            <a:spLocks noGrp="1"/>
          </p:cNvSpPr>
          <p:nvPr>
            <p:ph type="sldNum" sz="quarter" idx="12"/>
          </p:nvPr>
        </p:nvSpPr>
        <p:spPr/>
        <p:txBody>
          <a:bodyPr/>
          <a:lstStyle/>
          <a:p>
            <a:fld id="{6D22F896-40B5-4ADD-8801-0D06FADFA095}" type="slidenum">
              <a:rPr lang="en-US" smtClean="0">
                <a:solidFill>
                  <a:schemeClr val="bg1"/>
                </a:solidFill>
              </a:rPr>
              <a:t>2</a:t>
            </a:fld>
            <a:endParaRPr lang="en-US" dirty="0">
              <a:solidFill>
                <a:schemeClr val="bg1"/>
              </a:solidFill>
            </a:endParaRPr>
          </a:p>
        </p:txBody>
      </p:sp>
    </p:spTree>
    <p:extLst>
      <p:ext uri="{BB962C8B-B14F-4D97-AF65-F5344CB8AC3E}">
        <p14:creationId xmlns:p14="http://schemas.microsoft.com/office/powerpoint/2010/main" val="119609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266394" y="453709"/>
            <a:ext cx="10905066" cy="1135737"/>
          </a:xfrm>
        </p:spPr>
        <p:txBody>
          <a:bodyPr>
            <a:normAutofit/>
          </a:bodyPr>
          <a:lstStyle/>
          <a:p>
            <a:r>
              <a:rPr lang="en-US" sz="3600" b="1" dirty="0">
                <a:latin typeface="Times New Roman" panose="02020603050405020304" pitchFamily="18" charset="0"/>
                <a:cs typeface="Times New Roman" panose="02020603050405020304" pitchFamily="18" charset="0"/>
              </a:rPr>
              <a:t>  Fact sheet</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266394" y="1711355"/>
            <a:ext cx="10905066" cy="3803325"/>
          </a:xfrm>
        </p:spPr>
        <p:txBody>
          <a:bodyPr>
            <a:noAutofit/>
          </a:bodyPr>
          <a:lstStyle/>
          <a:p>
            <a:pPr algn="just">
              <a:spcAft>
                <a:spcPts val="1200"/>
              </a:spcAft>
            </a:pPr>
            <a:r>
              <a:rPr lang="en-GB" sz="2000" dirty="0">
                <a:latin typeface="Times New Roman" panose="02020603050405020304" pitchFamily="18" charset="0"/>
                <a:cs typeface="Times New Roman" panose="02020603050405020304" pitchFamily="18" charset="0"/>
              </a:rPr>
              <a:t>Deadline for transposition of the FD - </a:t>
            </a:r>
            <a:r>
              <a:rPr lang="en-GB" sz="2000" b="1" dirty="0">
                <a:solidFill>
                  <a:srgbClr val="FF0000"/>
                </a:solidFill>
                <a:latin typeface="Times New Roman" panose="02020603050405020304" pitchFamily="18" charset="0"/>
                <a:cs typeface="Times New Roman" panose="02020603050405020304" pitchFamily="18" charset="0"/>
              </a:rPr>
              <a:t>1 December 2012</a:t>
            </a:r>
          </a:p>
          <a:p>
            <a:pPr algn="just">
              <a:spcAft>
                <a:spcPts val="1200"/>
              </a:spcAft>
            </a:pPr>
            <a:r>
              <a:rPr lang="en-GB" sz="2000" b="1" dirty="0">
                <a:solidFill>
                  <a:srgbClr val="FF0000"/>
                </a:solidFill>
                <a:latin typeface="Times New Roman" panose="02020603050405020304" pitchFamily="18" charset="0"/>
                <a:cs typeface="Times New Roman" panose="02020603050405020304" pitchFamily="18" charset="0"/>
              </a:rPr>
              <a:t>27 MS </a:t>
            </a:r>
            <a:r>
              <a:rPr lang="en-GB" sz="2000" dirty="0">
                <a:latin typeface="Times New Roman" panose="02020603050405020304" pitchFamily="18" charset="0"/>
                <a:cs typeface="Times New Roman" panose="02020603050405020304" pitchFamily="18" charset="0"/>
              </a:rPr>
              <a:t>have implemented it,</a:t>
            </a:r>
            <a:r>
              <a:rPr lang="en-GB" sz="2000" b="1" dirty="0">
                <a:latin typeface="Times New Roman" panose="02020603050405020304" pitchFamily="18" charset="0"/>
                <a:cs typeface="Times New Roman" panose="02020603050405020304" pitchFamily="18" charset="0"/>
              </a:rPr>
              <a:t> </a:t>
            </a:r>
            <a:r>
              <a:rPr lang="en-GB" sz="2000" b="1" dirty="0">
                <a:solidFill>
                  <a:srgbClr val="FF0000"/>
                </a:solidFill>
                <a:latin typeface="Times New Roman" panose="02020603050405020304" pitchFamily="18" charset="0"/>
                <a:cs typeface="Times New Roman" panose="02020603050405020304" pitchFamily="18" charset="0"/>
              </a:rPr>
              <a:t>Ireland process ongoing </a:t>
            </a:r>
            <a:r>
              <a:rPr lang="en-GB" sz="2000" b="1" dirty="0">
                <a:latin typeface="Times New Roman" panose="02020603050405020304" pitchFamily="18" charset="0"/>
                <a:cs typeface="Times New Roman" panose="02020603050405020304" pitchFamily="18" charset="0"/>
              </a:rPr>
              <a:t>(as of 28.10.2020)</a:t>
            </a:r>
          </a:p>
          <a:p>
            <a:pPr algn="just">
              <a:spcAft>
                <a:spcPts val="1200"/>
              </a:spcAft>
            </a:pPr>
            <a:r>
              <a:rPr lang="en-GB" sz="2000" dirty="0">
                <a:latin typeface="Times New Roman" panose="02020603050405020304" pitchFamily="18" charset="0"/>
                <a:cs typeface="Times New Roman" panose="02020603050405020304" pitchFamily="18" charset="0"/>
              </a:rPr>
              <a:t>FD</a:t>
            </a:r>
            <a:r>
              <a:rPr lang="en-GB" sz="2000" b="1" dirty="0">
                <a:latin typeface="Times New Roman" panose="02020603050405020304" pitchFamily="18" charset="0"/>
                <a:cs typeface="Times New Roman" panose="02020603050405020304" pitchFamily="18" charset="0"/>
              </a:rPr>
              <a:t> </a:t>
            </a:r>
            <a:r>
              <a:rPr lang="en-GB" sz="2000" b="1" dirty="0">
                <a:solidFill>
                  <a:srgbClr val="FF0000"/>
                </a:solidFill>
                <a:latin typeface="Times New Roman" panose="02020603050405020304" pitchFamily="18" charset="0"/>
                <a:cs typeface="Times New Roman" panose="02020603050405020304" pitchFamily="18" charset="0"/>
              </a:rPr>
              <a:t>enables</a:t>
            </a:r>
            <a:r>
              <a:rPr lang="en-GB" sz="2000" dirty="0">
                <a:latin typeface="Times New Roman" panose="02020603050405020304" pitchFamily="18" charset="0"/>
                <a:cs typeface="Times New Roman" panose="02020603050405020304" pitchFamily="18" charset="0"/>
              </a:rPr>
              <a:t> a person resident in one MS, </a:t>
            </a:r>
            <a:r>
              <a:rPr lang="en-GB" sz="2000" u="sng" dirty="0">
                <a:latin typeface="Times New Roman" panose="02020603050405020304" pitchFamily="18" charset="0"/>
                <a:cs typeface="Times New Roman" panose="02020603050405020304" pitchFamily="18" charset="0"/>
              </a:rPr>
              <a:t>but subject to criminal proceedings in a second MS</a:t>
            </a:r>
            <a:r>
              <a:rPr lang="en-GB" sz="2000" dirty="0">
                <a:latin typeface="Times New Roman" panose="02020603050405020304" pitchFamily="18" charset="0"/>
                <a:cs typeface="Times New Roman" panose="02020603050405020304" pitchFamily="18" charset="0"/>
              </a:rPr>
              <a:t>, to be supervised by the authorities in the State in which he or she is resident whilst awaiting trial</a:t>
            </a:r>
          </a:p>
          <a:p>
            <a:pPr algn="just">
              <a:spcAft>
                <a:spcPts val="1200"/>
              </a:spcAft>
            </a:pPr>
            <a:r>
              <a:rPr lang="en-GB" sz="2000" dirty="0">
                <a:latin typeface="Times New Roman" panose="02020603050405020304" pitchFamily="18" charset="0"/>
                <a:cs typeface="Times New Roman" panose="02020603050405020304" pitchFamily="18" charset="0"/>
              </a:rPr>
              <a:t>There is </a:t>
            </a:r>
            <a:r>
              <a:rPr lang="en-GB" sz="2000" b="1" dirty="0">
                <a:solidFill>
                  <a:srgbClr val="FF0000"/>
                </a:solidFill>
                <a:latin typeface="Times New Roman" panose="02020603050405020304" pitchFamily="18" charset="0"/>
                <a:cs typeface="Times New Roman" panose="02020603050405020304" pitchFamily="18" charset="0"/>
              </a:rPr>
              <a:t>a risk of different treatment </a:t>
            </a:r>
            <a:r>
              <a:rPr lang="en-GB" sz="2000" dirty="0">
                <a:latin typeface="Times New Roman" panose="02020603050405020304" pitchFamily="18" charset="0"/>
                <a:cs typeface="Times New Roman" panose="02020603050405020304" pitchFamily="18" charset="0"/>
              </a:rPr>
              <a:t>between those who are resident in the trial state and those who are not, a non-resident risks being remanded in custody pending trial even where, in similar circumstances, a resident would not</a:t>
            </a:r>
          </a:p>
          <a:p>
            <a:pPr algn="just">
              <a:spcAft>
                <a:spcPts val="1200"/>
              </a:spcAft>
            </a:pPr>
            <a:r>
              <a:rPr lang="en-GB" sz="2000" dirty="0">
                <a:latin typeface="Times New Roman" panose="02020603050405020304" pitchFamily="18" charset="0"/>
                <a:cs typeface="Times New Roman" panose="02020603050405020304" pitchFamily="18" charset="0"/>
              </a:rPr>
              <a:t>FD </a:t>
            </a:r>
            <a:r>
              <a:rPr lang="en-GB" sz="2000" b="1" dirty="0">
                <a:solidFill>
                  <a:srgbClr val="FF0000"/>
                </a:solidFill>
                <a:latin typeface="Times New Roman" panose="02020603050405020304" pitchFamily="18" charset="0"/>
                <a:cs typeface="Times New Roman" panose="02020603050405020304" pitchFamily="18" charset="0"/>
              </a:rPr>
              <a:t>lays down rules </a:t>
            </a:r>
            <a:r>
              <a:rPr lang="en-GB" sz="2000" dirty="0">
                <a:latin typeface="Times New Roman" panose="02020603050405020304" pitchFamily="18" charset="0"/>
                <a:cs typeface="Times New Roman" panose="02020603050405020304" pitchFamily="18" charset="0"/>
              </a:rPr>
              <a:t>according to which one MS </a:t>
            </a:r>
            <a:r>
              <a:rPr lang="en-GB" sz="2000" b="1" u="sng" dirty="0">
                <a:latin typeface="Times New Roman" panose="02020603050405020304" pitchFamily="18" charset="0"/>
                <a:cs typeface="Times New Roman" panose="02020603050405020304" pitchFamily="18" charset="0"/>
              </a:rPr>
              <a:t>recognises</a:t>
            </a:r>
            <a:r>
              <a:rPr lang="en-GB" sz="2000" dirty="0">
                <a:latin typeface="Times New Roman" panose="02020603050405020304" pitchFamily="18" charset="0"/>
                <a:cs typeface="Times New Roman" panose="02020603050405020304" pitchFamily="18" charset="0"/>
              </a:rPr>
              <a:t> a decision on supervision measures </a:t>
            </a:r>
            <a:r>
              <a:rPr lang="en-GB" sz="2000" u="sng" dirty="0">
                <a:latin typeface="Times New Roman" panose="02020603050405020304" pitchFamily="18" charset="0"/>
                <a:cs typeface="Times New Roman" panose="02020603050405020304" pitchFamily="18" charset="0"/>
              </a:rPr>
              <a:t>issued in another MS</a:t>
            </a:r>
            <a:r>
              <a:rPr lang="en-GB" sz="2000" dirty="0">
                <a:latin typeface="Times New Roman" panose="02020603050405020304" pitchFamily="18" charset="0"/>
                <a:cs typeface="Times New Roman" panose="02020603050405020304" pitchFamily="18" charset="0"/>
              </a:rPr>
              <a:t> as an alternative to provisional detention, </a:t>
            </a:r>
            <a:r>
              <a:rPr lang="en-GB" sz="2000" b="1" u="sng" dirty="0">
                <a:latin typeface="Times New Roman" panose="02020603050405020304" pitchFamily="18" charset="0"/>
                <a:cs typeface="Times New Roman" panose="02020603050405020304" pitchFamily="18" charset="0"/>
              </a:rPr>
              <a:t>monitors</a:t>
            </a:r>
            <a:r>
              <a:rPr lang="en-GB" sz="2000" b="1" dirty="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the supervision measures imposed on a natural person and </a:t>
            </a:r>
            <a:r>
              <a:rPr lang="en-GB" sz="2000" b="1" u="sng" dirty="0">
                <a:latin typeface="Times New Roman" panose="02020603050405020304" pitchFamily="18" charset="0"/>
                <a:cs typeface="Times New Roman" panose="02020603050405020304" pitchFamily="18" charset="0"/>
              </a:rPr>
              <a:t>surrenders</a:t>
            </a:r>
            <a:r>
              <a:rPr lang="en-GB" sz="2000" dirty="0">
                <a:latin typeface="Times New Roman" panose="02020603050405020304" pitchFamily="18" charset="0"/>
                <a:cs typeface="Times New Roman" panose="02020603050405020304" pitchFamily="18" charset="0"/>
              </a:rPr>
              <a:t> the person concerned to the issuing state in case of breach of these measures</a:t>
            </a:r>
            <a:endParaRPr lang="en-US"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3</a:t>
            </a:fld>
            <a:endParaRPr lang="en-US" dirty="0">
              <a:solidFill>
                <a:schemeClr val="bg1"/>
              </a:solidFill>
            </a:endParaRPr>
          </a:p>
        </p:txBody>
      </p:sp>
    </p:spTree>
    <p:extLst>
      <p:ext uri="{BB962C8B-B14F-4D97-AF65-F5344CB8AC3E}">
        <p14:creationId xmlns:p14="http://schemas.microsoft.com/office/powerpoint/2010/main" val="1897814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53709"/>
            <a:ext cx="10905066" cy="1135737"/>
          </a:xfrm>
        </p:spPr>
        <p:txBody>
          <a:bodyPr>
            <a:normAutofit/>
          </a:bodyPr>
          <a:lstStyle/>
          <a:p>
            <a:r>
              <a:rPr lang="en-US" sz="3600" b="1" dirty="0">
                <a:latin typeface="Times New Roman" panose="02020603050405020304" pitchFamily="18" charset="0"/>
                <a:cs typeface="Times New Roman" panose="02020603050405020304" pitchFamily="18" charset="0"/>
              </a:rPr>
              <a:t>  Objectives </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36858"/>
            <a:ext cx="10275501" cy="4719492"/>
          </a:xfrm>
        </p:spPr>
        <p:txBody>
          <a:bodyPr>
            <a:normAutofit/>
          </a:bodyPr>
          <a:lstStyle/>
          <a:p>
            <a:pPr algn="just"/>
            <a:r>
              <a:rPr lang="en-GB" sz="2200" dirty="0">
                <a:latin typeface="Times New Roman" panose="02020603050405020304" pitchFamily="18" charset="0"/>
                <a:cs typeface="Times New Roman" panose="02020603050405020304" pitchFamily="18" charset="0"/>
              </a:rPr>
              <a:t>to </a:t>
            </a:r>
            <a:r>
              <a:rPr lang="en-GB" sz="2200" b="1" dirty="0">
                <a:latin typeface="Times New Roman" panose="02020603050405020304" pitchFamily="18" charset="0"/>
                <a:cs typeface="Times New Roman" panose="02020603050405020304" pitchFamily="18" charset="0"/>
              </a:rPr>
              <a:t>ensure the due course of justice </a:t>
            </a:r>
            <a:r>
              <a:rPr lang="en-GB" sz="2200" dirty="0">
                <a:latin typeface="Times New Roman" panose="02020603050405020304" pitchFamily="18" charset="0"/>
                <a:cs typeface="Times New Roman" panose="02020603050405020304" pitchFamily="18" charset="0"/>
              </a:rPr>
              <a:t>and, in particular, that </a:t>
            </a:r>
            <a:r>
              <a:rPr lang="en-GB" sz="2200" b="1" dirty="0">
                <a:latin typeface="Times New Roman" panose="02020603050405020304" pitchFamily="18" charset="0"/>
                <a:cs typeface="Times New Roman" panose="02020603050405020304" pitchFamily="18" charset="0"/>
              </a:rPr>
              <a:t>the person concerned will be available to stand trial</a:t>
            </a:r>
            <a:r>
              <a:rPr lang="en-GB" sz="2200" dirty="0">
                <a:latin typeface="Times New Roman" panose="02020603050405020304" pitchFamily="18" charset="0"/>
                <a:cs typeface="Times New Roman" panose="02020603050405020304" pitchFamily="18" charset="0"/>
              </a:rPr>
              <a:t>; </a:t>
            </a:r>
          </a:p>
          <a:p>
            <a:pPr algn="just"/>
            <a:r>
              <a:rPr lang="en-GB" sz="2200" dirty="0">
                <a:latin typeface="Times New Roman" panose="02020603050405020304" pitchFamily="18" charset="0"/>
                <a:cs typeface="Times New Roman" panose="02020603050405020304" pitchFamily="18" charset="0"/>
              </a:rPr>
              <a:t>to </a:t>
            </a:r>
            <a:r>
              <a:rPr lang="en-GB" sz="2200" b="1" dirty="0">
                <a:latin typeface="Times New Roman" panose="02020603050405020304" pitchFamily="18" charset="0"/>
                <a:cs typeface="Times New Roman" panose="02020603050405020304" pitchFamily="18" charset="0"/>
              </a:rPr>
              <a:t>promote</a:t>
            </a:r>
            <a:r>
              <a:rPr lang="en-GB" sz="2200" dirty="0">
                <a:latin typeface="Times New Roman" panose="02020603050405020304" pitchFamily="18" charset="0"/>
                <a:cs typeface="Times New Roman" panose="02020603050405020304" pitchFamily="18" charset="0"/>
              </a:rPr>
              <a:t>, where appropriate, the </a:t>
            </a:r>
            <a:r>
              <a:rPr lang="en-GB" sz="2200" b="1" dirty="0">
                <a:latin typeface="Times New Roman" panose="02020603050405020304" pitchFamily="18" charset="0"/>
                <a:cs typeface="Times New Roman" panose="02020603050405020304" pitchFamily="18" charset="0"/>
              </a:rPr>
              <a:t>use</a:t>
            </a:r>
            <a:r>
              <a:rPr lang="en-GB" sz="2200" dirty="0">
                <a:latin typeface="Times New Roman" panose="02020603050405020304" pitchFamily="18" charset="0"/>
                <a:cs typeface="Times New Roman" panose="02020603050405020304" pitchFamily="18" charset="0"/>
              </a:rPr>
              <a:t>, in the course of criminal proceedings, </a:t>
            </a:r>
            <a:r>
              <a:rPr lang="en-GB" sz="2200" b="1" dirty="0">
                <a:latin typeface="Times New Roman" panose="02020603050405020304" pitchFamily="18" charset="0"/>
                <a:cs typeface="Times New Roman" panose="02020603050405020304" pitchFamily="18" charset="0"/>
              </a:rPr>
              <a:t>of non-custodial measures as an alternative to provisional detention</a:t>
            </a:r>
            <a:r>
              <a:rPr lang="en-GB" sz="2200" dirty="0">
                <a:latin typeface="Times New Roman" panose="02020603050405020304" pitchFamily="18" charset="0"/>
                <a:cs typeface="Times New Roman" panose="02020603050405020304" pitchFamily="18" charset="0"/>
              </a:rPr>
              <a:t> </a:t>
            </a:r>
            <a:r>
              <a:rPr lang="en-GB" sz="2200" u="sng" dirty="0">
                <a:latin typeface="Times New Roman" panose="02020603050405020304" pitchFamily="18" charset="0"/>
                <a:cs typeface="Times New Roman" panose="02020603050405020304" pitchFamily="18" charset="0"/>
              </a:rPr>
              <a:t>for persons who are not resident in the Member State where the proceedings are taking place</a:t>
            </a:r>
            <a:r>
              <a:rPr lang="en-GB" sz="2200" dirty="0">
                <a:latin typeface="Times New Roman" panose="02020603050405020304" pitchFamily="18" charset="0"/>
                <a:cs typeface="Times New Roman" panose="02020603050405020304" pitchFamily="18" charset="0"/>
              </a:rPr>
              <a:t>; </a:t>
            </a:r>
          </a:p>
          <a:p>
            <a:pPr algn="just"/>
            <a:r>
              <a:rPr lang="en-GB" sz="2200" dirty="0">
                <a:latin typeface="Times New Roman" panose="02020603050405020304" pitchFamily="18" charset="0"/>
                <a:cs typeface="Times New Roman" panose="02020603050405020304" pitchFamily="18" charset="0"/>
              </a:rPr>
              <a:t>to </a:t>
            </a:r>
            <a:r>
              <a:rPr lang="en-GB" sz="2200" b="1" dirty="0">
                <a:latin typeface="Times New Roman" panose="02020603050405020304" pitchFamily="18" charset="0"/>
                <a:cs typeface="Times New Roman" panose="02020603050405020304" pitchFamily="18" charset="0"/>
              </a:rPr>
              <a:t>improve the protection of victims and</a:t>
            </a:r>
            <a:r>
              <a:rPr lang="en-GB" sz="2200" dirty="0">
                <a:latin typeface="Times New Roman" panose="02020603050405020304" pitchFamily="18" charset="0"/>
                <a:cs typeface="Times New Roman" panose="02020603050405020304" pitchFamily="18" charset="0"/>
              </a:rPr>
              <a:t> </a:t>
            </a:r>
            <a:r>
              <a:rPr lang="en-GB" sz="2200" b="1" dirty="0">
                <a:latin typeface="Times New Roman" panose="02020603050405020304" pitchFamily="18" charset="0"/>
                <a:cs typeface="Times New Roman" panose="02020603050405020304" pitchFamily="18" charset="0"/>
              </a:rPr>
              <a:t>of the general public</a:t>
            </a:r>
          </a:p>
          <a:p>
            <a:pPr algn="just"/>
            <a:r>
              <a:rPr lang="en-GB" sz="2200" b="1" dirty="0">
                <a:latin typeface="Times New Roman" panose="02020603050405020304" pitchFamily="18" charset="0"/>
                <a:cs typeface="Times New Roman" panose="02020603050405020304" pitchFamily="18" charset="0"/>
              </a:rPr>
              <a:t>monitoring of a defendants’ movements </a:t>
            </a:r>
            <a:r>
              <a:rPr lang="en-GB" sz="2200" dirty="0">
                <a:latin typeface="Times New Roman" panose="02020603050405020304" pitchFamily="18" charset="0"/>
                <a:cs typeface="Times New Roman" panose="02020603050405020304" pitchFamily="18" charset="0"/>
              </a:rPr>
              <a:t>in the light of the overriding objective of protecting the general public and the risk posed to the public</a:t>
            </a:r>
          </a:p>
          <a:p>
            <a:pPr algn="just"/>
            <a:r>
              <a:rPr lang="en-GB" sz="2200" dirty="0">
                <a:latin typeface="Times New Roman" panose="02020603050405020304" pitchFamily="18" charset="0"/>
                <a:cs typeface="Times New Roman" panose="02020603050405020304" pitchFamily="18" charset="0"/>
              </a:rPr>
              <a:t>enhancing </a:t>
            </a:r>
            <a:r>
              <a:rPr lang="en-GB" sz="2200" b="1" dirty="0">
                <a:latin typeface="Times New Roman" panose="02020603050405020304" pitchFamily="18" charset="0"/>
                <a:cs typeface="Times New Roman" panose="02020603050405020304" pitchFamily="18" charset="0"/>
              </a:rPr>
              <a:t>the right to liberty </a:t>
            </a:r>
            <a:r>
              <a:rPr lang="en-GB" sz="2200" dirty="0">
                <a:latin typeface="Times New Roman" panose="02020603050405020304" pitchFamily="18" charset="0"/>
                <a:cs typeface="Times New Roman" panose="02020603050405020304" pitchFamily="18" charset="0"/>
              </a:rPr>
              <a:t>and </a:t>
            </a:r>
            <a:r>
              <a:rPr lang="en-GB" sz="2200" b="1" dirty="0">
                <a:latin typeface="Times New Roman" panose="02020603050405020304" pitchFamily="18" charset="0"/>
                <a:cs typeface="Times New Roman" panose="02020603050405020304" pitchFamily="18" charset="0"/>
              </a:rPr>
              <a:t>the presumption of innocence </a:t>
            </a:r>
            <a:r>
              <a:rPr lang="en-GB" sz="2200" dirty="0">
                <a:latin typeface="Times New Roman" panose="02020603050405020304" pitchFamily="18" charset="0"/>
                <a:cs typeface="Times New Roman" panose="02020603050405020304" pitchFamily="18" charset="0"/>
              </a:rPr>
              <a:t>in the EU and </a:t>
            </a:r>
            <a:r>
              <a:rPr lang="en-GB" sz="2200" b="1" dirty="0">
                <a:latin typeface="Times New Roman" panose="02020603050405020304" pitchFamily="18" charset="0"/>
                <a:cs typeface="Times New Roman" panose="02020603050405020304" pitchFamily="18" charset="0"/>
              </a:rPr>
              <a:t>ensuring cooperation between MS </a:t>
            </a:r>
            <a:r>
              <a:rPr lang="en-GB" sz="2200" dirty="0">
                <a:latin typeface="Times New Roman" panose="02020603050405020304" pitchFamily="18" charset="0"/>
                <a:cs typeface="Times New Roman" panose="02020603050405020304" pitchFamily="18" charset="0"/>
              </a:rPr>
              <a:t>when a person is subject to obligations or supervision pending a court decision</a:t>
            </a:r>
          </a:p>
        </p:txBody>
      </p:sp>
      <p:sp>
        <p:nvSpPr>
          <p:cNvPr id="4" name="Slide Number Placeholder 3">
            <a:extLst>
              <a:ext uri="{FF2B5EF4-FFF2-40B4-BE49-F238E27FC236}">
                <a16:creationId xmlns:a16="http://schemas.microsoft.com/office/drawing/2014/main" id="{1B0E69A5-97E5-457E-8FE1-D4B832CB4DFD}"/>
              </a:ext>
            </a:extLst>
          </p:cNvPr>
          <p:cNvSpPr>
            <a:spLocks noGrp="1"/>
          </p:cNvSpPr>
          <p:nvPr>
            <p:ph type="sldNum" sz="quarter" idx="12"/>
          </p:nvPr>
        </p:nvSpPr>
        <p:spPr/>
        <p:txBody>
          <a:bodyPr/>
          <a:lstStyle/>
          <a:p>
            <a:fld id="{6D22F896-40B5-4ADD-8801-0D06FADFA095}" type="slidenum">
              <a:rPr lang="en-US" smtClean="0">
                <a:solidFill>
                  <a:schemeClr val="bg1"/>
                </a:solidFill>
              </a:rPr>
              <a:t>4</a:t>
            </a:fld>
            <a:endParaRPr lang="en-US" dirty="0">
              <a:solidFill>
                <a:schemeClr val="bg1"/>
              </a:solidFill>
            </a:endParaRPr>
          </a:p>
        </p:txBody>
      </p:sp>
    </p:spTree>
    <p:extLst>
      <p:ext uri="{BB962C8B-B14F-4D97-AF65-F5344CB8AC3E}">
        <p14:creationId xmlns:p14="http://schemas.microsoft.com/office/powerpoint/2010/main" val="1712150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en-US" sz="3600" b="1" dirty="0">
                <a:latin typeface="Times New Roman" panose="02020603050405020304" pitchFamily="18" charset="0"/>
                <a:cs typeface="Times New Roman" panose="02020603050405020304" pitchFamily="18" charset="0"/>
              </a:rPr>
              <a:t>  Definitions – article 4 FD</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42616"/>
            <a:ext cx="10275501" cy="4393982"/>
          </a:xfrm>
        </p:spPr>
        <p:txBody>
          <a:bodyPr>
            <a:normAutofit/>
          </a:bodyPr>
          <a:lstStyle/>
          <a:p>
            <a:pPr algn="just"/>
            <a:r>
              <a:rPr lang="en-US" sz="2000" b="1" dirty="0">
                <a:solidFill>
                  <a:srgbClr val="FF0000"/>
                </a:solidFill>
                <a:latin typeface="Times New Roman" panose="02020603050405020304" pitchFamily="18" charset="0"/>
                <a:cs typeface="Times New Roman" panose="02020603050405020304" pitchFamily="18" charset="0"/>
              </a:rPr>
              <a:t>Decision on supervision measures</a:t>
            </a:r>
            <a:r>
              <a:rPr lang="en-US" sz="2000" b="1" dirty="0">
                <a:latin typeface="Times New Roman" panose="02020603050405020304" pitchFamily="18" charset="0"/>
                <a:cs typeface="Times New Roman" panose="02020603050405020304" pitchFamily="18" charset="0"/>
              </a:rPr>
              <a:t> - </a:t>
            </a:r>
            <a:r>
              <a:rPr lang="en-GB" sz="2000" b="1" dirty="0">
                <a:latin typeface="Times New Roman" panose="02020603050405020304" pitchFamily="18" charset="0"/>
                <a:cs typeface="Times New Roman" panose="02020603050405020304" pitchFamily="18" charset="0"/>
              </a:rPr>
              <a:t>an enforceable decision </a:t>
            </a:r>
            <a:r>
              <a:rPr lang="en-GB" sz="2000" dirty="0">
                <a:latin typeface="Times New Roman" panose="02020603050405020304" pitchFamily="18" charset="0"/>
                <a:cs typeface="Times New Roman" panose="02020603050405020304" pitchFamily="18" charset="0"/>
              </a:rPr>
              <a:t>taken in the course of criminal proceedings by a competent authority of the issuing state in accordance with its national law and procedures and </a:t>
            </a:r>
            <a:r>
              <a:rPr lang="en-GB" sz="2000" b="1" dirty="0">
                <a:latin typeface="Times New Roman" panose="02020603050405020304" pitchFamily="18" charset="0"/>
                <a:cs typeface="Times New Roman" panose="02020603050405020304" pitchFamily="18" charset="0"/>
              </a:rPr>
              <a:t>imposing on a natural person, </a:t>
            </a:r>
            <a:r>
              <a:rPr lang="en-GB" sz="2000" u="sng" dirty="0">
                <a:latin typeface="Times New Roman" panose="02020603050405020304" pitchFamily="18" charset="0"/>
                <a:cs typeface="Times New Roman" panose="02020603050405020304" pitchFamily="18" charset="0"/>
              </a:rPr>
              <a:t>as an alternative to provisional detention</a:t>
            </a:r>
            <a:r>
              <a:rPr lang="en-GB" sz="2000" b="1" dirty="0">
                <a:latin typeface="Times New Roman" panose="02020603050405020304" pitchFamily="18" charset="0"/>
                <a:cs typeface="Times New Roman" panose="02020603050405020304" pitchFamily="18" charset="0"/>
              </a:rPr>
              <a:t>, one or more supervision measures</a:t>
            </a:r>
          </a:p>
          <a:p>
            <a:pPr algn="just"/>
            <a:endParaRPr lang="en-US" sz="2000" b="1" dirty="0">
              <a:latin typeface="Times New Roman" panose="02020603050405020304" pitchFamily="18" charset="0"/>
              <a:cs typeface="Times New Roman" panose="02020603050405020304" pitchFamily="18" charset="0"/>
            </a:endParaRPr>
          </a:p>
          <a:p>
            <a:pPr algn="just"/>
            <a:r>
              <a:rPr lang="en-US" sz="2000" b="1" dirty="0">
                <a:solidFill>
                  <a:srgbClr val="FF0000"/>
                </a:solidFill>
                <a:latin typeface="Times New Roman" panose="02020603050405020304" pitchFamily="18" charset="0"/>
                <a:cs typeface="Times New Roman" panose="02020603050405020304" pitchFamily="18" charset="0"/>
              </a:rPr>
              <a:t>Supervision measures</a:t>
            </a:r>
            <a:r>
              <a:rPr lang="en-US" sz="2000" b="1" dirty="0">
                <a:latin typeface="Times New Roman" panose="02020603050405020304" pitchFamily="18" charset="0"/>
                <a:cs typeface="Times New Roman" panose="02020603050405020304" pitchFamily="18" charset="0"/>
              </a:rPr>
              <a:t> - </a:t>
            </a:r>
            <a:r>
              <a:rPr lang="en-GB" sz="2000" b="1" dirty="0">
                <a:latin typeface="Times New Roman" panose="02020603050405020304" pitchFamily="18" charset="0"/>
                <a:cs typeface="Times New Roman" panose="02020603050405020304" pitchFamily="18" charset="0"/>
              </a:rPr>
              <a:t>obligations and instructions </a:t>
            </a:r>
            <a:r>
              <a:rPr lang="en-GB" sz="2000" dirty="0">
                <a:latin typeface="Times New Roman" panose="02020603050405020304" pitchFamily="18" charset="0"/>
                <a:cs typeface="Times New Roman" panose="02020603050405020304" pitchFamily="18" charset="0"/>
              </a:rPr>
              <a:t>imposed on a natural person, in accordance with the national law and procedures of the issuing state</a:t>
            </a:r>
          </a:p>
          <a:p>
            <a:pPr algn="just"/>
            <a:endParaRPr lang="en-US" sz="2000" b="1" dirty="0">
              <a:latin typeface="Times New Roman" panose="02020603050405020304" pitchFamily="18" charset="0"/>
              <a:cs typeface="Times New Roman" panose="02020603050405020304" pitchFamily="18" charset="0"/>
            </a:endParaRPr>
          </a:p>
          <a:p>
            <a:pPr algn="just"/>
            <a:r>
              <a:rPr lang="en-US" sz="2000" b="1" dirty="0">
                <a:solidFill>
                  <a:srgbClr val="FF0000"/>
                </a:solidFill>
                <a:latin typeface="Times New Roman" panose="02020603050405020304" pitchFamily="18" charset="0"/>
                <a:cs typeface="Times New Roman" panose="02020603050405020304" pitchFamily="18" charset="0"/>
              </a:rPr>
              <a:t>Issuing State</a:t>
            </a:r>
            <a:r>
              <a:rPr lang="en-US" sz="2000" b="1" dirty="0">
                <a:latin typeface="Times New Roman" panose="02020603050405020304" pitchFamily="18" charset="0"/>
                <a:cs typeface="Times New Roman" panose="02020603050405020304" pitchFamily="18" charset="0"/>
              </a:rPr>
              <a:t> - </a:t>
            </a:r>
            <a:r>
              <a:rPr lang="en-GB" sz="2000" dirty="0">
                <a:latin typeface="Times New Roman" panose="02020603050405020304" pitchFamily="18" charset="0"/>
                <a:cs typeface="Times New Roman" panose="02020603050405020304" pitchFamily="18" charset="0"/>
              </a:rPr>
              <a:t>the MS in which a decision on supervision measures has been issued</a:t>
            </a:r>
          </a:p>
          <a:p>
            <a:pPr algn="just"/>
            <a:endParaRPr lang="en-US" sz="2000" b="1" dirty="0">
              <a:latin typeface="Times New Roman" panose="02020603050405020304" pitchFamily="18" charset="0"/>
              <a:cs typeface="Times New Roman" panose="02020603050405020304" pitchFamily="18" charset="0"/>
            </a:endParaRPr>
          </a:p>
          <a:p>
            <a:pPr algn="just"/>
            <a:r>
              <a:rPr lang="en-US" sz="2000" b="1" dirty="0">
                <a:solidFill>
                  <a:srgbClr val="FF0000"/>
                </a:solidFill>
                <a:latin typeface="Times New Roman" panose="02020603050405020304" pitchFamily="18" charset="0"/>
                <a:cs typeface="Times New Roman" panose="02020603050405020304" pitchFamily="18" charset="0"/>
              </a:rPr>
              <a:t>Executing State</a:t>
            </a:r>
            <a:r>
              <a:rPr lang="en-US" sz="2000" b="1" dirty="0">
                <a:latin typeface="Times New Roman" panose="02020603050405020304" pitchFamily="18" charset="0"/>
                <a:cs typeface="Times New Roman" panose="02020603050405020304" pitchFamily="18" charset="0"/>
              </a:rPr>
              <a:t> - </a:t>
            </a:r>
            <a:r>
              <a:rPr lang="en-GB" sz="2000" dirty="0">
                <a:latin typeface="Times New Roman" panose="02020603050405020304" pitchFamily="18" charset="0"/>
                <a:cs typeface="Times New Roman" panose="02020603050405020304" pitchFamily="18" charset="0"/>
              </a:rPr>
              <a:t>the MS in which the supervision measures are monitored</a:t>
            </a:r>
            <a:endParaRPr lang="en-GB" sz="2000" b="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B10DD946-51A0-472C-8FDC-B77FE3A6548A}"/>
              </a:ext>
            </a:extLst>
          </p:cNvPr>
          <p:cNvSpPr>
            <a:spLocks noGrp="1"/>
          </p:cNvSpPr>
          <p:nvPr>
            <p:ph type="sldNum" sz="quarter" idx="12"/>
          </p:nvPr>
        </p:nvSpPr>
        <p:spPr/>
        <p:txBody>
          <a:bodyPr/>
          <a:lstStyle/>
          <a:p>
            <a:fld id="{6D22F896-40B5-4ADD-8801-0D06FADFA095}" type="slidenum">
              <a:rPr lang="en-US" smtClean="0">
                <a:solidFill>
                  <a:schemeClr val="bg1"/>
                </a:solidFill>
              </a:rPr>
              <a:t>5</a:t>
            </a:fld>
            <a:endParaRPr lang="en-US" dirty="0">
              <a:solidFill>
                <a:schemeClr val="bg1"/>
              </a:solidFill>
            </a:endParaRPr>
          </a:p>
        </p:txBody>
      </p:sp>
    </p:spTree>
    <p:extLst>
      <p:ext uri="{BB962C8B-B14F-4D97-AF65-F5344CB8AC3E}">
        <p14:creationId xmlns:p14="http://schemas.microsoft.com/office/powerpoint/2010/main" val="1302641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en-US" sz="3600" b="1" dirty="0">
                <a:latin typeface="Times New Roman" panose="02020603050405020304" pitchFamily="18" charset="0"/>
                <a:cs typeface="Times New Roman" panose="02020603050405020304" pitchFamily="18" charset="0"/>
              </a:rPr>
              <a:t>Competent authorities</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65442"/>
            <a:ext cx="10275501" cy="4393982"/>
          </a:xfrm>
        </p:spPr>
        <p:txBody>
          <a:bodyPr>
            <a:normAutofit/>
          </a:bodyPr>
          <a:lstStyle/>
          <a:p>
            <a:pPr marL="342900" marR="0" lvl="0" indent="-342900" algn="just">
              <a:lnSpc>
                <a:spcPct val="107000"/>
              </a:lnSpc>
              <a:spcBef>
                <a:spcPts val="0"/>
              </a:spcBef>
              <a:spcAft>
                <a:spcPts val="0"/>
              </a:spcAft>
              <a:buFont typeface="Symbol" panose="05050102010706020507" pitchFamily="18" charset="2"/>
              <a:buChar char=""/>
            </a:pPr>
            <a:r>
              <a:rPr lang="en-GB" sz="2000" dirty="0">
                <a:latin typeface="Times New Roman" panose="02020603050405020304" pitchFamily="18" charset="0"/>
                <a:cs typeface="Times New Roman" panose="02020603050405020304" pitchFamily="18" charset="0"/>
              </a:rPr>
              <a:t>Each MS shall inform the General Secretariat of the Council which </a:t>
            </a:r>
            <a:r>
              <a:rPr lang="en-GB" sz="2000" b="1" dirty="0">
                <a:solidFill>
                  <a:srgbClr val="FF0000"/>
                </a:solidFill>
                <a:latin typeface="Times New Roman" panose="02020603050405020304" pitchFamily="18" charset="0"/>
                <a:cs typeface="Times New Roman" panose="02020603050405020304" pitchFamily="18" charset="0"/>
              </a:rPr>
              <a:t>judicial authority or authorities</a:t>
            </a:r>
            <a:r>
              <a:rPr lang="en-GB" sz="2000" b="1" dirty="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under its national law are competent to act according to this Framework Decision in the situation where that Member State is the issuing state or the executing state (art. 6 para. 1)</a:t>
            </a:r>
          </a:p>
          <a:p>
            <a:pPr marL="342900" marR="0" lvl="0" indent="-342900" algn="just">
              <a:lnSpc>
                <a:spcPct val="107000"/>
              </a:lnSpc>
              <a:spcBef>
                <a:spcPts val="0"/>
              </a:spcBef>
              <a:spcAft>
                <a:spcPts val="0"/>
              </a:spcAft>
              <a:buFont typeface="Symbol" panose="05050102010706020507" pitchFamily="18" charset="2"/>
              <a:buChar char=""/>
            </a:pPr>
            <a:endParaRPr lang="en-GB"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GB" sz="2000" dirty="0">
                <a:latin typeface="Times New Roman" panose="02020603050405020304" pitchFamily="18" charset="0"/>
                <a:cs typeface="Times New Roman" panose="02020603050405020304" pitchFamily="18" charset="0"/>
              </a:rPr>
              <a:t>Member States may designate </a:t>
            </a:r>
            <a:r>
              <a:rPr lang="en-GB" sz="2000" b="1" dirty="0">
                <a:solidFill>
                  <a:srgbClr val="FF0000"/>
                </a:solidFill>
                <a:latin typeface="Times New Roman" panose="02020603050405020304" pitchFamily="18" charset="0"/>
                <a:cs typeface="Times New Roman" panose="02020603050405020304" pitchFamily="18" charset="0"/>
              </a:rPr>
              <a:t>non-judicial authorities </a:t>
            </a:r>
            <a:r>
              <a:rPr lang="en-GB" sz="2000" dirty="0">
                <a:latin typeface="Times New Roman" panose="02020603050405020304" pitchFamily="18" charset="0"/>
                <a:cs typeface="Times New Roman" panose="02020603050405020304" pitchFamily="18" charset="0"/>
              </a:rPr>
              <a:t>as the competent authorities for taking decisions under this Framework Decision, provided that such authorities have competence for taking decisions of a similar nature under their national law and procedures (art. 6 para. 2). </a:t>
            </a:r>
            <a:r>
              <a:rPr lang="en-GB" sz="2000" b="1" u="sng" dirty="0">
                <a:solidFill>
                  <a:srgbClr val="FF0000"/>
                </a:solidFill>
                <a:latin typeface="Times New Roman" panose="02020603050405020304" pitchFamily="18" charset="0"/>
                <a:cs typeface="Times New Roman" panose="02020603050405020304" pitchFamily="18" charset="0"/>
              </a:rPr>
              <a:t>However</a:t>
            </a:r>
            <a:r>
              <a:rPr lang="en-GB" sz="2000" dirty="0">
                <a:latin typeface="Times New Roman" panose="02020603050405020304" pitchFamily="18" charset="0"/>
                <a:cs typeface="Times New Roman" panose="02020603050405020304" pitchFamily="18" charset="0"/>
              </a:rPr>
              <a:t>, the decisions referred to under Article 18(1)(c) shall be taken by </a:t>
            </a:r>
            <a:r>
              <a:rPr lang="en-GB" sz="2000" b="1" dirty="0">
                <a:latin typeface="Times New Roman" panose="02020603050405020304" pitchFamily="18" charset="0"/>
                <a:cs typeface="Times New Roman" panose="02020603050405020304" pitchFamily="18" charset="0"/>
              </a:rPr>
              <a:t>a competent judicial authority</a:t>
            </a:r>
          </a:p>
          <a:p>
            <a:pPr marL="342900" marR="0" lvl="0" indent="-342900" algn="just">
              <a:lnSpc>
                <a:spcPct val="107000"/>
              </a:lnSpc>
              <a:spcBef>
                <a:spcPts val="0"/>
              </a:spcBef>
              <a:spcAft>
                <a:spcPts val="0"/>
              </a:spcAft>
              <a:buFont typeface="Symbol" panose="05050102010706020507" pitchFamily="18" charset="2"/>
              <a:buChar char=""/>
            </a:pPr>
            <a:endParaRPr lang="en-GB" sz="2000" b="1"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GB" sz="2000" dirty="0">
                <a:latin typeface="Times New Roman" panose="02020603050405020304" pitchFamily="18" charset="0"/>
                <a:cs typeface="Times New Roman" panose="02020603050405020304" pitchFamily="18" charset="0"/>
              </a:rPr>
              <a:t>Each Member State may designate </a:t>
            </a:r>
            <a:r>
              <a:rPr lang="en-GB" sz="2000" b="1" dirty="0">
                <a:latin typeface="Times New Roman" panose="02020603050405020304" pitchFamily="18" charset="0"/>
                <a:cs typeface="Times New Roman" panose="02020603050405020304" pitchFamily="18" charset="0"/>
              </a:rPr>
              <a:t>a central authority </a:t>
            </a:r>
            <a:r>
              <a:rPr lang="en-GB" sz="2000" dirty="0">
                <a:latin typeface="Times New Roman" panose="02020603050405020304" pitchFamily="18" charset="0"/>
                <a:cs typeface="Times New Roman" panose="02020603050405020304" pitchFamily="18" charset="0"/>
              </a:rPr>
              <a:t>or, where its legal system so provides, </a:t>
            </a:r>
            <a:r>
              <a:rPr lang="en-GB" sz="2000" b="1" dirty="0">
                <a:latin typeface="Times New Roman" panose="02020603050405020304" pitchFamily="18" charset="0"/>
                <a:cs typeface="Times New Roman" panose="02020603050405020304" pitchFamily="18" charset="0"/>
              </a:rPr>
              <a:t>more than one central authority </a:t>
            </a:r>
            <a:r>
              <a:rPr lang="en-GB" sz="2000" b="1" u="sng" dirty="0">
                <a:solidFill>
                  <a:srgbClr val="FF0000"/>
                </a:solidFill>
                <a:latin typeface="Times New Roman" panose="02020603050405020304" pitchFamily="18" charset="0"/>
                <a:cs typeface="Times New Roman" panose="02020603050405020304" pitchFamily="18" charset="0"/>
              </a:rPr>
              <a:t>to assist</a:t>
            </a:r>
            <a:r>
              <a:rPr lang="en-GB" sz="2000" b="1" dirty="0">
                <a:solidFill>
                  <a:srgbClr val="FF0000"/>
                </a:solidFill>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its competent authorities (art. 7 para. 1)</a:t>
            </a: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EBAD978-0421-4FB4-AE95-83608E267925}"/>
              </a:ext>
            </a:extLst>
          </p:cNvPr>
          <p:cNvSpPr>
            <a:spLocks noGrp="1"/>
          </p:cNvSpPr>
          <p:nvPr>
            <p:ph type="sldNum" sz="quarter" idx="12"/>
          </p:nvPr>
        </p:nvSpPr>
        <p:spPr/>
        <p:txBody>
          <a:bodyPr/>
          <a:lstStyle/>
          <a:p>
            <a:fld id="{6D22F896-40B5-4ADD-8801-0D06FADFA095}" type="slidenum">
              <a:rPr lang="en-US" smtClean="0">
                <a:solidFill>
                  <a:schemeClr val="bg1"/>
                </a:solidFill>
              </a:rPr>
              <a:t>6</a:t>
            </a:fld>
            <a:endParaRPr lang="en-US" dirty="0">
              <a:solidFill>
                <a:schemeClr val="bg1"/>
              </a:solidFill>
            </a:endParaRPr>
          </a:p>
        </p:txBody>
      </p:sp>
    </p:spTree>
    <p:extLst>
      <p:ext uri="{BB962C8B-B14F-4D97-AF65-F5344CB8AC3E}">
        <p14:creationId xmlns:p14="http://schemas.microsoft.com/office/powerpoint/2010/main" val="427690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44282"/>
            <a:ext cx="10905066" cy="1135737"/>
          </a:xfrm>
        </p:spPr>
        <p:txBody>
          <a:bodyPr>
            <a:normAutofit fontScale="90000"/>
          </a:bodyPr>
          <a:lstStyle/>
          <a:p>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Criteria for forwarding a decision on supervision measures</a:t>
            </a: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94226"/>
            <a:ext cx="10275501" cy="4719492"/>
          </a:xfrm>
        </p:spPr>
        <p:txBody>
          <a:bodyPr>
            <a:normAutofit/>
          </a:bodyPr>
          <a:lstStyle/>
          <a:p>
            <a:pPr marL="342900" marR="0" lvl="0" indent="-342900" algn="just">
              <a:lnSpc>
                <a:spcPct val="107000"/>
              </a:lnSpc>
              <a:spcBef>
                <a:spcPts val="0"/>
              </a:spcBef>
              <a:spcAft>
                <a:spcPts val="0"/>
              </a:spcAft>
              <a:buFont typeface="Wingdings" panose="05000000000000000000" pitchFamily="2" charset="2"/>
              <a:buChar char=""/>
            </a:pPr>
            <a:r>
              <a:rPr lang="en-GB" sz="2000" dirty="0">
                <a:latin typeface="Times New Roman" panose="02020603050405020304" pitchFamily="18" charset="0"/>
                <a:cs typeface="Times New Roman" panose="02020603050405020304" pitchFamily="18" charset="0"/>
              </a:rPr>
              <a:t>The accused person is </a:t>
            </a:r>
            <a:r>
              <a:rPr lang="en-GB" sz="2000" b="1" dirty="0">
                <a:solidFill>
                  <a:srgbClr val="FF0000"/>
                </a:solidFill>
                <a:latin typeface="Times New Roman" panose="02020603050405020304" pitchFamily="18" charset="0"/>
                <a:cs typeface="Times New Roman" panose="02020603050405020304" pitchFamily="18" charset="0"/>
              </a:rPr>
              <a:t>lawfully and ordinarily residing in another MS </a:t>
            </a:r>
            <a:r>
              <a:rPr lang="en-GB" sz="2000" dirty="0">
                <a:latin typeface="Times New Roman" panose="02020603050405020304" pitchFamily="18" charset="0"/>
                <a:cs typeface="Times New Roman" panose="02020603050405020304" pitchFamily="18" charset="0"/>
              </a:rPr>
              <a:t>and </a:t>
            </a:r>
            <a:r>
              <a:rPr lang="en-GB" sz="2000" dirty="0">
                <a:solidFill>
                  <a:srgbClr val="FF0000"/>
                </a:solidFill>
                <a:latin typeface="Times New Roman" panose="02020603050405020304" pitchFamily="18" charset="0"/>
                <a:cs typeface="Times New Roman" panose="02020603050405020304" pitchFamily="18" charset="0"/>
              </a:rPr>
              <a:t>consents to return to that MS </a:t>
            </a:r>
            <a:r>
              <a:rPr lang="en-GB" sz="2000" dirty="0">
                <a:latin typeface="Times New Roman" panose="02020603050405020304" pitchFamily="18" charset="0"/>
                <a:cs typeface="Times New Roman" panose="02020603050405020304" pitchFamily="18" charset="0"/>
              </a:rPr>
              <a:t>(art. 9 para. 1)</a:t>
            </a:r>
          </a:p>
          <a:p>
            <a:pPr marL="342900" indent="-342900" algn="just">
              <a:lnSpc>
                <a:spcPct val="107000"/>
              </a:lnSpc>
              <a:spcBef>
                <a:spcPts val="0"/>
              </a:spcBef>
              <a:buFont typeface="Wingdings" panose="05000000000000000000" pitchFamily="2" charset="2"/>
              <a:buChar char=""/>
            </a:pPr>
            <a:r>
              <a:rPr lang="en-GB" sz="2000" i="1" dirty="0">
                <a:latin typeface="Times New Roman" panose="02020603050405020304" pitchFamily="18" charset="0"/>
                <a:cs typeface="Times New Roman" panose="02020603050405020304" pitchFamily="18" charset="0"/>
              </a:rPr>
              <a:t>Exc.</a:t>
            </a:r>
            <a:r>
              <a:rPr lang="en-GB" sz="2000" dirty="0">
                <a:latin typeface="Times New Roman" panose="02020603050405020304" pitchFamily="18" charset="0"/>
                <a:cs typeface="Times New Roman" panose="02020603050405020304" pitchFamily="18" charset="0"/>
              </a:rPr>
              <a:t> - Upon request of the accused person, the issuing MS may forward the decision on supervision measures to the competent authority of a MS </a:t>
            </a:r>
            <a:r>
              <a:rPr lang="en-GB" sz="2000" b="1" dirty="0">
                <a:solidFill>
                  <a:srgbClr val="FF0000"/>
                </a:solidFill>
                <a:latin typeface="Times New Roman" panose="02020603050405020304" pitchFamily="18" charset="0"/>
                <a:cs typeface="Times New Roman" panose="02020603050405020304" pitchFamily="18" charset="0"/>
              </a:rPr>
              <a:t>other than the Member State in which the person is lawfully and ordinarily residing</a:t>
            </a:r>
            <a:r>
              <a:rPr lang="en-GB" sz="2000" dirty="0">
                <a:latin typeface="Times New Roman" panose="02020603050405020304" pitchFamily="18" charset="0"/>
                <a:cs typeface="Times New Roman" panose="02020603050405020304" pitchFamily="18" charset="0"/>
              </a:rPr>
              <a:t>, on condition that </a:t>
            </a:r>
            <a:r>
              <a:rPr lang="en-GB" sz="2000" b="1" dirty="0">
                <a:solidFill>
                  <a:srgbClr val="FF0000"/>
                </a:solidFill>
                <a:latin typeface="Times New Roman" panose="02020603050405020304" pitchFamily="18" charset="0"/>
                <a:cs typeface="Times New Roman" panose="02020603050405020304" pitchFamily="18" charset="0"/>
              </a:rPr>
              <a:t>the latter authority has consented to such forwarding</a:t>
            </a:r>
            <a:r>
              <a:rPr lang="en-GB" sz="2000" b="1" dirty="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(art. 9 para. 2)</a:t>
            </a:r>
          </a:p>
          <a:p>
            <a:pPr marL="342900" indent="-342900" algn="just">
              <a:lnSpc>
                <a:spcPct val="107000"/>
              </a:lnSpc>
              <a:spcBef>
                <a:spcPts val="0"/>
              </a:spcBef>
              <a:buFont typeface="Wingdings" panose="05000000000000000000" pitchFamily="2" charset="2"/>
              <a:buChar char=""/>
            </a:pPr>
            <a:r>
              <a:rPr lang="en-GB" sz="2000" b="1" dirty="0">
                <a:latin typeface="Times New Roman" panose="02020603050405020304" pitchFamily="18" charset="0"/>
                <a:cs typeface="Times New Roman" panose="02020603050405020304" pitchFamily="18" charset="0"/>
              </a:rPr>
              <a:t>Consent of the accused person </a:t>
            </a:r>
            <a:r>
              <a:rPr lang="en-GB" sz="2000" dirty="0">
                <a:latin typeface="Times New Roman" panose="02020603050405020304" pitchFamily="18" charset="0"/>
                <a:cs typeface="Times New Roman" panose="02020603050405020304" pitchFamily="18" charset="0"/>
              </a:rPr>
              <a:t>is </a:t>
            </a:r>
            <a:r>
              <a:rPr lang="en-GB" sz="2000" b="1" dirty="0">
                <a:solidFill>
                  <a:srgbClr val="FF0000"/>
                </a:solidFill>
                <a:latin typeface="Times New Roman" panose="02020603050405020304" pitchFamily="18" charset="0"/>
                <a:cs typeface="Times New Roman" panose="02020603050405020304" pitchFamily="18" charset="0"/>
              </a:rPr>
              <a:t>mandatory in all cases</a:t>
            </a:r>
          </a:p>
          <a:p>
            <a:pPr marL="342900" indent="-342900" algn="just">
              <a:lnSpc>
                <a:spcPct val="107000"/>
              </a:lnSpc>
              <a:spcBef>
                <a:spcPts val="0"/>
              </a:spcBef>
              <a:buFont typeface="Wingdings" panose="05000000000000000000" pitchFamily="2" charset="2"/>
              <a:buChar char=""/>
            </a:pPr>
            <a:r>
              <a:rPr lang="en-GB" sz="2000" dirty="0">
                <a:latin typeface="Times New Roman" panose="02020603050405020304" pitchFamily="18" charset="0"/>
                <a:cs typeface="Times New Roman" panose="02020603050405020304" pitchFamily="18" charset="0"/>
              </a:rPr>
              <a:t>For para. 2 the consent of the executing MS shall be obtained </a:t>
            </a:r>
            <a:r>
              <a:rPr lang="en-GB" sz="2000" b="1" dirty="0">
                <a:solidFill>
                  <a:srgbClr val="FF0000"/>
                </a:solidFill>
                <a:latin typeface="Times New Roman" panose="02020603050405020304" pitchFamily="18" charset="0"/>
                <a:cs typeface="Times New Roman" panose="02020603050405020304" pitchFamily="18" charset="0"/>
              </a:rPr>
              <a:t>in advance</a:t>
            </a:r>
          </a:p>
          <a:p>
            <a:pPr marL="342900" indent="-342900" algn="just">
              <a:lnSpc>
                <a:spcPct val="107000"/>
              </a:lnSpc>
              <a:spcBef>
                <a:spcPts val="0"/>
              </a:spcBef>
              <a:buFont typeface="Wingdings" panose="05000000000000000000" pitchFamily="2" charset="2"/>
              <a:buChar char=""/>
            </a:pPr>
            <a:r>
              <a:rPr lang="en-GB" sz="2000" dirty="0">
                <a:latin typeface="Times New Roman" panose="02020603050405020304" pitchFamily="18" charset="0"/>
                <a:cs typeface="Times New Roman" panose="02020603050405020304" pitchFamily="18" charset="0"/>
              </a:rPr>
              <a:t>MS shall determine </a:t>
            </a:r>
            <a:r>
              <a:rPr lang="en-GB" sz="2000" b="1" dirty="0">
                <a:latin typeface="Times New Roman" panose="02020603050405020304" pitchFamily="18" charset="0"/>
                <a:cs typeface="Times New Roman" panose="02020603050405020304" pitchFamily="18" charset="0"/>
              </a:rPr>
              <a:t>under which conditions </a:t>
            </a:r>
            <a:r>
              <a:rPr lang="en-GB" sz="2000" dirty="0">
                <a:latin typeface="Times New Roman" panose="02020603050405020304" pitchFamily="18" charset="0"/>
                <a:cs typeface="Times New Roman" panose="02020603050405020304" pitchFamily="18" charset="0"/>
              </a:rPr>
              <a:t>their competent authorities may consent to the forwarding of a decision on supervision measures in cases pursuant </a:t>
            </a:r>
            <a:r>
              <a:rPr lang="en-GB" sz="2000" b="1" dirty="0">
                <a:latin typeface="Times New Roman" panose="02020603050405020304" pitchFamily="18" charset="0"/>
                <a:cs typeface="Times New Roman" panose="02020603050405020304" pitchFamily="18" charset="0"/>
              </a:rPr>
              <a:t>to para. 2. </a:t>
            </a:r>
          </a:p>
          <a:p>
            <a:pPr marL="342900" indent="-342900" algn="just">
              <a:lnSpc>
                <a:spcPct val="107000"/>
              </a:lnSpc>
              <a:spcBef>
                <a:spcPts val="0"/>
              </a:spcBef>
              <a:buFont typeface="Wingdings" panose="05000000000000000000" pitchFamily="2" charset="2"/>
              <a:buChar char=""/>
            </a:pPr>
            <a:r>
              <a:rPr lang="en-GB" sz="2000" dirty="0">
                <a:latin typeface="Times New Roman" panose="02020603050405020304" pitchFamily="18" charset="0"/>
                <a:cs typeface="Times New Roman" panose="02020603050405020304" pitchFamily="18" charset="0"/>
              </a:rPr>
              <a:t>The General Secretariat shall make the information received available to all MS and to the Commission – see the link below with the information regarding article 9 para. 2-4 FD:</a:t>
            </a:r>
          </a:p>
          <a:p>
            <a:pPr marL="0" indent="0" algn="just">
              <a:lnSpc>
                <a:spcPct val="107000"/>
              </a:lnSpc>
              <a:spcBef>
                <a:spcPts val="0"/>
              </a:spcBef>
              <a:buNone/>
            </a:pPr>
            <a:r>
              <a:rPr lang="en-US" sz="2000" dirty="0">
                <a:latin typeface="Times New Roman" panose="02020603050405020304" pitchFamily="18" charset="0"/>
                <a:cs typeface="Times New Roman" panose="02020603050405020304" pitchFamily="18" charset="0"/>
                <a:hlinkClick r:id="rId3"/>
              </a:rPr>
              <a:t>https://www.ejn-crimjust.europa.eu/ejn/libdocumentproperties/EN/3189</a:t>
            </a:r>
            <a:r>
              <a:rPr lang="en-GB" sz="200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7</a:t>
            </a:fld>
            <a:endParaRPr lang="en-US" dirty="0">
              <a:solidFill>
                <a:schemeClr val="bg1"/>
              </a:solidFill>
            </a:endParaRPr>
          </a:p>
        </p:txBody>
      </p:sp>
    </p:spTree>
    <p:extLst>
      <p:ext uri="{BB962C8B-B14F-4D97-AF65-F5344CB8AC3E}">
        <p14:creationId xmlns:p14="http://schemas.microsoft.com/office/powerpoint/2010/main" val="1394756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Procedure for recognition of a decision on supervision measures and time limits</a:t>
            </a:r>
            <a:br>
              <a:rPr lang="en-US" sz="3600" i="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07567"/>
            <a:ext cx="10275501" cy="4393982"/>
          </a:xfrm>
        </p:spPr>
        <p:txBody>
          <a:bodyPr>
            <a:normAutofit fontScale="92500" lnSpcReduction="20000"/>
          </a:bodyPr>
          <a:lstStyle/>
          <a:p>
            <a:pPr marL="342900" indent="-342900" algn="just">
              <a:lnSpc>
                <a:spcPct val="107000"/>
              </a:lnSpc>
              <a:spcBef>
                <a:spcPts val="0"/>
              </a:spcBef>
              <a:buFont typeface="Wingdings" panose="05000000000000000000" pitchFamily="2" charset="2"/>
              <a:buChar char=""/>
            </a:pPr>
            <a:r>
              <a:rPr lang="en-GB" sz="2000" dirty="0">
                <a:latin typeface="Times New Roman" panose="02020603050405020304" pitchFamily="18" charset="0"/>
                <a:cs typeface="Times New Roman" panose="02020603050405020304" pitchFamily="18" charset="0"/>
              </a:rPr>
              <a:t>Issuing competent authority from an MS </a:t>
            </a:r>
            <a:r>
              <a:rPr lang="en-GB" sz="2000" b="1" dirty="0">
                <a:latin typeface="Times New Roman" panose="02020603050405020304" pitchFamily="18" charset="0"/>
                <a:cs typeface="Times New Roman" panose="02020603050405020304" pitchFamily="18" charset="0"/>
              </a:rPr>
              <a:t>forwards</a:t>
            </a:r>
            <a:r>
              <a:rPr lang="en-GB" sz="2000" dirty="0">
                <a:latin typeface="Times New Roman" panose="02020603050405020304" pitchFamily="18" charset="0"/>
                <a:cs typeface="Times New Roman" panose="02020603050405020304" pitchFamily="18" charset="0"/>
              </a:rPr>
              <a:t> a decision on supervision measures to the competent authority from the executing MS, accompanied by the </a:t>
            </a:r>
            <a:r>
              <a:rPr lang="en-GB" sz="2000" b="1" dirty="0">
                <a:solidFill>
                  <a:srgbClr val="FF0000"/>
                </a:solidFill>
                <a:latin typeface="Times New Roman" panose="02020603050405020304" pitchFamily="18" charset="0"/>
                <a:cs typeface="Times New Roman" panose="02020603050405020304" pitchFamily="18" charset="0"/>
              </a:rPr>
              <a:t>Certificate</a:t>
            </a:r>
            <a:r>
              <a:rPr lang="en-GB" sz="2000" dirty="0">
                <a:latin typeface="Times New Roman" panose="02020603050405020304" pitchFamily="18" charset="0"/>
                <a:cs typeface="Times New Roman" panose="02020603050405020304" pitchFamily="18" charset="0"/>
              </a:rPr>
              <a:t> set out in Annex I and </a:t>
            </a:r>
            <a:r>
              <a:rPr lang="en-GB" sz="2000" b="1" dirty="0">
                <a:latin typeface="Times New Roman" panose="02020603050405020304" pitchFamily="18" charset="0"/>
                <a:cs typeface="Times New Roman" panose="02020603050405020304" pitchFamily="18" charset="0"/>
              </a:rPr>
              <a:t>remains competent </a:t>
            </a:r>
            <a:r>
              <a:rPr lang="en-GB" sz="2000" dirty="0">
                <a:latin typeface="Times New Roman" panose="02020603050405020304" pitchFamily="18" charset="0"/>
                <a:cs typeface="Times New Roman" panose="02020603050405020304" pitchFamily="18" charset="0"/>
              </a:rPr>
              <a:t>in relation to the monitoring of the supervision measures imposed </a:t>
            </a:r>
            <a:r>
              <a:rPr lang="en-GB" sz="2000" u="sng" dirty="0">
                <a:latin typeface="Times New Roman" panose="02020603050405020304" pitchFamily="18" charset="0"/>
                <a:cs typeface="Times New Roman" panose="02020603050405020304" pitchFamily="18" charset="0"/>
              </a:rPr>
              <a:t>until informed about a decision from the executing competent authority</a:t>
            </a: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en-GB" sz="2000" dirty="0">
                <a:latin typeface="Times New Roman" panose="02020603050405020304" pitchFamily="18" charset="0"/>
                <a:cs typeface="Times New Roman" panose="02020603050405020304" pitchFamily="18" charset="0"/>
              </a:rPr>
              <a:t>The executing CA shall take a decision </a:t>
            </a:r>
            <a:r>
              <a:rPr lang="en-GB" sz="2000" b="1" dirty="0">
                <a:solidFill>
                  <a:srgbClr val="FF0000"/>
                </a:solidFill>
                <a:latin typeface="Times New Roman" panose="02020603050405020304" pitchFamily="18" charset="0"/>
                <a:cs typeface="Times New Roman" panose="02020603050405020304" pitchFamily="18" charset="0"/>
              </a:rPr>
              <a:t>as soon as possible </a:t>
            </a:r>
            <a:r>
              <a:rPr lang="en-GB" sz="2000" dirty="0">
                <a:latin typeface="Times New Roman" panose="02020603050405020304" pitchFamily="18" charset="0"/>
                <a:cs typeface="Times New Roman" panose="02020603050405020304" pitchFamily="18" charset="0"/>
              </a:rPr>
              <a:t>and in any case </a:t>
            </a:r>
            <a:r>
              <a:rPr lang="en-GB" sz="2000" b="1" dirty="0">
                <a:solidFill>
                  <a:srgbClr val="FF0000"/>
                </a:solidFill>
                <a:latin typeface="Times New Roman" panose="02020603050405020304" pitchFamily="18" charset="0"/>
                <a:cs typeface="Times New Roman" panose="02020603050405020304" pitchFamily="18" charset="0"/>
              </a:rPr>
              <a:t>within 20 working days</a:t>
            </a:r>
            <a:r>
              <a:rPr lang="en-GB" sz="2000" dirty="0">
                <a:solidFill>
                  <a:srgbClr val="FF0000"/>
                </a:solidFill>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of receipt of the decision on supervision measures and certificate</a:t>
            </a: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en-GB" sz="2000" dirty="0">
                <a:latin typeface="Times New Roman" panose="02020603050405020304" pitchFamily="18" charset="0"/>
                <a:cs typeface="Times New Roman" panose="02020603050405020304" pitchFamily="18" charset="0"/>
              </a:rPr>
              <a:t>If it is not possible, </a:t>
            </a:r>
            <a:r>
              <a:rPr lang="en-GB" sz="2000" b="1" dirty="0">
                <a:solidFill>
                  <a:srgbClr val="FF0000"/>
                </a:solidFill>
                <a:latin typeface="Times New Roman" panose="02020603050405020304" pitchFamily="18" charset="0"/>
                <a:cs typeface="Times New Roman" panose="02020603050405020304" pitchFamily="18" charset="0"/>
              </a:rPr>
              <a:t>in exceptional circumstances</a:t>
            </a:r>
            <a:r>
              <a:rPr lang="en-GB" sz="2000" dirty="0">
                <a:latin typeface="Times New Roman" panose="02020603050405020304" pitchFamily="18" charset="0"/>
                <a:cs typeface="Times New Roman" panose="02020603050405020304" pitchFamily="18" charset="0"/>
              </a:rPr>
              <a:t>, for the competent authority in the executing State to comply with the time limits it shall </a:t>
            </a:r>
            <a:r>
              <a:rPr lang="en-GB" sz="2000" b="1" dirty="0">
                <a:latin typeface="Times New Roman" panose="02020603050405020304" pitchFamily="18" charset="0"/>
                <a:cs typeface="Times New Roman" panose="02020603050405020304" pitchFamily="18" charset="0"/>
              </a:rPr>
              <a:t>immediately inform </a:t>
            </a:r>
            <a:r>
              <a:rPr lang="en-GB" sz="2000" dirty="0">
                <a:latin typeface="Times New Roman" panose="02020603050405020304" pitchFamily="18" charset="0"/>
                <a:cs typeface="Times New Roman" panose="02020603050405020304" pitchFamily="18" charset="0"/>
              </a:rPr>
              <a:t>the competent authority in the issuing State, by any means of its choosing, giving reasons for the delay and indicating how long it expects to take to issue a final decision</a:t>
            </a: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en-GB" sz="2000" dirty="0">
                <a:latin typeface="Times New Roman" panose="02020603050405020304" pitchFamily="18" charset="0"/>
                <a:cs typeface="Times New Roman" panose="02020603050405020304" pitchFamily="18" charset="0"/>
              </a:rPr>
              <a:t>The competent authority </a:t>
            </a:r>
            <a:r>
              <a:rPr lang="en-GB" sz="2000" b="1" dirty="0">
                <a:latin typeface="Times New Roman" panose="02020603050405020304" pitchFamily="18" charset="0"/>
                <a:cs typeface="Times New Roman" panose="02020603050405020304" pitchFamily="18" charset="0"/>
              </a:rPr>
              <a:t>may postpone the decision </a:t>
            </a:r>
            <a:r>
              <a:rPr lang="en-GB" sz="2000" dirty="0">
                <a:latin typeface="Times New Roman" panose="02020603050405020304" pitchFamily="18" charset="0"/>
                <a:cs typeface="Times New Roman" panose="02020603050405020304" pitchFamily="18" charset="0"/>
              </a:rPr>
              <a:t>on recognition of the decision on supervision measures where the </a:t>
            </a:r>
            <a:r>
              <a:rPr lang="en-GB" sz="2000" b="1" dirty="0">
                <a:latin typeface="Times New Roman" panose="02020603050405020304" pitchFamily="18" charset="0"/>
                <a:cs typeface="Times New Roman" panose="02020603050405020304" pitchFamily="18" charset="0"/>
              </a:rPr>
              <a:t>certificate </a:t>
            </a:r>
            <a:r>
              <a:rPr lang="en-GB" sz="2000" dirty="0">
                <a:latin typeface="Times New Roman" panose="02020603050405020304" pitchFamily="18" charset="0"/>
                <a:cs typeface="Times New Roman" panose="02020603050405020304" pitchFamily="18" charset="0"/>
              </a:rPr>
              <a:t>provided for in Article 10 is </a:t>
            </a:r>
            <a:r>
              <a:rPr lang="en-GB" sz="2000" b="1" dirty="0">
                <a:latin typeface="Times New Roman" panose="02020603050405020304" pitchFamily="18" charset="0"/>
                <a:cs typeface="Times New Roman" panose="02020603050405020304" pitchFamily="18" charset="0"/>
              </a:rPr>
              <a:t>incomplete</a:t>
            </a:r>
            <a:r>
              <a:rPr lang="en-GB" sz="2000" dirty="0">
                <a:latin typeface="Times New Roman" panose="02020603050405020304" pitchFamily="18" charset="0"/>
                <a:cs typeface="Times New Roman" panose="02020603050405020304" pitchFamily="18" charset="0"/>
              </a:rPr>
              <a:t> or </a:t>
            </a:r>
            <a:r>
              <a:rPr lang="en-GB" sz="2000" b="1" dirty="0">
                <a:latin typeface="Times New Roman" panose="02020603050405020304" pitchFamily="18" charset="0"/>
                <a:cs typeface="Times New Roman" panose="02020603050405020304" pitchFamily="18" charset="0"/>
              </a:rPr>
              <a:t>obviously does not correspond to the decision on supervision measures</a:t>
            </a:r>
            <a:r>
              <a:rPr lang="en-GB" sz="2000" dirty="0">
                <a:latin typeface="Times New Roman" panose="02020603050405020304" pitchFamily="18" charset="0"/>
                <a:cs typeface="Times New Roman" panose="02020603050405020304" pitchFamily="18" charset="0"/>
              </a:rPr>
              <a:t>, until such reasonable time limit set for the certificate to be completed or corrected.</a:t>
            </a: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8</a:t>
            </a:fld>
            <a:endParaRPr lang="en-US" dirty="0">
              <a:solidFill>
                <a:schemeClr val="bg1"/>
              </a:solidFill>
            </a:endParaRPr>
          </a:p>
        </p:txBody>
      </p:sp>
    </p:spTree>
    <p:extLst>
      <p:ext uri="{BB962C8B-B14F-4D97-AF65-F5344CB8AC3E}">
        <p14:creationId xmlns:p14="http://schemas.microsoft.com/office/powerpoint/2010/main" val="1982904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Grounds for non-recognition. Adaptation of the decision</a:t>
            </a: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07566"/>
            <a:ext cx="10275501" cy="4393982"/>
          </a:xfrm>
        </p:spPr>
        <p:txBody>
          <a:bodyPr>
            <a:normAutofit/>
          </a:bodyPr>
          <a:lstStyle/>
          <a:p>
            <a:pPr marL="342900" marR="0" lvl="0" indent="-342900" algn="just">
              <a:lnSpc>
                <a:spcPct val="107000"/>
              </a:lnSpc>
              <a:spcBef>
                <a:spcPts val="0"/>
              </a:spcBef>
              <a:spcAft>
                <a:spcPts val="0"/>
              </a:spcAft>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Grounds for non-recognition </a:t>
            </a:r>
            <a:r>
              <a:rPr lang="en-US" sz="2000" b="1" dirty="0">
                <a:latin typeface="Times New Roman" panose="02020603050405020304" pitchFamily="18" charset="0"/>
                <a:cs typeface="Times New Roman" panose="02020603050405020304" pitchFamily="18" charset="0"/>
              </a:rPr>
              <a:t>expressly </a:t>
            </a:r>
            <a:r>
              <a:rPr lang="en-US" sz="2000" dirty="0">
                <a:latin typeface="Times New Roman" panose="02020603050405020304" pitchFamily="18" charset="0"/>
                <a:cs typeface="Times New Roman" panose="02020603050405020304" pitchFamily="18" charset="0"/>
              </a:rPr>
              <a:t>and</a:t>
            </a:r>
            <a:r>
              <a:rPr lang="en-US" sz="2000" b="1" dirty="0">
                <a:latin typeface="Times New Roman" panose="02020603050405020304" pitchFamily="18" charset="0"/>
                <a:cs typeface="Times New Roman" panose="02020603050405020304" pitchFamily="18" charset="0"/>
              </a:rPr>
              <a:t> limited </a:t>
            </a:r>
            <a:r>
              <a:rPr lang="en-US" sz="2000" dirty="0">
                <a:latin typeface="Times New Roman" panose="02020603050405020304" pitchFamily="18" charset="0"/>
                <a:cs typeface="Times New Roman" panose="02020603050405020304" pitchFamily="18" charset="0"/>
              </a:rPr>
              <a:t>provided in the </a:t>
            </a:r>
            <a:r>
              <a:rPr lang="en-US" sz="2000" b="1" dirty="0">
                <a:latin typeface="Times New Roman" panose="02020603050405020304" pitchFamily="18" charset="0"/>
                <a:cs typeface="Times New Roman" panose="02020603050405020304" pitchFamily="18" charset="0"/>
              </a:rPr>
              <a:t>article 15 let. a)-h) of the FD</a:t>
            </a:r>
          </a:p>
          <a:p>
            <a:pPr marL="342900" marR="0" lvl="0" indent="-342900" algn="just">
              <a:lnSpc>
                <a:spcPct val="107000"/>
              </a:lnSpc>
              <a:spcBef>
                <a:spcPts val="0"/>
              </a:spcBef>
              <a:spcAft>
                <a:spcPts val="0"/>
              </a:spcAft>
              <a:buFont typeface="Wingdings" panose="05000000000000000000" pitchFamily="2" charset="2"/>
              <a:buChar char=""/>
            </a:pPr>
            <a:endParaRPr lang="en-US" sz="2000" b="1"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en-GB" sz="2000" dirty="0">
                <a:latin typeface="Times New Roman" panose="02020603050405020304" pitchFamily="18" charset="0"/>
                <a:cs typeface="Times New Roman" panose="02020603050405020304" pitchFamily="18" charset="0"/>
              </a:rPr>
              <a:t>If the </a:t>
            </a:r>
            <a:r>
              <a:rPr lang="en-GB" sz="2000" b="1" dirty="0">
                <a:latin typeface="Times New Roman" panose="02020603050405020304" pitchFamily="18" charset="0"/>
                <a:cs typeface="Times New Roman" panose="02020603050405020304" pitchFamily="18" charset="0"/>
              </a:rPr>
              <a:t>nature of the supervision measures </a:t>
            </a:r>
            <a:r>
              <a:rPr lang="en-GB" sz="2000" dirty="0">
                <a:latin typeface="Times New Roman" panose="02020603050405020304" pitchFamily="18" charset="0"/>
                <a:cs typeface="Times New Roman" panose="02020603050405020304" pitchFamily="18" charset="0"/>
              </a:rPr>
              <a:t>is incompatible with the law of the executing State, the competent authority in that Member State </a:t>
            </a:r>
            <a:r>
              <a:rPr lang="en-GB" sz="2000" b="1" dirty="0">
                <a:solidFill>
                  <a:srgbClr val="FF0000"/>
                </a:solidFill>
                <a:latin typeface="Times New Roman" panose="02020603050405020304" pitchFamily="18" charset="0"/>
                <a:cs typeface="Times New Roman" panose="02020603050405020304" pitchFamily="18" charset="0"/>
              </a:rPr>
              <a:t>may adapt </a:t>
            </a:r>
            <a:r>
              <a:rPr lang="en-GB" sz="2000" dirty="0">
                <a:latin typeface="Times New Roman" panose="02020603050405020304" pitchFamily="18" charset="0"/>
                <a:cs typeface="Times New Roman" panose="02020603050405020304" pitchFamily="18" charset="0"/>
              </a:rPr>
              <a:t>them </a:t>
            </a:r>
            <a:r>
              <a:rPr lang="en-GB" sz="2000" u="sng" dirty="0">
                <a:latin typeface="Times New Roman" panose="02020603050405020304" pitchFamily="18" charset="0"/>
                <a:cs typeface="Times New Roman" panose="02020603050405020304" pitchFamily="18" charset="0"/>
              </a:rPr>
              <a:t>in line with the types of supervision measures which apply, under the law of the executing State, to equivalent offences</a:t>
            </a:r>
            <a:r>
              <a:rPr lang="en-GB" sz="2000" dirty="0">
                <a:latin typeface="Times New Roman" panose="02020603050405020304" pitchFamily="18" charset="0"/>
                <a:cs typeface="Times New Roman" panose="02020603050405020304" pitchFamily="18" charset="0"/>
              </a:rPr>
              <a:t>. The adapted supervision measure </a:t>
            </a:r>
            <a:r>
              <a:rPr lang="en-GB" sz="2000" b="1" dirty="0">
                <a:solidFill>
                  <a:srgbClr val="FF0000"/>
                </a:solidFill>
                <a:latin typeface="Times New Roman" panose="02020603050405020304" pitchFamily="18" charset="0"/>
                <a:cs typeface="Times New Roman" panose="02020603050405020304" pitchFamily="18" charset="0"/>
              </a:rPr>
              <a:t>shall correspond as far as possible </a:t>
            </a:r>
            <a:r>
              <a:rPr lang="en-GB" sz="2000" b="1" dirty="0">
                <a:latin typeface="Times New Roman" panose="02020603050405020304" pitchFamily="18" charset="0"/>
                <a:cs typeface="Times New Roman" panose="02020603050405020304" pitchFamily="18" charset="0"/>
              </a:rPr>
              <a:t>to that imposed in the issuing State</a:t>
            </a:r>
          </a:p>
          <a:p>
            <a:pPr marL="342900" marR="0" lvl="0" indent="-342900" algn="just">
              <a:lnSpc>
                <a:spcPct val="107000"/>
              </a:lnSpc>
              <a:spcBef>
                <a:spcPts val="0"/>
              </a:spcBef>
              <a:spcAft>
                <a:spcPts val="0"/>
              </a:spcAft>
              <a:buFont typeface="Wingdings" panose="05000000000000000000" pitchFamily="2" charset="2"/>
              <a:buChar char=""/>
            </a:pPr>
            <a:endParaRPr lang="en-US" sz="2000" b="1"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en-GB" sz="2000" dirty="0">
                <a:latin typeface="Times New Roman" panose="02020603050405020304" pitchFamily="18" charset="0"/>
                <a:cs typeface="Times New Roman" panose="02020603050405020304" pitchFamily="18" charset="0"/>
              </a:rPr>
              <a:t>The adapted supervision measure </a:t>
            </a:r>
            <a:r>
              <a:rPr lang="en-GB" sz="2000" b="1" dirty="0">
                <a:solidFill>
                  <a:srgbClr val="FF0000"/>
                </a:solidFill>
                <a:latin typeface="Times New Roman" panose="02020603050405020304" pitchFamily="18" charset="0"/>
                <a:cs typeface="Times New Roman" panose="02020603050405020304" pitchFamily="18" charset="0"/>
              </a:rPr>
              <a:t>shall not be more severe </a:t>
            </a:r>
            <a:r>
              <a:rPr lang="en-GB" sz="2000" dirty="0">
                <a:latin typeface="Times New Roman" panose="02020603050405020304" pitchFamily="18" charset="0"/>
                <a:cs typeface="Times New Roman" panose="02020603050405020304" pitchFamily="18" charset="0"/>
              </a:rPr>
              <a:t>than the supervision measure which was originally imposed</a:t>
            </a: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9</a:t>
            </a:fld>
            <a:endParaRPr lang="en-US" dirty="0">
              <a:solidFill>
                <a:schemeClr val="bg1"/>
              </a:solidFill>
            </a:endParaRPr>
          </a:p>
        </p:txBody>
      </p:sp>
    </p:spTree>
    <p:extLst>
      <p:ext uri="{BB962C8B-B14F-4D97-AF65-F5344CB8AC3E}">
        <p14:creationId xmlns:p14="http://schemas.microsoft.com/office/powerpoint/2010/main" val="22338371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1657</Words>
  <Application>Microsoft Office PowerPoint</Application>
  <PresentationFormat>Widescreen</PresentationFormat>
  <Paragraphs>99</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Symbol</vt:lpstr>
      <vt:lpstr>Times New Roman</vt:lpstr>
      <vt:lpstr>Wingdings</vt:lpstr>
      <vt:lpstr>Office Theme</vt:lpstr>
      <vt:lpstr>Better applying European Criminal Law Training for court staff </vt:lpstr>
      <vt:lpstr>Content:</vt:lpstr>
      <vt:lpstr>  Fact sheet</vt:lpstr>
      <vt:lpstr>  Objectives </vt:lpstr>
      <vt:lpstr>  Definitions – article 4 FD</vt:lpstr>
      <vt:lpstr>Competent authorities</vt:lpstr>
      <vt:lpstr>  Criteria for forwarding a decision on supervision measures  </vt:lpstr>
      <vt:lpstr>   Procedure for recognition of a decision on supervision measures and time limits   </vt:lpstr>
      <vt:lpstr>    Grounds for non-recognition. Adaptation of the decision    </vt:lpstr>
      <vt:lpstr>     Governing law and subsequent decisions     </vt:lpstr>
      <vt:lpstr>     Obligations for the authorities involved     </vt:lpstr>
      <vt:lpstr>     Consultations (art. 22) and languages (art. 24)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COUNCIL FRAMEWORK DECISION 2009/829/JHA  of 23 October 2009 on the application, between Member States of the European Union, of the principle of mutual recognition to decisions on supervision measures as an alternative to provisional detention</dc:title>
  <dc:creator>motoi constantin daniel</dc:creator>
  <cp:lastModifiedBy>Greenwood Elizabeth</cp:lastModifiedBy>
  <cp:revision>26</cp:revision>
  <dcterms:created xsi:type="dcterms:W3CDTF">2020-10-28T14:00:49Z</dcterms:created>
  <dcterms:modified xsi:type="dcterms:W3CDTF">2021-04-13T13:06:13Z</dcterms:modified>
</cp:coreProperties>
</file>