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3"/>
  </p:notesMasterIdLst>
  <p:sldIdLst>
    <p:sldId id="256" r:id="rId2"/>
    <p:sldId id="257" r:id="rId3"/>
    <p:sldId id="263" r:id="rId4"/>
    <p:sldId id="264" r:id="rId5"/>
    <p:sldId id="265" r:id="rId6"/>
    <p:sldId id="266" r:id="rId7"/>
    <p:sldId id="267" r:id="rId8"/>
    <p:sldId id="268" r:id="rId9"/>
    <p:sldId id="269" r:id="rId10"/>
    <p:sldId id="270"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enwood Elizabeth" initials="GE" lastIdx="1" clrIdx="0">
    <p:extLst>
      <p:ext uri="{19B8F6BF-5375-455C-9EA6-DF929625EA0E}">
        <p15:presenceInfo xmlns:p15="http://schemas.microsoft.com/office/powerpoint/2012/main" userId="S::egreenwood@era.law::bb6ead51-4b5f-46ad-9d14-f77be83d5d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82"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13T15:07:18.367" idx="1">
    <p:pos x="2366" y="1594"/>
    <p:text>UK is no longer an MS...</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13/04/2021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4/13/2021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4/13/2021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4/13/2021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4/13/2021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4/13/2021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4/13/2021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4/13/2021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4/13/2021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4/13/2021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4/13/2021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4/13/2021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4/13/2021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EN/3187"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02213" y="2199807"/>
            <a:ext cx="9144000" cy="1438939"/>
          </a:xfrm>
        </p:spPr>
        <p:txBody>
          <a:bodyPr anchor="ctr">
            <a:normAutofit/>
          </a:bodyPr>
          <a:lstStyle/>
          <a:p>
            <a:pPr marL="0" marR="0" algn="l">
              <a:spcBef>
                <a:spcPts val="0"/>
              </a:spcBef>
              <a:spcAft>
                <a:spcPts val="800"/>
              </a:spcAft>
            </a:pPr>
            <a:r>
              <a:rPr lang="en-US" altLang="nl-NL" sz="4000" b="1" dirty="0">
                <a:latin typeface="Times New Roman" panose="02020603050405020304" pitchFamily="18" charset="0"/>
                <a:cs typeface="Times New Roman" panose="02020603050405020304" pitchFamily="18" charset="0"/>
              </a:rPr>
              <a:t>Better applying European Criminal Law</a:t>
            </a:r>
            <a:br>
              <a:rPr lang="en-US" altLang="nl-NL" sz="4000" b="1" dirty="0">
                <a:latin typeface="Times New Roman" panose="02020603050405020304" pitchFamily="18" charset="0"/>
                <a:cs typeface="Times New Roman" panose="02020603050405020304" pitchFamily="18" charset="0"/>
              </a:rPr>
            </a:br>
            <a:r>
              <a:rPr lang="en-US" altLang="nl-NL" sz="4000" b="1" dirty="0">
                <a:latin typeface="Times New Roman" panose="02020603050405020304" pitchFamily="18" charset="0"/>
                <a:cs typeface="Times New Roman" panose="02020603050405020304" pitchFamily="18" charset="0"/>
              </a:rPr>
              <a:t>ERA Court staff training</a:t>
            </a:r>
            <a:endParaRPr lang="es-ES" sz="4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33FEDA7-9401-4F3F-AC37-2B14B78F05AD}"/>
              </a:ext>
            </a:extLst>
          </p:cNvPr>
          <p:cNvSpPr txBox="1"/>
          <p:nvPr/>
        </p:nvSpPr>
        <p:spPr>
          <a:xfrm>
            <a:off x="402213" y="4138367"/>
            <a:ext cx="8012783" cy="1754326"/>
          </a:xfrm>
          <a:prstGeom prst="rect">
            <a:avLst/>
          </a:prstGeom>
          <a:noFill/>
        </p:spPr>
        <p:txBody>
          <a:bodyPr wrap="square" rtlCol="0">
            <a:spAutoFit/>
          </a:bodyPr>
          <a:lstStyle/>
          <a:p>
            <a:r>
              <a:rPr lang="hu-HU" sz="3600" b="1" i="1" dirty="0">
                <a:solidFill>
                  <a:schemeClr val="bg1"/>
                </a:solidFill>
                <a:latin typeface="Times New Roman" panose="02020603050405020304" pitchFamily="18" charset="0"/>
                <a:cs typeface="Times New Roman" panose="02020603050405020304" pitchFamily="18" charset="0"/>
              </a:rPr>
              <a:t>Mutual recognition III – </a:t>
            </a:r>
          </a:p>
          <a:p>
            <a:r>
              <a:rPr lang="hu-HU" sz="3600" b="1" i="1" dirty="0">
                <a:solidFill>
                  <a:schemeClr val="bg1"/>
                </a:solidFill>
                <a:latin typeface="Times New Roman" panose="02020603050405020304" pitchFamily="18" charset="0"/>
                <a:cs typeface="Times New Roman" panose="02020603050405020304" pitchFamily="18" charset="0"/>
              </a:rPr>
              <a:t>Council Framework Decision 2008/947/JHA</a:t>
            </a:r>
            <a:endParaRPr lang="en-US" sz="3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95618"/>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en-GB" sz="3600" b="1" dirty="0">
                <a:latin typeface="Times New Roman" panose="02020603050405020304" pitchFamily="18" charset="0"/>
                <a:cs typeface="Times New Roman" panose="02020603050405020304" pitchFamily="18" charset="0"/>
              </a:rPr>
              <a:t>Governing law and subsequent decisions</a:t>
            </a:r>
            <a:br>
              <a:rPr lang="en-US" sz="3600" i="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1355"/>
            <a:ext cx="10275501" cy="4934089"/>
          </a:xfrm>
        </p:spPr>
        <p:txBody>
          <a:bodyPr>
            <a:normAutofit fontScale="92500" lnSpcReduction="10000"/>
          </a:bodyPr>
          <a:lstStyle/>
          <a:p>
            <a:pPr marL="342900" indent="-342900" algn="just">
              <a:lnSpc>
                <a:spcPct val="97000"/>
              </a:lnSpc>
              <a:spcBef>
                <a:spcPts val="0"/>
              </a:spcBef>
              <a:buFont typeface="Wingdings" panose="05000000000000000000" pitchFamily="2" charset="2"/>
              <a:buChar char=""/>
            </a:pPr>
            <a:r>
              <a:rPr lang="en-GB" sz="1900" dirty="0">
                <a:latin typeface="Times New Roman" panose="02020603050405020304" pitchFamily="18" charset="0"/>
                <a:cs typeface="Times New Roman" panose="02020603050405020304" pitchFamily="18" charset="0"/>
              </a:rPr>
              <a:t>The supervision and application of probation measures and alternative sanctions </a:t>
            </a:r>
            <a:r>
              <a:rPr lang="en-GB" sz="1900" b="1" dirty="0">
                <a:latin typeface="Times New Roman" panose="02020603050405020304" pitchFamily="18" charset="0"/>
                <a:cs typeface="Times New Roman" panose="02020603050405020304" pitchFamily="18" charset="0"/>
              </a:rPr>
              <a:t>shall be governed by the law of the executing state</a:t>
            </a:r>
          </a:p>
          <a:p>
            <a:pPr marL="0" indent="0" algn="just">
              <a:lnSpc>
                <a:spcPct val="97000"/>
              </a:lnSpc>
              <a:spcBef>
                <a:spcPts val="0"/>
              </a:spcBef>
              <a:buNone/>
            </a:pPr>
            <a:endParaRPr lang="en-GB" sz="1900" b="1" dirty="0">
              <a:latin typeface="Times New Roman" panose="02020603050405020304" pitchFamily="18" charset="0"/>
              <a:cs typeface="Times New Roman" panose="02020603050405020304" pitchFamily="18" charset="0"/>
            </a:endParaRPr>
          </a:p>
          <a:p>
            <a:pPr marL="342900" indent="-342900" algn="just">
              <a:lnSpc>
                <a:spcPct val="97000"/>
              </a:lnSpc>
              <a:spcBef>
                <a:spcPts val="0"/>
              </a:spcBef>
              <a:buFont typeface="Wingdings" panose="05000000000000000000" pitchFamily="2" charset="2"/>
              <a:buChar char=""/>
            </a:pPr>
            <a:r>
              <a:rPr lang="en-GB" sz="1900" dirty="0">
                <a:latin typeface="Times New Roman" panose="02020603050405020304" pitchFamily="18" charset="0"/>
                <a:cs typeface="Times New Roman" panose="02020603050405020304" pitchFamily="18" charset="0"/>
              </a:rPr>
              <a:t>The competent authority of the executing state </a:t>
            </a:r>
            <a:r>
              <a:rPr lang="en-GB" sz="1900" b="1" dirty="0">
                <a:latin typeface="Times New Roman" panose="02020603050405020304" pitchFamily="18" charset="0"/>
                <a:cs typeface="Times New Roman" panose="02020603050405020304" pitchFamily="18" charset="0"/>
              </a:rPr>
              <a:t>shall have jurisdiction </a:t>
            </a:r>
            <a:r>
              <a:rPr lang="en-GB" sz="1900" dirty="0">
                <a:latin typeface="Times New Roman" panose="02020603050405020304" pitchFamily="18" charset="0"/>
                <a:cs typeface="Times New Roman" panose="02020603050405020304" pitchFamily="18" charset="0"/>
              </a:rPr>
              <a:t>to </a:t>
            </a:r>
            <a:r>
              <a:rPr lang="en-GB" sz="1900" u="sng" dirty="0">
                <a:latin typeface="Times New Roman" panose="02020603050405020304" pitchFamily="18" charset="0"/>
                <a:cs typeface="Times New Roman" panose="02020603050405020304" pitchFamily="18" charset="0"/>
              </a:rPr>
              <a:t>take all subsequent decisions</a:t>
            </a:r>
            <a:r>
              <a:rPr lang="en-GB" sz="1900" dirty="0">
                <a:latin typeface="Times New Roman" panose="02020603050405020304" pitchFamily="18" charset="0"/>
                <a:cs typeface="Times New Roman" panose="02020603050405020304" pitchFamily="18" charset="0"/>
              </a:rPr>
              <a:t>, in particular in case of non-compliance with a probation measure or alternative sanction or if the sentenced person commits a new criminal offence. Such subsequent decisions include notably: </a:t>
            </a:r>
          </a:p>
          <a:p>
            <a:pPr marL="457200" indent="-457200" algn="just">
              <a:lnSpc>
                <a:spcPct val="97000"/>
              </a:lnSpc>
              <a:spcBef>
                <a:spcPts val="0"/>
              </a:spcBef>
              <a:buAutoNum type="alphaLcParenBoth"/>
            </a:pPr>
            <a:r>
              <a:rPr lang="en-GB" sz="1900" i="1" dirty="0">
                <a:latin typeface="Times New Roman" panose="02020603050405020304" pitchFamily="18" charset="0"/>
                <a:cs typeface="Times New Roman" panose="02020603050405020304" pitchFamily="18" charset="0"/>
              </a:rPr>
              <a:t>the modification of obligations or instructions contained in the probation measure or alternative sanction, or the modification of the duration of the probation period </a:t>
            </a:r>
          </a:p>
          <a:p>
            <a:pPr marL="457200" indent="-457200" algn="just">
              <a:lnSpc>
                <a:spcPct val="97000"/>
              </a:lnSpc>
              <a:spcBef>
                <a:spcPts val="0"/>
              </a:spcBef>
              <a:buAutoNum type="alphaLcParenBoth"/>
            </a:pPr>
            <a:r>
              <a:rPr lang="en-GB" sz="1900" i="1" dirty="0">
                <a:latin typeface="Times New Roman" panose="02020603050405020304" pitchFamily="18" charset="0"/>
                <a:cs typeface="Times New Roman" panose="02020603050405020304" pitchFamily="18" charset="0"/>
              </a:rPr>
              <a:t>the revocation of the suspension of the execution of the judgement or the revocation of the decision on conditional release</a:t>
            </a:r>
          </a:p>
          <a:p>
            <a:pPr marL="457200" indent="-457200" algn="just">
              <a:lnSpc>
                <a:spcPct val="97000"/>
              </a:lnSpc>
              <a:spcBef>
                <a:spcPts val="0"/>
              </a:spcBef>
              <a:buAutoNum type="alphaLcParenBoth"/>
            </a:pPr>
            <a:r>
              <a:rPr lang="en-GB" sz="1900" i="1" dirty="0">
                <a:latin typeface="Times New Roman" panose="02020603050405020304" pitchFamily="18" charset="0"/>
                <a:cs typeface="Times New Roman" panose="02020603050405020304" pitchFamily="18" charset="0"/>
              </a:rPr>
              <a:t>the imposition of a custodial sentence or measure involving deprivation of liberty in case of an alternative sanction or conditional sentence</a:t>
            </a:r>
          </a:p>
          <a:p>
            <a:pPr marL="457200" indent="-457200" algn="just">
              <a:lnSpc>
                <a:spcPct val="97000"/>
              </a:lnSpc>
              <a:spcBef>
                <a:spcPts val="0"/>
              </a:spcBef>
              <a:buAutoNum type="alphaLcParenBoth"/>
            </a:pPr>
            <a:endParaRPr lang="en-GB" sz="1900" i="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en-GB" sz="1900" dirty="0">
                <a:latin typeface="Times New Roman" panose="02020603050405020304" pitchFamily="18" charset="0"/>
                <a:cs typeface="Times New Roman" panose="02020603050405020304" pitchFamily="18" charset="0"/>
              </a:rPr>
              <a:t>Each MS may declare that as an executing state </a:t>
            </a:r>
            <a:r>
              <a:rPr lang="en-GB" sz="1900" b="1" dirty="0">
                <a:latin typeface="Times New Roman" panose="02020603050405020304" pitchFamily="18" charset="0"/>
                <a:cs typeface="Times New Roman" panose="02020603050405020304" pitchFamily="18" charset="0"/>
              </a:rPr>
              <a:t>it will refuse to assume the responsibility to take subsequent decisions for the cases provided for in article 14 para. 3 of the FD. </a:t>
            </a:r>
            <a:r>
              <a:rPr lang="en-GB" sz="1900" dirty="0">
                <a:latin typeface="Times New Roman" panose="02020603050405020304" pitchFamily="18" charset="0"/>
                <a:cs typeface="Times New Roman" panose="02020603050405020304" pitchFamily="18" charset="0"/>
              </a:rPr>
              <a:t>In this situation the executing state </a:t>
            </a:r>
            <a:r>
              <a:rPr lang="en-GB" sz="1900" b="1" dirty="0">
                <a:latin typeface="Times New Roman" panose="02020603050405020304" pitchFamily="18" charset="0"/>
                <a:cs typeface="Times New Roman" panose="02020603050405020304" pitchFamily="18" charset="0"/>
              </a:rPr>
              <a:t>shall transfer jurisdiction back </a:t>
            </a:r>
            <a:r>
              <a:rPr lang="en-GB" sz="1900" dirty="0">
                <a:latin typeface="Times New Roman" panose="02020603050405020304" pitchFamily="18" charset="0"/>
                <a:cs typeface="Times New Roman" panose="02020603050405020304" pitchFamily="18" charset="0"/>
              </a:rPr>
              <a:t>to the competent authority of the issuing state in case of non-compliance with a probation measure or alternative sanction if the competent authority of the executing state </a:t>
            </a:r>
            <a:endParaRPr lang="en-US" sz="19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en-GB" sz="3600" b="1" dirty="0">
                <a:latin typeface="Times New Roman" panose="02020603050405020304" pitchFamily="18" charset="0"/>
                <a:cs typeface="Times New Roman" panose="02020603050405020304" pitchFamily="18" charset="0"/>
              </a:rPr>
              <a:t>Consultations (art. 15) and languages (art. 21)</a:t>
            </a:r>
            <a:br>
              <a:rPr lang="en-US" sz="3600" i="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Where and whenever it is felt appropriate, competent authorities of the issuing state and of the executing state </a:t>
            </a:r>
            <a:r>
              <a:rPr lang="en-GB" sz="2000" b="1" dirty="0">
                <a:latin typeface="Times New Roman" panose="02020603050405020304" pitchFamily="18" charset="0"/>
                <a:cs typeface="Times New Roman" panose="02020603050405020304" pitchFamily="18" charset="0"/>
              </a:rPr>
              <a:t>may consult </a:t>
            </a:r>
            <a:r>
              <a:rPr lang="en-GB" sz="2000" dirty="0">
                <a:latin typeface="Times New Roman" panose="02020603050405020304" pitchFamily="18" charset="0"/>
                <a:cs typeface="Times New Roman" panose="02020603050405020304" pitchFamily="18" charset="0"/>
              </a:rPr>
              <a:t>each other with a view to facilitating the smooth and efficient application of this Framework Decision</a:t>
            </a: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certificate referred to in Article 6(1) </a:t>
            </a:r>
            <a:r>
              <a:rPr lang="en-GB" sz="2000" b="1" dirty="0">
                <a:latin typeface="Times New Roman" panose="02020603050405020304" pitchFamily="18" charset="0"/>
                <a:cs typeface="Times New Roman" panose="02020603050405020304" pitchFamily="18" charset="0"/>
              </a:rPr>
              <a:t>shall be translated</a:t>
            </a:r>
            <a:r>
              <a:rPr lang="en-GB" sz="2000" dirty="0">
                <a:latin typeface="Times New Roman" panose="02020603050405020304" pitchFamily="18" charset="0"/>
                <a:cs typeface="Times New Roman" panose="02020603050405020304" pitchFamily="18" charset="0"/>
              </a:rPr>
              <a:t> into the official language or one of the official languages of the </a:t>
            </a:r>
            <a:r>
              <a:rPr lang="en-GB" sz="2000">
                <a:latin typeface="Times New Roman" panose="02020603050405020304" pitchFamily="18" charset="0"/>
                <a:cs typeface="Times New Roman" panose="02020603050405020304" pitchFamily="18" charset="0"/>
              </a:rPr>
              <a:t>executing state</a:t>
            </a:r>
            <a:r>
              <a:rPr lang="en-GB" sz="2000" dirty="0">
                <a:latin typeface="Times New Roman" panose="02020603050405020304" pitchFamily="18" charset="0"/>
                <a:cs typeface="Times New Roman" panose="02020603050405020304" pitchFamily="18" charset="0"/>
              </a:rPr>
              <a:t>. Any Member State may, on adoption of this Framework Decision or later, state in a declaration deposited with the General Secretariat of the Council that it will accept a translation in one or more other official languages of the institutions of the European Union.</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Content: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Fact sheet – FD 2008/947</a:t>
            </a:r>
          </a:p>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Objectives</a:t>
            </a:r>
          </a:p>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Scope of application</a:t>
            </a:r>
          </a:p>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Competent authorities</a:t>
            </a:r>
          </a:p>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Criteria for forwarding a decision on supervision measures</a:t>
            </a:r>
          </a:p>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Procedure for recognition of a decision on supervision measures</a:t>
            </a:r>
          </a:p>
          <a:p>
            <a:pPr>
              <a:buFont typeface="Wingdings" panose="05000000000000000000" pitchFamily="2" charset="2"/>
              <a:buChar char="§"/>
            </a:pPr>
            <a:r>
              <a:rPr lang="en-US" sz="2000" i="1" dirty="0">
                <a:latin typeface="Times New Roman" panose="02020603050405020304" pitchFamily="18" charset="0"/>
                <a:cs typeface="Times New Roman" panose="02020603050405020304" pitchFamily="18" charset="0"/>
              </a:rPr>
              <a:t>Grounds for refusing recognition and supervision &amp; adaptation of the decision </a:t>
            </a:r>
          </a:p>
          <a:p>
            <a:pPr>
              <a:buFont typeface="Wingdings" panose="05000000000000000000" pitchFamily="2" charset="2"/>
              <a:buChar char="§"/>
            </a:pPr>
            <a:r>
              <a:rPr lang="en-GB" sz="2000" i="1" dirty="0">
                <a:latin typeface="Times New Roman" panose="02020603050405020304" pitchFamily="18" charset="0"/>
                <a:cs typeface="Times New Roman" panose="02020603050405020304" pitchFamily="18" charset="0"/>
              </a:rPr>
              <a:t>Governing law and subsequent decisions</a:t>
            </a:r>
          </a:p>
          <a:p>
            <a:pPr>
              <a:buFont typeface="Wingdings" panose="05000000000000000000" pitchFamily="2" charset="2"/>
              <a:buChar char="§"/>
            </a:pPr>
            <a:r>
              <a:rPr lang="en-GB" sz="2000" i="1" dirty="0">
                <a:latin typeface="Times New Roman" panose="02020603050405020304" pitchFamily="18" charset="0"/>
                <a:cs typeface="Times New Roman" panose="02020603050405020304" pitchFamily="18" charset="0"/>
              </a:rPr>
              <a:t>Consultations and languages</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04102" y="406575"/>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Fact sheet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04102" y="1812404"/>
            <a:ext cx="10905066" cy="4827557"/>
          </a:xfrm>
        </p:spPr>
        <p:txBody>
          <a:bodyPr>
            <a:noAutofit/>
          </a:bodyPr>
          <a:lstStyle/>
          <a:p>
            <a:pPr algn="just"/>
            <a:r>
              <a:rPr lang="en-GB" sz="2000" dirty="0">
                <a:latin typeface="Times New Roman" panose="02020603050405020304" pitchFamily="18" charset="0"/>
                <a:cs typeface="Times New Roman" panose="02020603050405020304" pitchFamily="18" charset="0"/>
              </a:rPr>
              <a:t>Deadline for transposition of the FD - </a:t>
            </a:r>
            <a:r>
              <a:rPr lang="en-GB" sz="2000" b="1" dirty="0">
                <a:solidFill>
                  <a:srgbClr val="FF0000"/>
                </a:solidFill>
                <a:latin typeface="Times New Roman" panose="02020603050405020304" pitchFamily="18" charset="0"/>
                <a:cs typeface="Times New Roman" panose="02020603050405020304" pitchFamily="18" charset="0"/>
              </a:rPr>
              <a:t>6 December 2011</a:t>
            </a:r>
          </a:p>
          <a:p>
            <a:pPr algn="just"/>
            <a:endParaRPr lang="en-GB" sz="2000" b="1" dirty="0">
              <a:latin typeface="Times New Roman" panose="02020603050405020304" pitchFamily="18" charset="0"/>
              <a:cs typeface="Times New Roman" panose="02020603050405020304" pitchFamily="18" charset="0"/>
            </a:endParaRPr>
          </a:p>
          <a:p>
            <a:pPr algn="just"/>
            <a:r>
              <a:rPr lang="en-GB" sz="2000" b="1" dirty="0">
                <a:solidFill>
                  <a:srgbClr val="FF0000"/>
                </a:solidFill>
                <a:latin typeface="Times New Roman" panose="02020603050405020304" pitchFamily="18" charset="0"/>
                <a:cs typeface="Times New Roman" panose="02020603050405020304" pitchFamily="18" charset="0"/>
              </a:rPr>
              <a:t>27 MS </a:t>
            </a:r>
            <a:r>
              <a:rPr lang="en-GB" sz="2000" dirty="0">
                <a:latin typeface="Times New Roman" panose="02020603050405020304" pitchFamily="18" charset="0"/>
                <a:cs typeface="Times New Roman" panose="02020603050405020304" pitchFamily="18" charset="0"/>
              </a:rPr>
              <a:t>have implemented it</a:t>
            </a:r>
            <a:r>
              <a:rPr lang="en-GB" sz="2000" b="1" dirty="0">
                <a:latin typeface="Times New Roman" panose="02020603050405020304" pitchFamily="18" charset="0"/>
                <a:cs typeface="Times New Roman" panose="02020603050405020304" pitchFamily="18" charset="0"/>
              </a:rPr>
              <a:t>, </a:t>
            </a:r>
            <a:r>
              <a:rPr lang="en-GB" sz="2000" b="1" dirty="0">
                <a:solidFill>
                  <a:srgbClr val="FF0000"/>
                </a:solidFill>
                <a:latin typeface="Times New Roman" panose="02020603050405020304" pitchFamily="18" charset="0"/>
                <a:cs typeface="Times New Roman" panose="02020603050405020304" pitchFamily="18" charset="0"/>
              </a:rPr>
              <a:t>UK is not taking part in this FD</a:t>
            </a:r>
          </a:p>
          <a:p>
            <a:pPr algn="just"/>
            <a:endParaRPr lang="en-GB" sz="2000" b="1" dirty="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FD </a:t>
            </a:r>
            <a:r>
              <a:rPr lang="en-GB" sz="2000" b="1" dirty="0">
                <a:solidFill>
                  <a:srgbClr val="FF0000"/>
                </a:solidFill>
                <a:latin typeface="Times New Roman" panose="02020603050405020304" pitchFamily="18" charset="0"/>
                <a:cs typeface="Times New Roman" panose="02020603050405020304" pitchFamily="18" charset="0"/>
              </a:rPr>
              <a:t>lays down rules </a:t>
            </a:r>
            <a:r>
              <a:rPr lang="en-GB" sz="2000" dirty="0">
                <a:latin typeface="Times New Roman" panose="02020603050405020304" pitchFamily="18" charset="0"/>
                <a:cs typeface="Times New Roman" panose="02020603050405020304" pitchFamily="18" charset="0"/>
              </a:rPr>
              <a:t>according to which an MS, </a:t>
            </a:r>
            <a:r>
              <a:rPr lang="en-GB" sz="2000" i="1" dirty="0">
                <a:latin typeface="Times New Roman" panose="02020603050405020304" pitchFamily="18" charset="0"/>
                <a:cs typeface="Times New Roman" panose="02020603050405020304" pitchFamily="18" charset="0"/>
              </a:rPr>
              <a:t>other than the MS in which the person concerned has been sentenced</a:t>
            </a:r>
            <a:r>
              <a:rPr lang="en-GB" sz="2000" dirty="0">
                <a:latin typeface="Times New Roman" panose="02020603050405020304" pitchFamily="18" charset="0"/>
                <a:cs typeface="Times New Roman" panose="02020603050405020304" pitchFamily="18" charset="0"/>
              </a:rPr>
              <a:t>, </a:t>
            </a:r>
            <a:r>
              <a:rPr lang="en-GB" sz="2000" b="1" u="sng" dirty="0">
                <a:latin typeface="Times New Roman" panose="02020603050405020304" pitchFamily="18" charset="0"/>
                <a:cs typeface="Times New Roman" panose="02020603050405020304" pitchFamily="18" charset="0"/>
              </a:rPr>
              <a:t>recognises</a:t>
            </a:r>
            <a:r>
              <a:rPr lang="en-GB" sz="2000" dirty="0">
                <a:latin typeface="Times New Roman" panose="02020603050405020304" pitchFamily="18" charset="0"/>
                <a:cs typeface="Times New Roman" panose="02020603050405020304" pitchFamily="18" charset="0"/>
              </a:rPr>
              <a:t> judgments and, where applicable, probation decisions, </a:t>
            </a:r>
            <a:r>
              <a:rPr lang="en-GB" sz="2000" b="1" u="sng" dirty="0">
                <a:latin typeface="Times New Roman" panose="02020603050405020304" pitchFamily="18" charset="0"/>
                <a:cs typeface="Times New Roman" panose="02020603050405020304" pitchFamily="18" charset="0"/>
              </a:rPr>
              <a:t>supervises </a:t>
            </a:r>
            <a:r>
              <a:rPr lang="en-GB" sz="2000" dirty="0">
                <a:latin typeface="Times New Roman" panose="02020603050405020304" pitchFamily="18" charset="0"/>
                <a:cs typeface="Times New Roman" panose="02020603050405020304" pitchFamily="18" charset="0"/>
              </a:rPr>
              <a:t>probation measures imposed on the basis of a judgment, or alternative sanctions contained in such a judgment, and </a:t>
            </a:r>
            <a:r>
              <a:rPr lang="en-GB" sz="2000" b="1" u="sng" dirty="0">
                <a:latin typeface="Times New Roman" panose="02020603050405020304" pitchFamily="18" charset="0"/>
                <a:cs typeface="Times New Roman" panose="02020603050405020304" pitchFamily="18" charset="0"/>
              </a:rPr>
              <a:t>takes all other decisions relating to that judgement</a:t>
            </a:r>
            <a:r>
              <a:rPr lang="en-GB" sz="2000" dirty="0">
                <a:latin typeface="Times New Roman" panose="02020603050405020304" pitchFamily="18" charset="0"/>
                <a:cs typeface="Times New Roman" panose="02020603050405020304" pitchFamily="18" charset="0"/>
              </a:rPr>
              <a:t>,</a:t>
            </a:r>
            <a:r>
              <a:rPr lang="en-GB" sz="2000" b="1" dirty="0">
                <a:latin typeface="Times New Roman" panose="02020603050405020304" pitchFamily="18" charset="0"/>
                <a:cs typeface="Times New Roman" panose="02020603050405020304" pitchFamily="18" charset="0"/>
              </a:rPr>
              <a:t> </a:t>
            </a:r>
            <a:r>
              <a:rPr lang="en-GB" sz="2000" i="1" dirty="0">
                <a:latin typeface="Times New Roman" panose="02020603050405020304" pitchFamily="18" charset="0"/>
                <a:cs typeface="Times New Roman" panose="02020603050405020304" pitchFamily="18" charset="0"/>
              </a:rPr>
              <a:t>unless otherwise provided for in this FD</a:t>
            </a:r>
          </a:p>
          <a:p>
            <a:pPr algn="just"/>
            <a:endParaRPr lang="en-GB" sz="20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25428"/>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Objectives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en-GB" sz="2000" dirty="0">
                <a:latin typeface="Times New Roman" panose="02020603050405020304" pitchFamily="18" charset="0"/>
                <a:cs typeface="Times New Roman" panose="02020603050405020304" pitchFamily="18" charset="0"/>
              </a:rPr>
              <a:t>Facilitating </a:t>
            </a:r>
            <a:r>
              <a:rPr lang="en-GB" sz="2000" b="1" dirty="0">
                <a:latin typeface="Times New Roman" panose="02020603050405020304" pitchFamily="18" charset="0"/>
                <a:cs typeface="Times New Roman" panose="02020603050405020304" pitchFamily="18" charset="0"/>
              </a:rPr>
              <a:t>the social rehabilitation of sentenced persons </a:t>
            </a:r>
            <a:r>
              <a:rPr lang="en-GB" sz="2000" dirty="0">
                <a:latin typeface="Times New Roman" panose="02020603050405020304" pitchFamily="18" charset="0"/>
                <a:cs typeface="Times New Roman" panose="02020603050405020304" pitchFamily="18" charset="0"/>
              </a:rPr>
              <a:t>and </a:t>
            </a:r>
            <a:r>
              <a:rPr lang="en-GB" sz="2000" b="1" dirty="0">
                <a:latin typeface="Times New Roman" panose="02020603050405020304" pitchFamily="18" charset="0"/>
                <a:cs typeface="Times New Roman" panose="02020603050405020304" pitchFamily="18" charset="0"/>
              </a:rPr>
              <a:t>enhancing the prospects of the sentenced person’s being reintegrated into society</a:t>
            </a:r>
            <a:r>
              <a:rPr lang="en-GB" sz="2000" dirty="0">
                <a:latin typeface="Times New Roman" panose="02020603050405020304" pitchFamily="18" charset="0"/>
                <a:cs typeface="Times New Roman" panose="02020603050405020304" pitchFamily="18" charset="0"/>
              </a:rPr>
              <a:t>, by enabling that person to preserve family, linguistic, cultural and other ties</a:t>
            </a:r>
          </a:p>
          <a:p>
            <a:pPr algn="just"/>
            <a:endParaRPr lang="en-GB" sz="2000" dirty="0">
              <a:latin typeface="Times New Roman" panose="02020603050405020304" pitchFamily="18" charset="0"/>
              <a:cs typeface="Times New Roman" panose="02020603050405020304" pitchFamily="18" charset="0"/>
            </a:endParaRPr>
          </a:p>
          <a:p>
            <a:pPr algn="just"/>
            <a:r>
              <a:rPr lang="en-GB" sz="2000" b="1" dirty="0">
                <a:latin typeface="Times New Roman" panose="02020603050405020304" pitchFamily="18" charset="0"/>
                <a:cs typeface="Times New Roman" panose="02020603050405020304" pitchFamily="18" charset="0"/>
              </a:rPr>
              <a:t>Improve monitoring of compliance with probation measures and alternative sanctions</a:t>
            </a:r>
            <a:r>
              <a:rPr lang="en-GB" sz="2000" dirty="0">
                <a:latin typeface="Times New Roman" panose="02020603050405020304" pitchFamily="18" charset="0"/>
                <a:cs typeface="Times New Roman" panose="02020603050405020304" pitchFamily="18" charset="0"/>
              </a:rPr>
              <a:t>, with a view to preventing recidivism</a:t>
            </a:r>
          </a:p>
          <a:p>
            <a:pPr algn="just"/>
            <a:endParaRPr lang="en-GB" sz="2000" dirty="0">
              <a:latin typeface="Times New Roman" panose="02020603050405020304" pitchFamily="18" charset="0"/>
              <a:cs typeface="Times New Roman" panose="02020603050405020304" pitchFamily="18" charset="0"/>
            </a:endParaRPr>
          </a:p>
          <a:p>
            <a:pPr algn="just"/>
            <a:r>
              <a:rPr lang="en-GB" sz="2000" b="1" dirty="0">
                <a:latin typeface="Times New Roman" panose="02020603050405020304" pitchFamily="18" charset="0"/>
                <a:cs typeface="Times New Roman" panose="02020603050405020304" pitchFamily="18" charset="0"/>
              </a:rPr>
              <a:t>Improving the protection of victims and of the general public</a:t>
            </a:r>
          </a:p>
          <a:p>
            <a:pPr algn="just"/>
            <a:endParaRPr lang="en-GB" sz="2000" b="1" dirty="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Facilitating </a:t>
            </a:r>
            <a:r>
              <a:rPr lang="en-GB" sz="2000" b="1" dirty="0">
                <a:latin typeface="Times New Roman" panose="02020603050405020304" pitchFamily="18" charset="0"/>
                <a:cs typeface="Times New Roman" panose="02020603050405020304" pitchFamily="18" charset="0"/>
              </a:rPr>
              <a:t>the application of suitable probation measures and alternative sanctions</a:t>
            </a:r>
            <a:r>
              <a:rPr lang="en-GB" sz="2000" dirty="0">
                <a:latin typeface="Times New Roman" panose="02020603050405020304" pitchFamily="18" charset="0"/>
                <a:cs typeface="Times New Roman" panose="02020603050405020304" pitchFamily="18" charset="0"/>
              </a:rPr>
              <a:t>, in case of offenders who do not live in the state of conviction</a:t>
            </a: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Scope of application</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lnSpcReduction="10000"/>
          </a:bodyPr>
          <a:lstStyle/>
          <a:p>
            <a:pPr algn="just"/>
            <a:r>
              <a:rPr lang="en-GB" sz="2000" dirty="0">
                <a:latin typeface="Times New Roman" panose="02020603050405020304" pitchFamily="18" charset="0"/>
                <a:cs typeface="Times New Roman" panose="02020603050405020304" pitchFamily="18" charset="0"/>
              </a:rPr>
              <a:t>FD </a:t>
            </a:r>
            <a:r>
              <a:rPr lang="en-GB" sz="2000" b="1" dirty="0">
                <a:solidFill>
                  <a:srgbClr val="FF0000"/>
                </a:solidFill>
                <a:latin typeface="Times New Roman" panose="02020603050405020304" pitchFamily="18" charset="0"/>
                <a:cs typeface="Times New Roman" panose="02020603050405020304" pitchFamily="18" charset="0"/>
              </a:rPr>
              <a:t>shall apply </a:t>
            </a:r>
            <a:r>
              <a:rPr lang="en-GB" sz="2000" dirty="0">
                <a:latin typeface="Times New Roman" panose="02020603050405020304" pitchFamily="18" charset="0"/>
                <a:cs typeface="Times New Roman" panose="02020603050405020304" pitchFamily="18" charset="0"/>
              </a:rPr>
              <a:t>only to: </a:t>
            </a:r>
          </a:p>
          <a:p>
            <a:pPr marL="457200" indent="-457200" algn="just">
              <a:buAutoNum type="alphaLcParenBoth"/>
            </a:pPr>
            <a:r>
              <a:rPr lang="en-GB" sz="2000" dirty="0">
                <a:latin typeface="Times New Roman" panose="02020603050405020304" pitchFamily="18" charset="0"/>
                <a:cs typeface="Times New Roman" panose="02020603050405020304" pitchFamily="18" charset="0"/>
              </a:rPr>
              <a:t>the recognition of judgements and, where applicable, probation decisions</a:t>
            </a:r>
          </a:p>
          <a:p>
            <a:pPr marL="457200" indent="-457200" algn="just">
              <a:buAutoNum type="alphaLcParenBoth"/>
            </a:pPr>
            <a:r>
              <a:rPr lang="en-GB" sz="2000" dirty="0">
                <a:latin typeface="Times New Roman" panose="02020603050405020304" pitchFamily="18" charset="0"/>
                <a:cs typeface="Times New Roman" panose="02020603050405020304" pitchFamily="18" charset="0"/>
              </a:rPr>
              <a:t>the transfer of responsibility for the supervision of probation measures and alternative sanctions</a:t>
            </a:r>
          </a:p>
          <a:p>
            <a:pPr marL="457200" indent="-457200" algn="just">
              <a:buAutoNum type="alphaLcParenBoth"/>
            </a:pPr>
            <a:r>
              <a:rPr lang="en-GB" sz="2000" dirty="0">
                <a:latin typeface="Times New Roman" panose="02020603050405020304" pitchFamily="18" charset="0"/>
                <a:cs typeface="Times New Roman" panose="02020603050405020304" pitchFamily="18" charset="0"/>
              </a:rPr>
              <a:t>all other decisions related to those under (a) and (b); as described and provided for in this FD </a:t>
            </a:r>
          </a:p>
          <a:p>
            <a:pPr marL="457200" indent="-457200" algn="just">
              <a:buAutoNum type="alphaLcParenBoth"/>
            </a:pPr>
            <a:endParaRPr lang="en-GB" sz="2000" dirty="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FD </a:t>
            </a:r>
            <a:r>
              <a:rPr lang="en-GB" sz="2000" b="1" dirty="0">
                <a:solidFill>
                  <a:srgbClr val="FF0000"/>
                </a:solidFill>
                <a:latin typeface="Times New Roman" panose="02020603050405020304" pitchFamily="18" charset="0"/>
                <a:cs typeface="Times New Roman" panose="02020603050405020304" pitchFamily="18" charset="0"/>
              </a:rPr>
              <a:t>shall not apply </a:t>
            </a:r>
            <a:r>
              <a:rPr lang="en-GB" sz="2000" dirty="0">
                <a:latin typeface="Times New Roman" panose="02020603050405020304" pitchFamily="18" charset="0"/>
                <a:cs typeface="Times New Roman" panose="02020603050405020304" pitchFamily="18" charset="0"/>
              </a:rPr>
              <a:t>to: </a:t>
            </a:r>
          </a:p>
          <a:p>
            <a:pPr marL="457200" indent="-457200" algn="just">
              <a:buAutoNum type="alphaLcParenBoth"/>
            </a:pPr>
            <a:r>
              <a:rPr lang="en-GB" sz="2000" dirty="0">
                <a:latin typeface="Times New Roman" panose="02020603050405020304" pitchFamily="18" charset="0"/>
                <a:cs typeface="Times New Roman" panose="02020603050405020304" pitchFamily="18" charset="0"/>
              </a:rPr>
              <a:t>the execution of judgements in criminal matters imposing </a:t>
            </a:r>
            <a:r>
              <a:rPr lang="en-GB" sz="2000" u="sng" dirty="0">
                <a:latin typeface="Times New Roman" panose="02020603050405020304" pitchFamily="18" charset="0"/>
                <a:cs typeface="Times New Roman" panose="02020603050405020304" pitchFamily="18" charset="0"/>
              </a:rPr>
              <a:t>custodial sentences or measures involving deprivation of liberty</a:t>
            </a:r>
            <a:r>
              <a:rPr lang="en-GB" sz="2000" dirty="0">
                <a:latin typeface="Times New Roman" panose="02020603050405020304" pitchFamily="18" charset="0"/>
                <a:cs typeface="Times New Roman" panose="02020603050405020304" pitchFamily="18" charset="0"/>
              </a:rPr>
              <a:t> which fall within the scope of FD</a:t>
            </a:r>
            <a:r>
              <a:rPr lang="en-GB" sz="2000" b="1" dirty="0">
                <a:latin typeface="Times New Roman" panose="02020603050405020304" pitchFamily="18" charset="0"/>
                <a:cs typeface="Times New Roman" panose="02020603050405020304" pitchFamily="18" charset="0"/>
              </a:rPr>
              <a:t> 2008/909/JHA</a:t>
            </a:r>
            <a:endParaRPr lang="en-GB" sz="2000" dirty="0">
              <a:latin typeface="Times New Roman" panose="02020603050405020304" pitchFamily="18" charset="0"/>
              <a:cs typeface="Times New Roman" panose="02020603050405020304" pitchFamily="18" charset="0"/>
            </a:endParaRPr>
          </a:p>
          <a:p>
            <a:pPr marL="457200" indent="-457200" algn="just">
              <a:buAutoNum type="alphaLcParenBoth"/>
            </a:pPr>
            <a:r>
              <a:rPr lang="en-GB" sz="2000" dirty="0">
                <a:latin typeface="Times New Roman" panose="02020603050405020304" pitchFamily="18" charset="0"/>
                <a:cs typeface="Times New Roman" panose="02020603050405020304" pitchFamily="18" charset="0"/>
              </a:rPr>
              <a:t>recognition and execution of financial penalties and confiscation orders which fall within the scope of FD</a:t>
            </a:r>
            <a:r>
              <a:rPr lang="en-GB" sz="2000" b="1" dirty="0">
                <a:latin typeface="Times New Roman" panose="02020603050405020304" pitchFamily="18" charset="0"/>
                <a:cs typeface="Times New Roman" panose="02020603050405020304" pitchFamily="18" charset="0"/>
              </a:rPr>
              <a:t> 2005/214/JHA </a:t>
            </a:r>
            <a:r>
              <a:rPr lang="en-GB" sz="2000" dirty="0">
                <a:latin typeface="Times New Roman" panose="02020603050405020304" pitchFamily="18" charset="0"/>
                <a:cs typeface="Times New Roman" panose="02020603050405020304" pitchFamily="18" charset="0"/>
              </a:rPr>
              <a:t>of 24 February 2005 on the application of the principle of mutual recognition to </a:t>
            </a:r>
            <a:r>
              <a:rPr lang="en-GB" sz="2000" u="sng" dirty="0">
                <a:latin typeface="Times New Roman" panose="02020603050405020304" pitchFamily="18" charset="0"/>
                <a:cs typeface="Times New Roman" panose="02020603050405020304" pitchFamily="18" charset="0"/>
              </a:rPr>
              <a:t>financial penalties </a:t>
            </a:r>
          </a:p>
          <a:p>
            <a:pPr marL="457200" indent="-457200" algn="just">
              <a:buAutoNum type="alphaLcParenBoth"/>
            </a:pPr>
            <a:r>
              <a:rPr lang="en-GB" sz="2000" dirty="0">
                <a:latin typeface="Times New Roman" panose="02020603050405020304" pitchFamily="18" charset="0"/>
                <a:cs typeface="Times New Roman" panose="02020603050405020304" pitchFamily="18" charset="0"/>
              </a:rPr>
              <a:t>FD</a:t>
            </a:r>
            <a:r>
              <a:rPr lang="en-GB" sz="2000" b="1" dirty="0">
                <a:latin typeface="Times New Roman" panose="02020603050405020304" pitchFamily="18" charset="0"/>
                <a:cs typeface="Times New Roman" panose="02020603050405020304" pitchFamily="18" charset="0"/>
              </a:rPr>
              <a:t> 2006/783/JHA </a:t>
            </a:r>
            <a:r>
              <a:rPr lang="en-GB" sz="2000" dirty="0">
                <a:latin typeface="Times New Roman" panose="02020603050405020304" pitchFamily="18" charset="0"/>
                <a:cs typeface="Times New Roman" panose="02020603050405020304" pitchFamily="18" charset="0"/>
              </a:rPr>
              <a:t>of 6 October 2006 on the application of the principle of </a:t>
            </a:r>
            <a:r>
              <a:rPr lang="en-GB" sz="2000" u="sng" dirty="0">
                <a:latin typeface="Times New Roman" panose="02020603050405020304" pitchFamily="18" charset="0"/>
                <a:cs typeface="Times New Roman" panose="02020603050405020304" pitchFamily="18" charset="0"/>
              </a:rPr>
              <a:t>mutual recognition to confiscation orders</a:t>
            </a:r>
            <a:endParaRPr lang="en-GB"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Competent authorities</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lnSpcReduction="10000"/>
          </a:bodyPr>
          <a:lstStyle/>
          <a:p>
            <a:pPr algn="just"/>
            <a:r>
              <a:rPr lang="en-GB" sz="2000" dirty="0">
                <a:latin typeface="Times New Roman" panose="02020603050405020304" pitchFamily="18" charset="0"/>
                <a:cs typeface="Times New Roman" panose="02020603050405020304" pitchFamily="18" charset="0"/>
              </a:rPr>
              <a:t>Each MS shall inform the General Secretariat of the Council which </a:t>
            </a:r>
            <a:r>
              <a:rPr lang="en-GB" sz="2000" b="1" dirty="0">
                <a:latin typeface="Times New Roman" panose="02020603050405020304" pitchFamily="18" charset="0"/>
                <a:cs typeface="Times New Roman" panose="02020603050405020304" pitchFamily="18" charset="0"/>
              </a:rPr>
              <a:t>authority or authorities</a:t>
            </a:r>
            <a:r>
              <a:rPr lang="en-GB" sz="2000" dirty="0">
                <a:latin typeface="Times New Roman" panose="02020603050405020304" pitchFamily="18" charset="0"/>
                <a:cs typeface="Times New Roman" panose="02020603050405020304" pitchFamily="18" charset="0"/>
              </a:rPr>
              <a:t>, under its national law, are competent to act according to this FD in the situation where that MS is the issuing state or the executing state.</a:t>
            </a:r>
          </a:p>
          <a:p>
            <a:pPr algn="just"/>
            <a:endParaRPr lang="en-GB" sz="2000" dirty="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MS may designate </a:t>
            </a:r>
            <a:r>
              <a:rPr lang="en-GB" sz="2000" b="1" dirty="0">
                <a:latin typeface="Times New Roman" panose="02020603050405020304" pitchFamily="18" charset="0"/>
                <a:cs typeface="Times New Roman" panose="02020603050405020304" pitchFamily="18" charset="0"/>
              </a:rPr>
              <a:t>non-judicial authorities </a:t>
            </a:r>
            <a:r>
              <a:rPr lang="en-GB" sz="2000" dirty="0">
                <a:latin typeface="Times New Roman" panose="02020603050405020304" pitchFamily="18" charset="0"/>
                <a:cs typeface="Times New Roman" panose="02020603050405020304" pitchFamily="18" charset="0"/>
              </a:rPr>
              <a:t>as the competent authorities for taking decisions under this Framework Decision, provided that such authorities have competence for taking decisions of a similar nature under their national law and procedures </a:t>
            </a:r>
          </a:p>
          <a:p>
            <a:pPr algn="just"/>
            <a:endParaRPr lang="en-GB" sz="2000" dirty="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If a decision under Article 14(1)(b) or (c) is taken by a competent authority other than a court, the Member States shall ensure that, </a:t>
            </a:r>
            <a:r>
              <a:rPr lang="en-GB" sz="2000" b="1" dirty="0">
                <a:latin typeface="Times New Roman" panose="02020603050405020304" pitchFamily="18" charset="0"/>
                <a:cs typeface="Times New Roman" panose="02020603050405020304" pitchFamily="18" charset="0"/>
              </a:rPr>
              <a:t>upon request of the person concerned</a:t>
            </a:r>
            <a:r>
              <a:rPr lang="en-GB" sz="2000" dirty="0">
                <a:latin typeface="Times New Roman" panose="02020603050405020304" pitchFamily="18" charset="0"/>
                <a:cs typeface="Times New Roman" panose="02020603050405020304" pitchFamily="18" charset="0"/>
              </a:rPr>
              <a:t>, such decision may be </a:t>
            </a:r>
            <a:r>
              <a:rPr lang="en-GB" sz="2000" b="1" dirty="0">
                <a:latin typeface="Times New Roman" panose="02020603050405020304" pitchFamily="18" charset="0"/>
                <a:cs typeface="Times New Roman" panose="02020603050405020304" pitchFamily="18" charset="0"/>
              </a:rPr>
              <a:t>reviewed</a:t>
            </a:r>
            <a:r>
              <a:rPr lang="en-GB" sz="2000" dirty="0">
                <a:latin typeface="Times New Roman" panose="02020603050405020304" pitchFamily="18" charset="0"/>
                <a:cs typeface="Times New Roman" panose="02020603050405020304" pitchFamily="18" charset="0"/>
              </a:rPr>
              <a:t> by a court or by another independent court-like body </a:t>
            </a:r>
          </a:p>
          <a:p>
            <a:pPr algn="just"/>
            <a:endParaRPr lang="en-GB" sz="2000" dirty="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The General Secretariat of the Council </a:t>
            </a:r>
            <a:r>
              <a:rPr lang="en-GB" sz="2000" b="1" dirty="0">
                <a:latin typeface="Times New Roman" panose="02020603050405020304" pitchFamily="18" charset="0"/>
                <a:cs typeface="Times New Roman" panose="02020603050405020304" pitchFamily="18" charset="0"/>
              </a:rPr>
              <a:t>shall make the information received available </a:t>
            </a:r>
            <a:r>
              <a:rPr lang="en-GB" sz="2000" dirty="0">
                <a:latin typeface="Times New Roman" panose="02020603050405020304" pitchFamily="18" charset="0"/>
                <a:cs typeface="Times New Roman" panose="02020603050405020304" pitchFamily="18" charset="0"/>
              </a:rPr>
              <a:t>to all Member States and to the Commission</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16002"/>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Criteria for forwarding a decision on supervision measures</a:t>
            </a: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fontScale="92500" lnSpcReduction="10000"/>
          </a:bodyPr>
          <a:lstStyle/>
          <a:p>
            <a:pPr marL="342900" marR="0" lvl="0" indent="-342900" algn="just">
              <a:lnSpc>
                <a:spcPct val="107000"/>
              </a:lnSpc>
              <a:spcBef>
                <a:spcPts val="0"/>
              </a:spcBef>
              <a:spcAft>
                <a:spcPts val="0"/>
              </a:spcAft>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competent authority of the issuing state may forward a judgement and, where applicable, a probation decision to the competent authority of the Member State in which </a:t>
            </a:r>
            <a:r>
              <a:rPr lang="en-GB" sz="2000" b="1" dirty="0">
                <a:solidFill>
                  <a:srgbClr val="FF0000"/>
                </a:solidFill>
                <a:latin typeface="Times New Roman" panose="02020603050405020304" pitchFamily="18" charset="0"/>
                <a:cs typeface="Times New Roman" panose="02020603050405020304" pitchFamily="18" charset="0"/>
              </a:rPr>
              <a:t>the sentenced person is lawfully and ordinarily residing</a:t>
            </a:r>
            <a:r>
              <a:rPr lang="en-GB" sz="2000" dirty="0">
                <a:latin typeface="Times New Roman" panose="02020603050405020304" pitchFamily="18" charset="0"/>
                <a:cs typeface="Times New Roman" panose="02020603050405020304" pitchFamily="18" charset="0"/>
              </a:rPr>
              <a:t>, in cases where the sentenced person </a:t>
            </a:r>
            <a:r>
              <a:rPr lang="en-GB" sz="2000" b="1" dirty="0">
                <a:solidFill>
                  <a:srgbClr val="FF0000"/>
                </a:solidFill>
                <a:latin typeface="Times New Roman" panose="02020603050405020304" pitchFamily="18" charset="0"/>
                <a:cs typeface="Times New Roman" panose="02020603050405020304" pitchFamily="18" charset="0"/>
              </a:rPr>
              <a:t>has returned or wants to return to that state</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(art. 5 para. 1)</a:t>
            </a:r>
          </a:p>
          <a:p>
            <a:pPr marL="342900" marR="0" lvl="0" indent="-342900" algn="just">
              <a:lnSpc>
                <a:spcPct val="107000"/>
              </a:lnSpc>
              <a:spcBef>
                <a:spcPts val="0"/>
              </a:spcBef>
              <a:spcAft>
                <a:spcPts val="0"/>
              </a:spcAft>
              <a:buFont typeface="Wingdings" panose="05000000000000000000" pitchFamily="2" charset="2"/>
              <a:buChar char=""/>
            </a:pPr>
            <a:r>
              <a:rPr lang="en-GB" sz="2000" i="1" dirty="0">
                <a:latin typeface="Times New Roman" panose="02020603050405020304" pitchFamily="18" charset="0"/>
                <a:cs typeface="Times New Roman" panose="02020603050405020304" pitchFamily="18" charset="0"/>
              </a:rPr>
              <a:t>Exc.</a:t>
            </a:r>
            <a:r>
              <a:rPr lang="en-GB" sz="2000" dirty="0">
                <a:latin typeface="Times New Roman" panose="02020603050405020304" pitchFamily="18" charset="0"/>
                <a:cs typeface="Times New Roman" panose="02020603050405020304" pitchFamily="18" charset="0"/>
              </a:rPr>
              <a:t> - </a:t>
            </a:r>
            <a:r>
              <a:rPr lang="en-GB" sz="2000" b="1" dirty="0">
                <a:latin typeface="Times New Roman" panose="02020603050405020304" pitchFamily="18" charset="0"/>
                <a:cs typeface="Times New Roman" panose="02020603050405020304" pitchFamily="18" charset="0"/>
              </a:rPr>
              <a:t>upon request of the sentenced person</a:t>
            </a:r>
            <a:r>
              <a:rPr lang="en-GB" sz="2000" dirty="0">
                <a:latin typeface="Times New Roman" panose="02020603050405020304" pitchFamily="18" charset="0"/>
                <a:cs typeface="Times New Roman" panose="02020603050405020304" pitchFamily="18" charset="0"/>
              </a:rPr>
              <a:t>, forward the judgement and, where applicable, the probation decision to a competent authority of a MS </a:t>
            </a:r>
            <a:r>
              <a:rPr lang="en-GB" sz="2000" b="1" dirty="0">
                <a:solidFill>
                  <a:srgbClr val="FF0000"/>
                </a:solidFill>
                <a:latin typeface="Times New Roman" panose="02020603050405020304" pitchFamily="18" charset="0"/>
                <a:cs typeface="Times New Roman" panose="02020603050405020304" pitchFamily="18" charset="0"/>
              </a:rPr>
              <a:t>other than the MS in which the sentenced person is lawfully and ordinarily residing</a:t>
            </a:r>
            <a:r>
              <a:rPr lang="en-GB" sz="2000" dirty="0">
                <a:latin typeface="Times New Roman" panose="02020603050405020304" pitchFamily="18" charset="0"/>
                <a:cs typeface="Times New Roman" panose="02020603050405020304" pitchFamily="18" charset="0"/>
              </a:rPr>
              <a:t>, </a:t>
            </a:r>
            <a:r>
              <a:rPr lang="en-GB" sz="2000" u="sng" dirty="0">
                <a:latin typeface="Times New Roman" panose="02020603050405020304" pitchFamily="18" charset="0"/>
                <a:cs typeface="Times New Roman" panose="02020603050405020304" pitchFamily="18" charset="0"/>
              </a:rPr>
              <a:t>on condition that</a:t>
            </a:r>
            <a:r>
              <a:rPr lang="en-GB" sz="2000" dirty="0">
                <a:latin typeface="Times New Roman" panose="02020603050405020304" pitchFamily="18" charset="0"/>
                <a:cs typeface="Times New Roman" panose="02020603050405020304" pitchFamily="18" charset="0"/>
              </a:rPr>
              <a:t> </a:t>
            </a:r>
            <a:r>
              <a:rPr lang="en-GB" sz="2000" b="1" dirty="0">
                <a:solidFill>
                  <a:srgbClr val="FF0000"/>
                </a:solidFill>
                <a:latin typeface="Times New Roman" panose="02020603050405020304" pitchFamily="18" charset="0"/>
                <a:cs typeface="Times New Roman" panose="02020603050405020304" pitchFamily="18" charset="0"/>
              </a:rPr>
              <a:t>this latter authority has consented to such forwarding</a:t>
            </a:r>
            <a:r>
              <a:rPr lang="en-GB" sz="2000" dirty="0">
                <a:latin typeface="Times New Roman" panose="02020603050405020304" pitchFamily="18" charset="0"/>
                <a:cs typeface="Times New Roman" panose="02020603050405020304" pitchFamily="18" charset="0"/>
              </a:rPr>
              <a:t> (art. 5 para. 2)</a:t>
            </a:r>
          </a:p>
          <a:p>
            <a:pPr marL="342900" marR="0" lvl="0" indent="-342900" algn="just">
              <a:lnSpc>
                <a:spcPct val="107000"/>
              </a:lnSpc>
              <a:spcBef>
                <a:spcPts val="0"/>
              </a:spcBef>
              <a:spcAft>
                <a:spcPts val="0"/>
              </a:spcAft>
              <a:buFont typeface="Wingdings" panose="05000000000000000000" pitchFamily="2" charset="2"/>
              <a:buChar char=""/>
            </a:pPr>
            <a:r>
              <a:rPr lang="en-GB" sz="2000" b="1" dirty="0">
                <a:latin typeface="Times New Roman" panose="02020603050405020304" pitchFamily="18" charset="0"/>
                <a:cs typeface="Times New Roman" panose="02020603050405020304" pitchFamily="18" charset="0"/>
              </a:rPr>
              <a:t>Consent of the convicted person </a:t>
            </a:r>
            <a:r>
              <a:rPr lang="en-GB" sz="2000" dirty="0">
                <a:latin typeface="Times New Roman" panose="02020603050405020304" pitchFamily="18" charset="0"/>
                <a:cs typeface="Times New Roman" panose="02020603050405020304" pitchFamily="18" charset="0"/>
              </a:rPr>
              <a:t>is </a:t>
            </a:r>
            <a:r>
              <a:rPr lang="en-GB" sz="2000" b="1" dirty="0">
                <a:solidFill>
                  <a:srgbClr val="FF0000"/>
                </a:solidFill>
                <a:latin typeface="Times New Roman" panose="02020603050405020304" pitchFamily="18" charset="0"/>
                <a:cs typeface="Times New Roman" panose="02020603050405020304" pitchFamily="18" charset="0"/>
              </a:rPr>
              <a:t>mandatory in all cases</a:t>
            </a: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For para. 2 the consent of the executing MS shall be obtained </a:t>
            </a:r>
            <a:r>
              <a:rPr lang="en-GB" sz="2000" b="1" dirty="0">
                <a:solidFill>
                  <a:srgbClr val="FF0000"/>
                </a:solidFill>
                <a:latin typeface="Times New Roman" panose="02020603050405020304" pitchFamily="18" charset="0"/>
                <a:cs typeface="Times New Roman" panose="02020603050405020304" pitchFamily="18" charset="0"/>
              </a:rPr>
              <a:t>in advance</a:t>
            </a: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Member States shall determine </a:t>
            </a:r>
            <a:r>
              <a:rPr lang="en-GB" sz="2000" b="1" dirty="0">
                <a:latin typeface="Times New Roman" panose="02020603050405020304" pitchFamily="18" charset="0"/>
                <a:cs typeface="Times New Roman" panose="02020603050405020304" pitchFamily="18" charset="0"/>
              </a:rPr>
              <a:t>under which conditions </a:t>
            </a:r>
            <a:r>
              <a:rPr lang="en-GB" sz="2000" dirty="0">
                <a:latin typeface="Times New Roman" panose="02020603050405020304" pitchFamily="18" charset="0"/>
                <a:cs typeface="Times New Roman" panose="02020603050405020304" pitchFamily="18" charset="0"/>
              </a:rPr>
              <a:t>their competent authorities may consent to the forwarding of a judgement and, where applicable, a probation decision under paragraph 2 (art. 5 para. 3)</a:t>
            </a: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General Secretariat shall make the information received available to all MS and to the Commission – see the link below with the information regarding article 5 para. 3 FD:</a:t>
            </a:r>
          </a:p>
          <a:p>
            <a:pPr marL="0" indent="0" algn="just">
              <a:lnSpc>
                <a:spcPct val="107000"/>
              </a:lnSpc>
              <a:spcBef>
                <a:spcPts val="0"/>
              </a:spcBef>
              <a:buNone/>
            </a:pPr>
            <a:r>
              <a:rPr lang="en-US" sz="2000" dirty="0">
                <a:latin typeface="Times New Roman" panose="02020603050405020304" pitchFamily="18" charset="0"/>
                <a:cs typeface="Times New Roman" panose="02020603050405020304" pitchFamily="18" charset="0"/>
                <a:hlinkClick r:id="rId3"/>
              </a:rPr>
              <a:t>https://www.ejn-crimjust.europa.eu/ejn/libdocumentproperties/EN/3187</a:t>
            </a:r>
            <a:r>
              <a:rPr lang="en-US" sz="2000" dirty="0">
                <a:latin typeface="Times New Roman" panose="02020603050405020304" pitchFamily="18" charset="0"/>
                <a:cs typeface="Times New Roman" panose="02020603050405020304" pitchFamily="18" charset="0"/>
              </a:rPr>
              <a:t> </a:t>
            </a: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Procedure for recognition of a decision on supervision measures and time limits</a:t>
            </a:r>
            <a:br>
              <a:rPr lang="en-US" sz="3600" i="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fontScale="92500" lnSpcReduction="10000"/>
          </a:bodyPr>
          <a:lstStyle/>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CA of the issuing state </a:t>
            </a:r>
            <a:r>
              <a:rPr lang="en-GB" sz="2000" b="1" dirty="0">
                <a:solidFill>
                  <a:srgbClr val="FF0000"/>
                </a:solidFill>
                <a:latin typeface="Times New Roman" panose="02020603050405020304" pitchFamily="18" charset="0"/>
                <a:cs typeface="Times New Roman" panose="02020603050405020304" pitchFamily="18" charset="0"/>
              </a:rPr>
              <a:t>directly forwards </a:t>
            </a:r>
            <a:r>
              <a:rPr lang="en-GB" sz="2000" dirty="0">
                <a:latin typeface="Times New Roman" panose="02020603050405020304" pitchFamily="18" charset="0"/>
                <a:cs typeface="Times New Roman" panose="02020603050405020304" pitchFamily="18" charset="0"/>
              </a:rPr>
              <a:t>a judgement and, where applicable, a probation decision to the competent authority of the other MS, accompanied by the certificate set out in Annex I and </a:t>
            </a:r>
            <a:r>
              <a:rPr lang="en-GB" sz="2000" b="1" dirty="0">
                <a:solidFill>
                  <a:srgbClr val="FF0000"/>
                </a:solidFill>
                <a:latin typeface="Times New Roman" panose="02020603050405020304" pitchFamily="18" charset="0"/>
                <a:cs typeface="Times New Roman" panose="02020603050405020304" pitchFamily="18" charset="0"/>
              </a:rPr>
              <a:t>continues</a:t>
            </a:r>
            <a:r>
              <a:rPr lang="en-GB" sz="2000" dirty="0">
                <a:latin typeface="Times New Roman" panose="02020603050405020304" pitchFamily="18" charset="0"/>
                <a:cs typeface="Times New Roman" panose="02020603050405020304" pitchFamily="18" charset="0"/>
              </a:rPr>
              <a:t> to have competence in relation to the supervision of the probation measures or alternative sanctions imposed</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The competent authority of the executing state shall decide, according to the national law applicable, </a:t>
            </a:r>
            <a:r>
              <a:rPr lang="en-GB" sz="2000" b="1" dirty="0">
                <a:latin typeface="Times New Roman" panose="02020603050405020304" pitchFamily="18" charset="0"/>
                <a:cs typeface="Times New Roman" panose="02020603050405020304" pitchFamily="18" charset="0"/>
              </a:rPr>
              <a:t>whether to recognise </a:t>
            </a:r>
            <a:r>
              <a:rPr lang="en-GB" sz="2000" dirty="0">
                <a:latin typeface="Times New Roman" panose="02020603050405020304" pitchFamily="18" charset="0"/>
                <a:cs typeface="Times New Roman" panose="02020603050405020304" pitchFamily="18" charset="0"/>
              </a:rPr>
              <a:t>the judgement </a:t>
            </a:r>
            <a:r>
              <a:rPr lang="en-GB" sz="2000" b="1" dirty="0">
                <a:latin typeface="Times New Roman" panose="02020603050405020304" pitchFamily="18" charset="0"/>
                <a:cs typeface="Times New Roman" panose="02020603050405020304" pitchFamily="18" charset="0"/>
              </a:rPr>
              <a:t>or not </a:t>
            </a:r>
            <a:r>
              <a:rPr lang="en-GB" sz="2000" dirty="0">
                <a:latin typeface="Times New Roman" panose="02020603050405020304" pitchFamily="18" charset="0"/>
                <a:cs typeface="Times New Roman" panose="02020603050405020304" pitchFamily="18" charset="0"/>
              </a:rPr>
              <a:t>and, where applicable, the probation decision and </a:t>
            </a:r>
            <a:r>
              <a:rPr lang="en-GB" sz="2000" b="1" dirty="0">
                <a:latin typeface="Times New Roman" panose="02020603050405020304" pitchFamily="18" charset="0"/>
                <a:cs typeface="Times New Roman" panose="02020603050405020304" pitchFamily="18" charset="0"/>
              </a:rPr>
              <a:t>assume responsibility </a:t>
            </a:r>
            <a:r>
              <a:rPr lang="en-GB" sz="2000" dirty="0">
                <a:latin typeface="Times New Roman" panose="02020603050405020304" pitchFamily="18" charset="0"/>
                <a:cs typeface="Times New Roman" panose="02020603050405020304" pitchFamily="18" charset="0"/>
              </a:rPr>
              <a:t>for supervising the probation measures or alternative sanctions </a:t>
            </a:r>
            <a:r>
              <a:rPr lang="en-GB" sz="2000" b="1" dirty="0">
                <a:solidFill>
                  <a:srgbClr val="FF0000"/>
                </a:solidFill>
                <a:latin typeface="Times New Roman" panose="02020603050405020304" pitchFamily="18" charset="0"/>
                <a:cs typeface="Times New Roman" panose="02020603050405020304" pitchFamily="18" charset="0"/>
              </a:rPr>
              <a:t>as soon as possible</a:t>
            </a:r>
            <a:r>
              <a:rPr lang="en-GB" sz="2000" dirty="0">
                <a:latin typeface="Times New Roman" panose="02020603050405020304" pitchFamily="18" charset="0"/>
                <a:cs typeface="Times New Roman" panose="02020603050405020304" pitchFamily="18" charset="0"/>
              </a:rPr>
              <a:t>, and </a:t>
            </a:r>
            <a:r>
              <a:rPr lang="en-GB" sz="2000" b="1" dirty="0">
                <a:solidFill>
                  <a:srgbClr val="FF0000"/>
                </a:solidFill>
                <a:latin typeface="Times New Roman" panose="02020603050405020304" pitchFamily="18" charset="0"/>
                <a:cs typeface="Times New Roman" panose="02020603050405020304" pitchFamily="18" charset="0"/>
              </a:rPr>
              <a:t>within 60 days</a:t>
            </a:r>
            <a:r>
              <a:rPr lang="en-GB" sz="2000" dirty="0">
                <a:solidFill>
                  <a:srgbClr val="FF0000"/>
                </a:solidFill>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of receipt of the judgement and, where applicable, the probation decision</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en-GB" sz="2000" dirty="0">
                <a:latin typeface="Times New Roman" panose="02020603050405020304" pitchFamily="18" charset="0"/>
                <a:cs typeface="Times New Roman" panose="02020603050405020304" pitchFamily="18" charset="0"/>
              </a:rPr>
              <a:t>When in </a:t>
            </a:r>
            <a:r>
              <a:rPr lang="en-GB" sz="2000" b="1" dirty="0">
                <a:latin typeface="Times New Roman" panose="02020603050405020304" pitchFamily="18" charset="0"/>
                <a:cs typeface="Times New Roman" panose="02020603050405020304" pitchFamily="18" charset="0"/>
              </a:rPr>
              <a:t>exceptional circumstances </a:t>
            </a:r>
            <a:r>
              <a:rPr lang="en-GB" sz="2000" u="sng" dirty="0">
                <a:latin typeface="Times New Roman" panose="02020603050405020304" pitchFamily="18" charset="0"/>
                <a:cs typeface="Times New Roman" panose="02020603050405020304" pitchFamily="18" charset="0"/>
              </a:rPr>
              <a:t>it is not possible for the competent authority of the executing state to comply with the time limit provided for in paragraph 1</a:t>
            </a:r>
            <a:r>
              <a:rPr lang="en-GB" sz="2000" dirty="0">
                <a:latin typeface="Times New Roman" panose="02020603050405020304" pitchFamily="18" charset="0"/>
                <a:cs typeface="Times New Roman" panose="02020603050405020304" pitchFamily="18" charset="0"/>
              </a:rPr>
              <a:t>, it shall immediately </a:t>
            </a:r>
            <a:r>
              <a:rPr lang="en-GB" sz="2000" b="1" dirty="0">
                <a:latin typeface="Times New Roman" panose="02020603050405020304" pitchFamily="18" charset="0"/>
                <a:cs typeface="Times New Roman" panose="02020603050405020304" pitchFamily="18" charset="0"/>
              </a:rPr>
              <a:t>inform</a:t>
            </a:r>
            <a:r>
              <a:rPr lang="en-GB" sz="2000" dirty="0">
                <a:latin typeface="Times New Roman" panose="02020603050405020304" pitchFamily="18" charset="0"/>
                <a:cs typeface="Times New Roman" panose="02020603050405020304" pitchFamily="18" charset="0"/>
              </a:rPr>
              <a:t> the competent authority of the issuing state by any means, giving the reasons for the delay and indicating the estimated time needed for the final decision to be taken</a:t>
            </a: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72563"/>
            <a:ext cx="10905066" cy="1135737"/>
          </a:xfrm>
        </p:spPr>
        <p:txBody>
          <a:bodyPr>
            <a:normAutofit fontScale="90000"/>
          </a:bodyPr>
          <a:lstStyle/>
          <a:p>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Grounds for refusing recognition and supervision &amp; adaptation of the decision</a:t>
            </a: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8300"/>
            <a:ext cx="10275501" cy="4792046"/>
          </a:xfrm>
        </p:spPr>
        <p:txBody>
          <a:bodyPr>
            <a:normAutofit fontScale="85000" lnSpcReduction="10000"/>
          </a:bodyPr>
          <a:lstStyle/>
          <a:p>
            <a:pPr marL="342900" marR="0" lvl="0" indent="-342900" algn="just">
              <a:lnSpc>
                <a:spcPct val="107000"/>
              </a:lnSpc>
              <a:spcBef>
                <a:spcPts val="0"/>
              </a:spcBef>
              <a:spcAft>
                <a:spcPts val="0"/>
              </a:spcAft>
              <a:buFont typeface="Wingdings" panose="05000000000000000000" pitchFamily="2" charset="2"/>
              <a:buChar char=""/>
            </a:pPr>
            <a:r>
              <a:rPr lang="en-US" sz="2100" dirty="0">
                <a:latin typeface="Times New Roman" panose="02020603050405020304" pitchFamily="18" charset="0"/>
                <a:cs typeface="Times New Roman" panose="02020603050405020304" pitchFamily="18" charset="0"/>
              </a:rPr>
              <a:t>Grounds for refusing recognition and supervision </a:t>
            </a:r>
            <a:r>
              <a:rPr lang="en-US" sz="2100" b="1" dirty="0">
                <a:solidFill>
                  <a:srgbClr val="FF0000"/>
                </a:solidFill>
                <a:latin typeface="Times New Roman" panose="02020603050405020304" pitchFamily="18" charset="0"/>
                <a:cs typeface="Times New Roman" panose="02020603050405020304" pitchFamily="18" charset="0"/>
              </a:rPr>
              <a:t>expressly </a:t>
            </a:r>
            <a:r>
              <a:rPr lang="en-US" sz="2100" dirty="0">
                <a:latin typeface="Times New Roman" panose="02020603050405020304" pitchFamily="18" charset="0"/>
                <a:cs typeface="Times New Roman" panose="02020603050405020304" pitchFamily="18" charset="0"/>
              </a:rPr>
              <a:t>and</a:t>
            </a:r>
            <a:r>
              <a:rPr lang="en-US" sz="2100" b="1" dirty="0">
                <a:latin typeface="Times New Roman" panose="02020603050405020304" pitchFamily="18" charset="0"/>
                <a:cs typeface="Times New Roman" panose="02020603050405020304" pitchFamily="18" charset="0"/>
              </a:rPr>
              <a:t> </a:t>
            </a:r>
            <a:r>
              <a:rPr lang="en-US" sz="2100" b="1" dirty="0">
                <a:solidFill>
                  <a:srgbClr val="FF0000"/>
                </a:solidFill>
                <a:latin typeface="Times New Roman" panose="02020603050405020304" pitchFamily="18" charset="0"/>
                <a:cs typeface="Times New Roman" panose="02020603050405020304" pitchFamily="18" charset="0"/>
              </a:rPr>
              <a:t>limited </a:t>
            </a:r>
            <a:r>
              <a:rPr lang="en-US" sz="2100" dirty="0">
                <a:latin typeface="Times New Roman" panose="02020603050405020304" pitchFamily="18" charset="0"/>
                <a:cs typeface="Times New Roman" panose="02020603050405020304" pitchFamily="18" charset="0"/>
              </a:rPr>
              <a:t>provided in the </a:t>
            </a:r>
            <a:r>
              <a:rPr lang="en-US" sz="2100" b="1" dirty="0">
                <a:latin typeface="Times New Roman" panose="02020603050405020304" pitchFamily="18" charset="0"/>
                <a:cs typeface="Times New Roman" panose="02020603050405020304" pitchFamily="18" charset="0"/>
              </a:rPr>
              <a:t>article 11 let. a)-k) of the FD</a:t>
            </a:r>
          </a:p>
          <a:p>
            <a:pPr marL="342900" marR="0" lvl="0" indent="-342900" algn="just">
              <a:lnSpc>
                <a:spcPct val="107000"/>
              </a:lnSpc>
              <a:spcBef>
                <a:spcPts val="0"/>
              </a:spcBef>
              <a:spcAft>
                <a:spcPts val="0"/>
              </a:spcAft>
              <a:buFont typeface="Wingdings" panose="05000000000000000000" pitchFamily="2" charset="2"/>
              <a:buChar char=""/>
            </a:pPr>
            <a:r>
              <a:rPr lang="en-GB" sz="2100" dirty="0">
                <a:latin typeface="Times New Roman" panose="02020603050405020304" pitchFamily="18" charset="0"/>
                <a:cs typeface="Times New Roman" panose="02020603050405020304" pitchFamily="18" charset="0"/>
              </a:rPr>
              <a:t>If the </a:t>
            </a:r>
            <a:r>
              <a:rPr lang="en-GB" sz="2100" b="1" dirty="0">
                <a:solidFill>
                  <a:srgbClr val="FF0000"/>
                </a:solidFill>
                <a:latin typeface="Times New Roman" panose="02020603050405020304" pitchFamily="18" charset="0"/>
                <a:cs typeface="Times New Roman" panose="02020603050405020304" pitchFamily="18" charset="0"/>
              </a:rPr>
              <a:t>nature</a:t>
            </a:r>
            <a:r>
              <a:rPr lang="en-GB" sz="2100" dirty="0">
                <a:solidFill>
                  <a:srgbClr val="FF0000"/>
                </a:solidFill>
                <a:latin typeface="Times New Roman" panose="02020603050405020304" pitchFamily="18" charset="0"/>
                <a:cs typeface="Times New Roman" panose="02020603050405020304" pitchFamily="18" charset="0"/>
              </a:rPr>
              <a:t> </a:t>
            </a:r>
            <a:r>
              <a:rPr lang="en-GB" sz="2100" b="1" dirty="0">
                <a:solidFill>
                  <a:srgbClr val="FF0000"/>
                </a:solidFill>
                <a:latin typeface="Times New Roman" panose="02020603050405020304" pitchFamily="18" charset="0"/>
                <a:cs typeface="Times New Roman" panose="02020603050405020304" pitchFamily="18" charset="0"/>
              </a:rPr>
              <a:t>of the probation measure or alternative sanction </a:t>
            </a:r>
            <a:r>
              <a:rPr lang="en-GB" sz="2100" dirty="0">
                <a:latin typeface="Times New Roman" panose="02020603050405020304" pitchFamily="18" charset="0"/>
                <a:cs typeface="Times New Roman" panose="02020603050405020304" pitchFamily="18" charset="0"/>
              </a:rPr>
              <a:t>is incompatible with the law of the executing state </a:t>
            </a:r>
            <a:r>
              <a:rPr lang="en-GB" sz="2100" b="1" dirty="0">
                <a:latin typeface="Times New Roman" panose="02020603050405020304" pitchFamily="18" charset="0"/>
                <a:cs typeface="Times New Roman" panose="02020603050405020304" pitchFamily="18" charset="0"/>
              </a:rPr>
              <a:t>=&gt;</a:t>
            </a:r>
            <a:r>
              <a:rPr lang="en-GB" sz="2100" dirty="0">
                <a:latin typeface="Times New Roman" panose="02020603050405020304" pitchFamily="18" charset="0"/>
                <a:cs typeface="Times New Roman" panose="02020603050405020304" pitchFamily="18" charset="0"/>
              </a:rPr>
              <a:t> </a:t>
            </a:r>
            <a:r>
              <a:rPr lang="en-GB" sz="2100" u="sng" dirty="0">
                <a:latin typeface="Times New Roman" panose="02020603050405020304" pitchFamily="18" charset="0"/>
                <a:cs typeface="Times New Roman" panose="02020603050405020304" pitchFamily="18" charset="0"/>
              </a:rPr>
              <a:t>may adapt</a:t>
            </a:r>
            <a:r>
              <a:rPr lang="en-GB" sz="2100" dirty="0">
                <a:latin typeface="Times New Roman" panose="02020603050405020304" pitchFamily="18" charset="0"/>
                <a:cs typeface="Times New Roman" panose="02020603050405020304" pitchFamily="18" charset="0"/>
              </a:rPr>
              <a:t> it in line with the nature of the probation measures and alternative sanctions, which apply, under the law of the executing state, to equivalent offences. (see e.g. obligation to carry out community service).</a:t>
            </a:r>
          </a:p>
          <a:p>
            <a:pPr marL="342900" indent="-342900" algn="just">
              <a:lnSpc>
                <a:spcPct val="107000"/>
              </a:lnSpc>
              <a:spcBef>
                <a:spcPts val="0"/>
              </a:spcBef>
              <a:buFont typeface="Wingdings" panose="05000000000000000000" pitchFamily="2" charset="2"/>
              <a:buChar char=""/>
            </a:pPr>
            <a:r>
              <a:rPr lang="en-GB" sz="2100" dirty="0">
                <a:latin typeface="Times New Roman" panose="02020603050405020304" pitchFamily="18" charset="0"/>
                <a:cs typeface="Times New Roman" panose="02020603050405020304" pitchFamily="18" charset="0"/>
              </a:rPr>
              <a:t>In case of </a:t>
            </a:r>
            <a:r>
              <a:rPr lang="en-GB" sz="2100" b="1" dirty="0">
                <a:solidFill>
                  <a:srgbClr val="FF0000"/>
                </a:solidFill>
                <a:latin typeface="Times New Roman" panose="02020603050405020304" pitchFamily="18" charset="0"/>
                <a:cs typeface="Times New Roman" panose="02020603050405020304" pitchFamily="18" charset="0"/>
              </a:rPr>
              <a:t>duration</a:t>
            </a:r>
            <a:r>
              <a:rPr lang="en-GB" sz="2100" dirty="0">
                <a:solidFill>
                  <a:srgbClr val="FF0000"/>
                </a:solidFill>
                <a:latin typeface="Times New Roman" panose="02020603050405020304" pitchFamily="18" charset="0"/>
                <a:cs typeface="Times New Roman" panose="02020603050405020304" pitchFamily="18" charset="0"/>
              </a:rPr>
              <a:t> </a:t>
            </a:r>
            <a:r>
              <a:rPr lang="en-GB" sz="2100" b="1" dirty="0">
                <a:solidFill>
                  <a:srgbClr val="FF0000"/>
                </a:solidFill>
                <a:latin typeface="Times New Roman" panose="02020603050405020304" pitchFamily="18" charset="0"/>
                <a:cs typeface="Times New Roman" panose="02020603050405020304" pitchFamily="18" charset="0"/>
              </a:rPr>
              <a:t>of the probation measure or alternative sanction </a:t>
            </a:r>
            <a:r>
              <a:rPr lang="en-GB" sz="2100" dirty="0">
                <a:latin typeface="Times New Roman" panose="02020603050405020304" pitchFamily="18" charset="0"/>
                <a:cs typeface="Times New Roman" panose="02020603050405020304" pitchFamily="18" charset="0"/>
              </a:rPr>
              <a:t>is</a:t>
            </a:r>
            <a:r>
              <a:rPr lang="en-GB" sz="2100" b="1" dirty="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incompatible with the law of the executing state </a:t>
            </a:r>
            <a:r>
              <a:rPr lang="en-GB" sz="2100" b="1" dirty="0">
                <a:latin typeface="Times New Roman" panose="02020603050405020304" pitchFamily="18" charset="0"/>
                <a:cs typeface="Times New Roman" panose="02020603050405020304" pitchFamily="18" charset="0"/>
              </a:rPr>
              <a:t>=&gt;</a:t>
            </a:r>
            <a:r>
              <a:rPr lang="en-GB" sz="2100" dirty="0">
                <a:latin typeface="Times New Roman" panose="02020603050405020304" pitchFamily="18" charset="0"/>
                <a:cs typeface="Times New Roman" panose="02020603050405020304" pitchFamily="18" charset="0"/>
              </a:rPr>
              <a:t> </a:t>
            </a:r>
            <a:r>
              <a:rPr lang="en-GB" sz="2100" u="sng" dirty="0">
                <a:latin typeface="Times New Roman" panose="02020603050405020304" pitchFamily="18" charset="0"/>
                <a:cs typeface="Times New Roman" panose="02020603050405020304" pitchFamily="18" charset="0"/>
              </a:rPr>
              <a:t>may adapt</a:t>
            </a:r>
            <a:r>
              <a:rPr lang="en-GB" sz="2100" dirty="0">
                <a:latin typeface="Times New Roman" panose="02020603050405020304" pitchFamily="18" charset="0"/>
                <a:cs typeface="Times New Roman" panose="02020603050405020304" pitchFamily="18" charset="0"/>
              </a:rPr>
              <a:t> it in line with the duration of the probation measures and alternative sanctions, which apply, under the law of the executing state, to equivalent offences</a:t>
            </a:r>
          </a:p>
          <a:p>
            <a:pPr marL="342900" indent="-342900" algn="just">
              <a:lnSpc>
                <a:spcPct val="107000"/>
              </a:lnSpc>
              <a:spcBef>
                <a:spcPts val="0"/>
              </a:spcBef>
              <a:buFont typeface="Wingdings" panose="05000000000000000000" pitchFamily="2" charset="2"/>
              <a:buChar char=""/>
            </a:pPr>
            <a:r>
              <a:rPr lang="en-GB" sz="2100" dirty="0">
                <a:latin typeface="Times New Roman" panose="02020603050405020304" pitchFamily="18" charset="0"/>
                <a:cs typeface="Times New Roman" panose="02020603050405020304" pitchFamily="18" charset="0"/>
              </a:rPr>
              <a:t>If the </a:t>
            </a:r>
            <a:r>
              <a:rPr lang="en-GB" sz="2100" b="1" dirty="0">
                <a:solidFill>
                  <a:srgbClr val="FF0000"/>
                </a:solidFill>
                <a:latin typeface="Times New Roman" panose="02020603050405020304" pitchFamily="18" charset="0"/>
                <a:cs typeface="Times New Roman" panose="02020603050405020304" pitchFamily="18" charset="0"/>
              </a:rPr>
              <a:t>duration of the probation period </a:t>
            </a:r>
            <a:r>
              <a:rPr lang="en-GB" sz="2100" dirty="0">
                <a:latin typeface="Times New Roman" panose="02020603050405020304" pitchFamily="18" charset="0"/>
                <a:cs typeface="Times New Roman" panose="02020603050405020304" pitchFamily="18" charset="0"/>
              </a:rPr>
              <a:t>is</a:t>
            </a:r>
            <a:r>
              <a:rPr lang="en-GB" sz="2100" b="1" dirty="0">
                <a:latin typeface="Times New Roman" panose="02020603050405020304" pitchFamily="18" charset="0"/>
                <a:cs typeface="Times New Roman" panose="02020603050405020304" pitchFamily="18" charset="0"/>
              </a:rPr>
              <a:t> </a:t>
            </a:r>
            <a:r>
              <a:rPr lang="en-GB" sz="2100" dirty="0">
                <a:latin typeface="Times New Roman" panose="02020603050405020304" pitchFamily="18" charset="0"/>
                <a:cs typeface="Times New Roman" panose="02020603050405020304" pitchFamily="18" charset="0"/>
              </a:rPr>
              <a:t>incompatible with the law of the executing state </a:t>
            </a:r>
            <a:r>
              <a:rPr lang="en-GB" sz="2100" b="1" dirty="0">
                <a:latin typeface="Times New Roman" panose="02020603050405020304" pitchFamily="18" charset="0"/>
                <a:cs typeface="Times New Roman" panose="02020603050405020304" pitchFamily="18" charset="0"/>
              </a:rPr>
              <a:t>=&gt;</a:t>
            </a:r>
            <a:r>
              <a:rPr lang="en-GB" sz="2100" dirty="0">
                <a:latin typeface="Times New Roman" panose="02020603050405020304" pitchFamily="18" charset="0"/>
                <a:cs typeface="Times New Roman" panose="02020603050405020304" pitchFamily="18" charset="0"/>
              </a:rPr>
              <a:t> </a:t>
            </a:r>
            <a:r>
              <a:rPr lang="en-GB" sz="2100" u="sng" dirty="0">
                <a:latin typeface="Times New Roman" panose="02020603050405020304" pitchFamily="18" charset="0"/>
                <a:cs typeface="Times New Roman" panose="02020603050405020304" pitchFamily="18" charset="0"/>
              </a:rPr>
              <a:t>may adapt</a:t>
            </a:r>
            <a:r>
              <a:rPr lang="en-GB" sz="2100" dirty="0">
                <a:latin typeface="Times New Roman" panose="02020603050405020304" pitchFamily="18" charset="0"/>
                <a:cs typeface="Times New Roman" panose="02020603050405020304" pitchFamily="18" charset="0"/>
              </a:rPr>
              <a:t> it in line with the duration of the probation period, which apply, under the law of the executing State, to equivalent offences</a:t>
            </a:r>
          </a:p>
          <a:p>
            <a:pPr marL="342900" indent="-342900" algn="just">
              <a:lnSpc>
                <a:spcPct val="117000"/>
              </a:lnSpc>
              <a:spcBef>
                <a:spcPts val="0"/>
              </a:spcBef>
              <a:buFont typeface="Wingdings" panose="05000000000000000000" pitchFamily="2" charset="2"/>
              <a:buChar char=""/>
            </a:pPr>
            <a:r>
              <a:rPr lang="en-GB" sz="2100" dirty="0">
                <a:latin typeface="Times New Roman" panose="02020603050405020304" pitchFamily="18" charset="0"/>
                <a:cs typeface="Times New Roman" panose="02020603050405020304" pitchFamily="18" charset="0"/>
              </a:rPr>
              <a:t>The duration of the adapted probation measure, alternative sanction or probation period </a:t>
            </a:r>
            <a:r>
              <a:rPr lang="en-GB" sz="2100" b="1" dirty="0">
                <a:latin typeface="Times New Roman" panose="02020603050405020304" pitchFamily="18" charset="0"/>
                <a:cs typeface="Times New Roman" panose="02020603050405020304" pitchFamily="18" charset="0"/>
              </a:rPr>
              <a:t>shall not be below the maximum duration provided for equivalent offences under the law of the executing state</a:t>
            </a:r>
          </a:p>
          <a:p>
            <a:pPr marL="342900" indent="-342900" algn="just">
              <a:lnSpc>
                <a:spcPct val="117000"/>
              </a:lnSpc>
              <a:spcBef>
                <a:spcPts val="0"/>
              </a:spcBef>
              <a:buFont typeface="Wingdings" panose="05000000000000000000" pitchFamily="2" charset="2"/>
              <a:buChar char=""/>
            </a:pPr>
            <a:r>
              <a:rPr lang="en-GB" sz="2100" dirty="0">
                <a:latin typeface="Times New Roman" panose="02020603050405020304" pitchFamily="18" charset="0"/>
                <a:cs typeface="Times New Roman" panose="02020603050405020304" pitchFamily="18" charset="0"/>
              </a:rPr>
              <a:t>The adapted probation measure, alternative sanction or probation period </a:t>
            </a:r>
            <a:r>
              <a:rPr lang="en-GB" sz="2100" b="1" dirty="0">
                <a:latin typeface="Times New Roman" panose="02020603050405020304" pitchFamily="18" charset="0"/>
                <a:cs typeface="Times New Roman" panose="02020603050405020304" pitchFamily="18" charset="0"/>
              </a:rPr>
              <a:t>shall not be more severe or longer than the probation measure, alternative sanction or probation period which was originally imposed</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1616</Words>
  <Application>Microsoft Office PowerPoint</Application>
  <PresentationFormat>Widescreen</PresentationFormat>
  <Paragraphs>95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Symbol</vt:lpstr>
      <vt:lpstr>Times New Roman</vt:lpstr>
      <vt:lpstr>Wingdings</vt:lpstr>
      <vt:lpstr>Office Theme</vt:lpstr>
      <vt:lpstr>Better applying European Criminal Law ERA Court staff training</vt:lpstr>
      <vt:lpstr>Content:</vt:lpstr>
      <vt:lpstr>Fact sheet</vt:lpstr>
      <vt:lpstr>Objectives </vt:lpstr>
      <vt:lpstr>Scope of application</vt:lpstr>
      <vt:lpstr>Competent authorities</vt:lpstr>
      <vt:lpstr>  Criteria for forwarding a decision on supervision measures  </vt:lpstr>
      <vt:lpstr>   Procedure for recognition of a decision on supervision measures and time limits   </vt:lpstr>
      <vt:lpstr>    Grounds for refusing recognition and supervision &amp; adaptation of the decision    </vt:lpstr>
      <vt:lpstr>     Governing law and subsequent decisions     </vt:lpstr>
      <vt:lpstr>     Consultations (art. 15) and languages (art. 21)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Greenwood Elizabeth</cp:lastModifiedBy>
  <cp:revision>48</cp:revision>
  <dcterms:created xsi:type="dcterms:W3CDTF">2020-10-28T14:00:49Z</dcterms:created>
  <dcterms:modified xsi:type="dcterms:W3CDTF">2021-04-13T13:15:27Z</dcterms:modified>
</cp:coreProperties>
</file>