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wood Elizabeth" initials="GE" lastIdx="1" clrIdx="0">
    <p:extLst>
      <p:ext uri="{19B8F6BF-5375-455C-9EA6-DF929625EA0E}">
        <p15:presenceInfo xmlns:p15="http://schemas.microsoft.com/office/powerpoint/2012/main" userId="S::egreenwood@era.law::bb6ead51-4b5f-46ad-9d14-f77be83d5d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3T15:17:20.473" idx="1">
    <p:pos x="974" y="2880"/>
    <p:text>it already is after 19 December 2020, maybe re-phrase this ?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applying European Criminal Law</a:t>
            </a:r>
            <a:br>
              <a:rPr lang="en-US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Court staff training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GB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Freezing and Confiscation</a:t>
            </a:r>
          </a:p>
          <a:p>
            <a:pPr eaLnBrk="1" hangingPunct="1">
              <a:buFontTx/>
              <a:buNone/>
            </a:pPr>
            <a:r>
              <a:rPr lang="en-GB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 2018/1805</a:t>
            </a:r>
            <a:r>
              <a:rPr lang="hu-HU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2003/577 and FD 2006/783</a:t>
            </a:r>
            <a:endParaRPr lang="en-US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r>
              <a:rPr lang="nl-NL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recognition in criminal matters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r>
              <a:rPr lang="nl-NL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coincide with partial harmonisation</a:t>
            </a:r>
            <a:endParaRPr lang="hu-HU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allocate jurisdiction</a:t>
            </a:r>
            <a:endParaRPr lang="hu-HU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Deals with human beings having their own rights (NB: EU </a:t>
            </a:r>
            <a:r>
              <a:rPr lang="nl-NL" alt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lawyers</a:t>
            </a:r>
            <a:r>
              <a:rPr lang="nl-NL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82, para. 1 – a closer look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Judicial cooperation based on mutual recognition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ensure recognition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prevent/settle conflicts of jurisdiction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support training judiciary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facilitate cooperation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82, para. 2 </a:t>
            </a:r>
            <a:r>
              <a:rPr lang="en-US" altLang="nl-N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TFEU</a:t>
            </a:r>
            <a:endParaRPr lang="en-US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rules to facilitate mutual recognition: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mutual admissibility of evidence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rights of individuals in criminal procedure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rights of victims of crime</a:t>
            </a: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any other aspect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Distinctions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2018/1805 and FDs 2003/577 + 2006/783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Freezing (provisional)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Confiscation (final)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Issuing v executing authority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Freezing and Confiscation- Exercises</a:t>
            </a: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following executing competent authorities and the languages to be used in the Certificate: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prosecutor in Bologna, Italy, would like to freeze a couple of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erraris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owned by a mafia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active in Liège, Belgium.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Irish authorities receive a request for confiscation from Luxembourg concerning proceeds from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laundering that were invested in Cork.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Spanish prosecutor who successfully prosecuted a group of counterfeiters recently obtained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that millions of euros are kept in a Copenhagen bank.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cases will your answer be different after 19 December 2020?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absentia trials - &gt; EAW, see 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8458200" cy="4535487"/>
          </a:xfrm>
        </p:spPr>
        <p:txBody>
          <a:bodyPr/>
          <a:lstStyle/>
          <a:p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 2009/299 amends FD 2202/584</a:t>
            </a:r>
          </a:p>
          <a:p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notion of </a:t>
            </a:r>
            <a:r>
              <a:rPr lang="nl-NL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absentia</a:t>
            </a:r>
          </a:p>
          <a:p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Reducton of refusals subject to conditions:</a:t>
            </a:r>
          </a:p>
          <a:p>
            <a:pPr lvl="1"/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Summoned in person + decided not to come</a:t>
            </a:r>
          </a:p>
          <a:p>
            <a:pPr lvl="1"/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Mandated a lawyer</a:t>
            </a:r>
          </a:p>
          <a:p>
            <a:pPr lvl="1"/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Served with decision + right to retrial</a:t>
            </a:r>
          </a:p>
          <a:p>
            <a:pPr lvl="1"/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informed + right to retrial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8458200" cy="4967287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meaning Union law concepts: which concepts? Which meaning? Possible divergence with national law concepts? </a:t>
            </a:r>
          </a:p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with:</a:t>
            </a:r>
          </a:p>
          <a:p>
            <a:pPr lvl="1"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absentia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 resulting in the decision (4(1)) (C‑571/17 PPU)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Summons (4(1)(a))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Dworzecki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C-108/16 PPU)</a:t>
            </a:r>
          </a:p>
          <a:p>
            <a:pPr lvl="1"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 mandated legal counsel (art. 4(1)(b))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of the judgment (art. 4(1)(c))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to a re-trial (art. 4(1)(d))</a:t>
            </a: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nl-NL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Issuing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notion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November 2016, Case C‑452/16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Poltorak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October 2019, Case C‑489/19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NJ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December 2019, Case C‑627/19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Openbaar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Ministerie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Better applying European Criminal Law ERA Court staff training</vt:lpstr>
      <vt:lpstr>Mutual recognition in criminal matters</vt:lpstr>
      <vt:lpstr>Article 82, para. 1 – a closer look</vt:lpstr>
      <vt:lpstr>Article 82, para. 2 TFEU</vt:lpstr>
      <vt:lpstr>Distinctions</vt:lpstr>
      <vt:lpstr>Freezing and Confiscation- Exercises</vt:lpstr>
      <vt:lpstr>In absentia trials - &gt; EAW, see https://www.inabsentieaw.eu/</vt:lpstr>
      <vt:lpstr>Practical difficulties</vt:lpstr>
      <vt:lpstr>The Issuing Judicial Authority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Greenwood Elizabeth</cp:lastModifiedBy>
  <cp:revision>9</cp:revision>
  <dcterms:created xsi:type="dcterms:W3CDTF">2020-12-03T12:07:33Z</dcterms:created>
  <dcterms:modified xsi:type="dcterms:W3CDTF">2021-04-13T13:18:47Z</dcterms:modified>
</cp:coreProperties>
</file>