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01" r:id="rId1"/>
  </p:sldMasterIdLst>
  <p:notesMasterIdLst>
    <p:notesMasterId r:id="rId12"/>
  </p:notesMasterIdLst>
  <p:sldIdLst>
    <p:sldId id="256" r:id="rId2"/>
    <p:sldId id="257" r:id="rId3"/>
    <p:sldId id="262" r:id="rId4"/>
    <p:sldId id="263" r:id="rId5"/>
    <p:sldId id="268" r:id="rId6"/>
    <p:sldId id="264" r:id="rId7"/>
    <p:sldId id="277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7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09-09T13:54:28.9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5817 8284 0,'33'0'187,"-16"0"-171,33 0-16,0 29 15,18-29 1,100 0 0,103 0-1,-86 0 1,16 0-1,35 0 1,-33 0 0,-119 0-16,-16 0 15,117 15 1,-34 15 0,-33-30 15,-51 14-16,1 1 1,0-15 0,-2 15-1,-15-15 1,-18 14 0,18-14-1,0 0 1,33 0-1,-34 0 1,-33 0-16,101 0 16,-17 0-1,18 0 1,-2 0 0,-33 0-1,51 0 16,-17 0-15,67 0 0,-50 0-1,17 0 1,0 0 0,33 0-1,16 30 1,-49-16-1,0 1 1,-51-15 0,0 15-1,34 14 1,-51-15 0,51-14-1,-102 0 16,1 0-15,-17 0 31,34 0-31,-34 0 15</inkml:trace>
  <inkml:trace contextRef="#ctx0" brushRef="#br0" timeOffset="20312.4">4755 6417 0,'-17'0'94,"0"0"-79,0 0 1,-16 0-1,-1-14 1,1-1 0,-2 15-1,2 0 1,16-14 0,1 14-16,-18-30 15,17 16 1,-16-1-1,-35-15 1,34 30 0,1 0-1,-35 0 1,17 0 0,-16 0 15,17 0-16,33 0 1,-51 0 0,35 0-1,-34 0 1,32 0 0,19 0-1,-35 0 1,17 0-1,18 0 1,-1 0 0,-17 15-1,17 0 1,1-15 0,-19 29 15,19-29-16,-1 30 1,-16-1 0,-2 44-1,19-29 1,16 1 15,0-16-15,0-14-1,0 14 1,0 0 0,0 1-1,0-1-15,0 0 16,0 1 15,33 0-15,-15-1-1,-18-14 1,50 58 0,-16-29-1,33 15 1,-17-30 0,-16 15-1,33-14 1,1 28-1,-17-28 1,-18-16 0,-16 1-1,0 0 1,17-1 15,-1-14 0,34 30-15,1-15 0,-35-15-1,2 15 1,-2-15 0,-16 0-1,33 0 1,-15 14-1,-19-14 1,1 0 0,0 0-1,17 0 1,-1 0 0,0 0-1,-15 0 16,-1 0-15,-1 0 0,18 0-1,-17 0 1,16 0 0,-16 0-1,17 0 16,-17 0 1,0 0-32,16-14 15,-15 14 17,-2-15-17,1 0 1,16-15-1,-15 16 1,49-74 0,-67 58-1,50-14 1,-33 30 0,1-1-1,15-59 1,-33 59-1,16-29 1,-16-14 0,17 14-1,-17 0 1,0 29 0,0-15-1,0-43 16,0 44-15,0-15 0,0 14-1,0 16 1,-17-1 0,1 15-1,-1-59 1,-17 44-1,34 0-15,-33 1 16,16-16 0,-17 16 15,17-1-15,0 15 15,1 0-16,-2-14 1,2-1 0,-1 0-1,0 15 1,1-14 0,-19-1-1,2 15 1,16-15-1,0 0 1,-17 15 0,18 0-1,-18-15 1,0 15 0,18-15-1,-19 15 16,19 0-15,-34 0 0,-1 0-1,34 0 1,1 0 0,-19 0-1,2 0 1,-1 0-1,-16 0 1,16 0 0,0 0-1,18 0 17,-2 0-17,1 0 1,1 0 15,-1 0-15,0 0-1,0 0 1,0 0 0,-16 15-1,16-15 1,17 15-1,-34 0 1,-16 0 15,50 0 32</inkml:trace>
  <inkml:trace contextRef="#ctx0" brushRef="#br0" timeOffset="66120.39">19864 6153 0,'0'0'0,"-16"0"125,-1 0-93,0 0-17,-17 0 1,1 15-1,15-1 17,2-14-32,-1 0 15,0 15 1,-17-15 15,18 0-15,-1 0 15,0 0-15,1 0-1,-2 0 17,1 15-17,17-1 32,-33 1-31,16-15 31,17 14-32,-34 16 16,18-30-15,16 15 0,-17 0-1,-17 0 1,34-1 0,-17 1-1,0-15 1,17 15-1,0-1 17,0 1-17,0 14 63,0-14-62,0-1 0,0 1-1,0 29 1,0 1 0,0-16-1,0-14 1,0-1-1,0 1 1,17 0 0,-17-1-1,17 16 1,0-16 15,0 16-15,0-30-1,-1 29 1,1-14 0,0 0 15,0 0-15,0-1-1,-1 1 1,1 0 15,1-15 16,-2 0-31,-16 14-1,34 1 16,-18-15 1,2 0-1,-2 0-15,18 15-1,-18-15 1,19 0-1,-2 0 17,-16 0-32,0 0 47,0 0-32,-1 0 1,18 0-1,-17 0 1,0 0-16,0 0 16,16 0 15,-15 0-15,-2 0-1,18 0 1,0 0-1,-18 0 1,1 0 0,34 0-1,-18 0 1,2 0 15,-19 0 16,1 0-47,-1 0 16,69 29-1,-69-29 1,19 0 0,-19 0 30,1 0-46,34 0 16,-35 0 0,18 0-16,0 0 15,-1 0 63,2 0-62,-2 0 0,-17 0 15,2 0-15,-1 0-1,-1 14 1,52-14-1,-35 15-15,68-15 16,-33 0 0,-18 0-1,-33 0 32,0 0-31,-1 0-1,69 0 1,33 15 0,-50-15-1,16 0 1,-34 0 0,-16 0-1,-1 0 1,18 0-1,33 0 1,1 0 0,-69 0-1,18 0 1,-17 0 15,33 0-15,-16 0-1,-17 0 1,0 0 0,-1 0 15,19 0-15,-19 0-1,1 0 1,34-30-1,-1 16 17,-33 14-17,0 0 1,-17-15 0,33 15 30,-33-14-30,17-1 0,0 15 15,0-15-15,-17 1-1,17-16-15,-1 16 16,1-16-1,-17 15 1,0 0 0,0-29-1,0 15 17,0 14-17,0-43 1,0 43-1,0 0 1,0-14 0,0-1-1,0 1 1,0-30 0,-17 30-1,17 14 1,-16 1-1,-1-16 1,0 16 15,17-1-31,-34 15 16,18-30 15,-1 15-15,-51-14-1,35 14 1,-18 1 0,-33-1-1,-34 15 1,0-15 0,67 15-16,-15 0 15,-19 0 1,-16 0-1,16 0 1,-15-29 0,-18 14-1,50 15 17,-32 0-17,32 0 1,1 0-1,-51 0 1,51 0 0,32 0-16,-49 0 15,16 0 1,19 0 0,-19 0-1,51 0 1,-17 0-1,1 0 1,0 0 0,15 0-1,-32 0 17,-1 0-17,18 0 1,-1 0-1,17 0 1,0 0 0,1 0-1,-19 0 1,2 0 0,16 0-1,-34 0 1,-16 0-1,-17 0 1,-17 0 0,50 0 15,34 0 0</inkml:trace>
  <inkml:trace contextRef="#ctx0" brushRef="#br0" timeOffset="68855.34">20336 7094 0,'-16'0'16,"-2"0"-1,-15 0 1,16 0-1,-17 0 1,17 0 0,-33 14-1,33-14 1,-33 0 0,-1 0-1,34 0 1,1 0-1,-2 0 1,1 0 15,1 15-15,-1-15 0,0 0-1,0 0 1,0 0-1,-16 29 1,16-29 0,17 15-1,-51-15 1,18 29 0,33-14-1,-34 0 1,17-1-1,0 1-15,1 14 16,-2-29 0,18 15-1,-16 15 17,16-15 77,0-1-109,16 16 31,-16-16-15,34 1-1,-17 14 1,0-14 0,-1-15-1,2 14 1,-1 1 15,-1 0-15,1-1-1,0 1 1,0-15-16,0 15 31,16-15-15,1 15 15,0-15 32,-18 30-32,1-30 47,17 0-62,-17 0 31,0 0-32,17 0-15,-18 0 31,1 0-31,0 0 16,17 0 0,50 0-1,-51 0 1,68 0 0,-17 0-1,-33 0 1,-34 0-1,17 0 1,0 0 0,17 0-1,-2 0 1,-31 0 0,32 0-1,-33 0 1,17 0 31,-17 0-32,33 0-15,35 0 32,-69 0-17,34 0 1,-16 0-1,-17 0 1,34 0 0,-18 0-16,18 0 15,-17 0 1,0 0 0,-18 0 30,1 0-30,16 0 0,-15 14 156</inkml:trace>
  <inkml:trace contextRef="#ctx0" brushRef="#br0" timeOffset="75631.83">20386 7167 0,'35'0'140,"-2"-15"-109,-17 15-31,35 0 16,17-14 0,49-1-1,-49-14 1,50 14 0,0 15-1,50-15 1,-83 15-16,100 0 15,-67 0 1,16-14 0,-116 14-1,-2 0 17,-16-15-17,17 15 1,17 0-1,16 0 1,-33 0 0,17 0-1,16 0 1,-32 0-16,48 0 16,36 0-1,32 0 1,-33 0-1,-16 0 1,-18 0 0,17 0-1,34 0 17,-17 0-17,34 0 1,-68 0-1,18 0 1,-18 0 0,17 0-1,0 0 1,-16 0 0,67 0-1,-34 0 1,-34 0-1,51 0 1,-17 0 0,-34 0-1,35 0 17,15 0-17,35 0 1,-34 0-1,17 0 1,16 0 0,-50 0-1,-66 0 1,-2 0 15,84 0-15,2 0-1,-2 0 1,2 0 0,-103 0-16,1 0 15,0 0 32,0 0-31,33 0-1,18 0 1,-35 0 0,-15 15-1,32-15 48,-34 29-63,35-14 15,0 14 1,-1-14 0,-33-1 31,0 1-32,0 0 1,16 14-1,-16-14 1,0-1 15,0 1-15,-17 0 0,17-1-16,-17 16 15,16-30 1,2 15-1,-18 0 1,0 14 0,0 0-1,0-14 17,0 0-17,0-1 1,0 15-1,-18 1 1,18-16-16,-16 1 16,16 15-1,-34 0 1,0-16 0,-16 30 15,50-29-16,-34-15 1,17 0 0,1 0-1,-1 0 1,-17 29 15,17-29-15,-16 15-1,-51-15 1,49 0 0,-32 14-1,34-14 1,16 0 0,0 0-1,0 0 1,0 0-1,0 30 1,1-30 47,-2 0-48,-15 0 1,-1 0-1,0 14 1,-67-14 0,17 15-1,-51 15 1,34-30 0,-16 0-1,49 0 1,17 0-16,1 0 15,16 0 1,1 0 0,-51 0-1,67 0 17,-51 15-17,34-15 1,1 14-1,-35-14 1,-49 0 0,33 0-1,16 0-15,51 0 16,0 0-16,-16 0 16,16 0 30,0 0-46,-50 0 16,-1 0 0,1 0-1,16 0 1,34 0 31,-33 15-32,-17-15 1,-18 15 0,-33-1-1,34 1 1,50-15 0,-16 0-1,-18 15 1,-16-15-1,-85 0 1,-83 0 0,16 0-1,152 0 1,-34 29 15,102-29-15,-19 0-1,-66 0 1,1 0 0,-52 0-1,34 0 1,17 0 0,16 0-1,19 0 1,48 0-1,2 0 1,-1 0 0,0 0-16,-34 0 15,35 0 17,-19 0-17,19 0 1,-1 0 46,0 0-46,1 0 15,-2-15-15,2-14-1,-18 14-15,-50 1 16,-17-30 0,-34 14 15,17-14-15,33 29-1,36 0 1,-2 15-1,-34-44 1,52 30 0,-18 14-1,-16-30 1,33 30 0,1-14-1,-1 14 1,1-15 15,15 15 0,1 0-15,1-29-16,-18 29 62,17 0-46,0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09-13T13:12:24.4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20508 2628 0,'16'0'234,"30"0"-202,-32 0-32,48 0 15,14 0 1,107 0 15,-77 0-15,1 0-16,45 0 15,-30 0 1,-60 0 0,-32 0-1,77 0 1,30 0 0,-46 0-1,1 0 1,-46 0-1,-1 0 1,1 0 0,-16 0-16,108 0 31,-1 28-15,-15-28-1,-30 0 1,-62 0-1,16 0 1,0 0 15,-16 0-31,16 0 16,-1 0 0,-30 0-1</inkml:trace>
  <inkml:trace contextRef="#ctx0" brushRef="#br0" timeOffset="1877.97">20615 3298 0,'15'0'157,"1"0"-142,14 0-15,1 0 16,121 0-1,107 0 1,31 0 0,-61 0-1,-107 0 17,-77 0-17,1 0 1,-1 0-1,1 0 1,0 0 0,15 0-1,0 0 1,0 0-16,15 0 16,0 0-1,1 0 1,-32 0-1,32 0 1,-1 0 0,30 0-1,-30 0 17,16 0-17,-15 0 1,-17 0-1,2 0 1,74 0 0,-44 14-1,30 0 1,-15-14 0,-47 15-1,-29-15 1,0 0-1,45 14 1,15 0 0,61-14-1,16 0 17,-31 0-17,1 0 1,-92 0-1,-16 0 1,0 0 62,1 0-78,-1 0 16,-14 0-16,-1 0 15,0 0 1,0 0 0,0 14 124,-15 1-108</inkml:trace>
  <inkml:trace contextRef="#ctx0" brushRef="#br0" timeOffset="37272.91">20508 3896 0,'0'-14'218,"31"14"-202,14 14 0,-14-14-1,61 15-15,60-1 16,16 0-1,-16-14 1,-75 0 0,13 0-1,2 0 1,15 0 0,45 0-1,-45 0 1,0 0-1,-46 15 1,-15-1 0,60 0-1,108-14 17,-77 0-17,0 0 1,-30 0-1,-1 0 1,47 0 0,-16 0-1,61 0 1,-14 0 0,-48 0-1,-14-14 1,0 14-1,15-29 1,-61 1 0,-45 28 15,-16 0-15,16 0 15,-16 0-16,0 0 1,1 0 0,14 0-1,16 0 1,14-15 0,-28 15-16,58 0 15,33 0 1,105-28-1,93-1 1,-47 29 0,-107 0 15,-105 0-15,-17 0-1,-14 0 1,-17 0 15,18 0-15,13 0-16,31 0 15,16 0 1,-77 0 0,16 0 15,-1 0 0,-15 0-31,30 0 31,-13 0-15,-18 0 0,48 15-1,-32-1-15,46 14 16,16 44-1,60-1 1,-91-29 0,-15-12-1,-31-17 1,0 30 0,1 14-1,14-14 1,-15-14-1,1-15 1,-16 14 15,0 1 1,0-15-17,0 0 1,0 29-1,-16-43 1,-29 29 0,-47 14-1,0 28 1,16-43 0,31 15-1,-1-15 1,31-28-16,-62 15 15,1-15 1,0 13 0,0 2 15,-16-15-15,1 43-1,15-29 1,-16-14-1,62 14 1,0-14 0,-1 0-1,16 0 1,-16 0-16,-45 0 16,-76 0-1,-1 0 1,46 0-1,62 0 1,-1 0 0,30 0 15,-60 15-15,0-1-1,16 0 1,-17-14-1,-30 14 1,-30 15 0,45-15-1,47-14 1,-16 14 0,-15-14-1,-16 14 1,31 1-1,1-15 1,-17 14 0,16-14 15,-30 14-15,-31 1-1,-46-15 1,77 0-1,45 0 1,31 0 0,-31 28-1,-45-28 1,-16 15 0,46-15-1,0 13 1,30-13 15,-30 0-15,1 0 15,-2 0-31,-29 0 16,-31 0-1,92 0 1,-62 0-1,62 0 1,-77 0 0,30 0-1,-14 0 1,0 29 0,-16-29-1,-30 0 1,-153 0-1,154 0 1,74 0 15,32 0-15,-1 14 0,-15-14-1,-30 0 1,-61 0-1,30 0 1,1 0 0,90 0-1,-14 0-15,-16 0 32,31 0-32,-15 0 15,-16 0 1,16 0-1,14 0 1,-30 0 15,31 0 1,0 0-17,-31 0 1,31-14 31,-31 0-16,46-1 0,0 2-15,0-2-1,0 1 1,-15-15-16,0 1 16,-1 28 15,16-29-15,0 15-1,0 0 1,0-1-1,0 1 1,0-14 0,0 14-1,0-1 1,0-13 0,0 13-1,0-13 1,0 13-1,0 2 1,0-16 0,0 15-1,0-1 1,0-13 0,0 13-1,0 2 1,0-2-1,0 1 1,0 0 0,0-1-1,0 2 1,0-16 0,0 15 15,0-1-16,16 1 1,-16-15 31,0 15-31,0 0-1,0-15 1,0 15-1,0 0 1,0 0 15,0 0-15,0-1 0,0-13 15,0 13-31,0 1 31,0 0-15,0-1-1,0 2 17,0-2-17,0 1 1,0 0-1,0-29 32,0 28 94,15 2-125,-15-2-1,0 1 1,15 0-16,0-1 31,1-13 16,-1 0-31,0 28 15,1 0 219,-2-15-250,2 1 15,-1 14 32,0 0-31,1 0 46,-2-14-46,2 14 15,-16-15 1,46 15-17,-16-14 1,0 14-1,32 0 1,-47-14 0,15 14-1,-14-14 17,-1 14-17,0 0 48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5E665-62E6-405A-AD6D-264523F741D6}" type="datetimeFigureOut">
              <a:rPr lang="es-ES" smtClean="0"/>
              <a:t>22/06/2021</a:t>
            </a:fld>
            <a:endParaRPr lang="es-E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C345-962E-44CC-B65F-2687AEB2E862}" type="slidenum">
              <a:rPr lang="es-ES" smtClean="0"/>
              <a:t>‹N°›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8140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7D66F-59E2-449C-A093-7285183F7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57A89-61E3-4137-9614-E144E28074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EAC39-47F7-4378-B475-98A0B0D95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6C98-E4B2-4DF6-9360-F49F5E3449F5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ED367-E022-4F11-8213-01DDA21E8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80090-CA7C-4FB3-A0E4-6CD354267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0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A180E-9F2E-45C2-AD5B-F26EC1FA2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C1230A-F54C-4FD4-9207-00BD5251A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B6DDC-B367-4632-BED9-64295F80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4B5E-3040-4A76-BE1C-DE1629BB0233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A541A-D49C-4BC6-B195-A8BA57171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334FF-9582-4090-AB10-3810BFCE1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7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E4BDB1-FF51-44CE-9569-8DF2338C38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49948-51A5-46DC-B124-61F0C35BE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7DC3F-5B62-478C-9C3C-1201B1A03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F3CB-F806-4E9F-B4E6-8EB4DAD3CD35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C4760-FCE2-4842-A7F1-0B56EC802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35E39-F730-45AE-A1B3-E0401B055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98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6278B-44AB-4EE3-9897-A9310F377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C69E7-D290-4BA8-9817-AD4254521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B444E-826B-4A72-A577-B241EE1F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107D-D89E-4E7B-AC69-0A52B39F9C36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93904-D204-4F7C-8A5A-3F427A417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64A53-05B9-4543-9DFC-5969F335D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15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0C785-8FA6-4CDC-93A0-BEF09A037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6DF5E2-2EDC-461D-9375-83F5F1781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ED383-3D39-44FA-AC2D-62B62FB06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D79F-94BB-43F1-A950-4A43E76BDBD9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F5D92-6D01-4844-B6E1-D271B8D3B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4D078-CA25-434A-B915-CE9242103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59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B0B0F-6544-471E-B223-ECBD8ECCA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90F8E-7FF0-4D4C-B420-EFC4B61D2C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A0525-B1C5-445E-A257-053B1A2C7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A15C4-BCE8-4BBB-8609-ABD42A95E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3E52-BABA-42BC-A33A-FAD7507CEFA2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03448-2D3D-4D4D-96C6-41A9F15A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EC7F4-4749-48C3-879D-4FF32D37C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9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1FD94-6FF4-4556-A9DC-D16B55A8F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19B80-6200-447A-95A4-55393AD27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8030F-9C01-4541-A30A-1E57F4CCF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42F64E-4756-4D7A-B94B-74928A8FC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B63F76-EA9E-418B-9D39-B43ED1859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A028B9-FE8B-49D5-A5F0-0FC4BCEE5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727F-2DC9-4DD8-B078-EBEEB414D388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F9069C-24C5-445C-B0F2-B3A7D6877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62BCE3-AC15-4CD5-ABE5-1DBA06651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89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ACF7-42D1-4003-9E59-DA3D31C3C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E305A7-E706-4FE4-A352-8956279C6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0161-F73D-4F34-94FD-FCC7A4405273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9E2953-CA37-42C2-B7EF-8821FA516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425A84-D152-4717-9698-C5E361A28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42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E6D2D1-B6EC-46AF-9D31-D985DC129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922C-757B-491A-9029-1F8697B56A11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2AE399-F2B4-4950-A14B-EB9DBCE9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5C2EB-196C-40EB-B64F-249691B5B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99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6EA4F-CF69-44F7-B2C5-67CB9CE52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6E71F-73AC-4613-B58F-3E3E566F2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D5AD45-3C44-4458-86D6-B53556095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DE05-38E1-46DA-B32C-00BC7BA0C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A237-7B7E-4673-97A4-674D93199B68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B0D53-30EC-48B0-B432-809704C31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93BB0D-0D81-4B66-92DD-F1FD70BA7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5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6EE32-C896-4C8C-B6F7-9B17CA4EA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A438E-760E-4510-A711-67E3496CB6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27E64E-80A5-4497-AE10-C2FA098CD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DFAEF-0A72-4785-BD89-CB1AC75A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94BC-48F6-4316-8C32-C258E630180D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3D844-C3A7-459B-8DF0-E6EE02139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9A0053-86BE-4B0C-B30C-24A5B6CBA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40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2B9F43-E9C2-4035-A367-3EFBBADD0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CBA8F-BB9A-4A75-B0B8-5259A97A2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E6D91-9F6E-4C5C-9494-805A9169D7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AE9B1-1D15-4F9B-82A8-0C1E31C0D0D9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62E4A-4649-48AD-8FCC-BF4479012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A8299-DDBB-4F31-A549-8AE5767C0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2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e.int/fr/web/conventions/full-lis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jn-crimjust.europa.eu/ejn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customXml" Target="../ink/ink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jn-crimjust.europa.eu/ejn/CompendiumChooseCountry/F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customXml" Target="../ink/ink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3E21E-D472-45D3-8125-64F7C298CF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9939" y="2282419"/>
            <a:ext cx="9144000" cy="1580214"/>
          </a:xfrm>
        </p:spPr>
        <p:txBody>
          <a:bodyPr anchor="ctr">
            <a:normAutofit fontScale="90000"/>
          </a:bodyPr>
          <a:lstStyle/>
          <a:p>
            <a:pPr marL="0" marR="0" algn="l">
              <a:spcBef>
                <a:spcPts val="0"/>
              </a:spcBef>
              <a:spcAft>
                <a:spcPts val="800"/>
              </a:spcAft>
            </a:pPr>
            <a:r>
              <a:rPr lang="fr-BE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Mieux appliquer le droit pénal européen</a:t>
            </a:r>
            <a:br>
              <a:rPr lang="fr-BE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BE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Formation du personnel des tribunaux de l’ERA </a:t>
            </a:r>
            <a:br>
              <a:rPr lang="fr-BE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BE" sz="4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7C5A6C-56FF-4E88-912F-EEF127CA23E7}"/>
              </a:ext>
            </a:extLst>
          </p:cNvPr>
          <p:cNvSpPr txBox="1"/>
          <p:nvPr/>
        </p:nvSpPr>
        <p:spPr>
          <a:xfrm>
            <a:off x="329939" y="4317476"/>
            <a:ext cx="8798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36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Entraide judiciaire en matière pénale</a:t>
            </a:r>
          </a:p>
        </p:txBody>
      </p:sp>
    </p:spTree>
    <p:extLst>
      <p:ext uri="{BB962C8B-B14F-4D97-AF65-F5344CB8AC3E}">
        <p14:creationId xmlns:p14="http://schemas.microsoft.com/office/powerpoint/2010/main" val="2062334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67857"/>
            <a:ext cx="10905066" cy="1135737"/>
          </a:xfrm>
        </p:spPr>
        <p:txBody>
          <a:bodyPr>
            <a:normAutofit/>
          </a:bodyPr>
          <a:lstStyle/>
          <a:p>
            <a:r>
              <a:rPr lang="fr-B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Dispositions spéciales concernant l’audition par vidéoconférence et conférence téléphonique – suite.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713969"/>
            <a:ext cx="10275501" cy="4393982"/>
          </a:xfrm>
        </p:spPr>
        <p:txBody>
          <a:bodyPr>
            <a:normAutofit fontScale="92500" lnSpcReduction="10000"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fr-BE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personne se trouve sur le territoire d’un État membre et doit être entendue par les autorités judiciaires d’un autre État membre. Il est inopportun ou impossible pour la personne à entendre de comparaître en personne sur le territoire de l’</a:t>
            </a:r>
            <a:r>
              <a:rPr lang="fr-BE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fr-BE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requérant.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L’État membre requis </a:t>
            </a:r>
            <a:r>
              <a:rPr lang="fr-B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consentira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à l’audition par vidéoconférence pour autant que le recours à cette méthode ne soit </a:t>
            </a:r>
            <a:r>
              <a:rPr lang="fr-BE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 contraire aux principes fondamentaux de son droit.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autorités compétentes de l’État membre requérant et de l’État membre requis </a:t>
            </a:r>
            <a:r>
              <a:rPr lang="fr-BE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conviennent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 cas échéant, des </a:t>
            </a:r>
            <a:r>
              <a:rPr lang="fr-B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mesures relatives à la protection de la personne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à entendre.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fr-BE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L’audition est effectuée directement par l’autorité judiciaire </a:t>
            </a:r>
            <a:r>
              <a:rPr lang="fr-BE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la Partie requérante</a:t>
            </a:r>
            <a:r>
              <a:rPr lang="fr-BE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ou sous sa direction, </a:t>
            </a:r>
            <a:r>
              <a:rPr lang="fr-BE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conformément à son</a:t>
            </a:r>
            <a:r>
              <a:rPr lang="fr-BE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droit interne</a:t>
            </a:r>
            <a:r>
              <a:rPr lang="fr-BE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fr-BE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L’autorité judiciaire de l’État membre requis </a:t>
            </a:r>
            <a:r>
              <a:rPr lang="fr-BE" sz="20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établit</a:t>
            </a:r>
            <a:r>
              <a:rPr lang="fr-BE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à l’issue de l’audition, </a:t>
            </a:r>
            <a:r>
              <a:rPr lang="fr-BE" sz="20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 procès-verbal</a:t>
            </a:r>
            <a:r>
              <a:rPr lang="fr-BE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indiquant la date et le lieu de l’audition, l’identité de la personne entendue, les identités et les qualités de toutes les autres personnes de l’État membre requis ayant participé à l’audition, toutes les éventuelles prestations de serment et les conditions techniques dans lesquelles l’audition s’est déroulée et le document </a:t>
            </a:r>
            <a:r>
              <a:rPr lang="fr-BE" sz="20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 transmis</a:t>
            </a:r>
            <a:r>
              <a:rPr lang="fr-BE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par l’autorité compétente de l’État membre requis à l’autorité compétente de l’État membre requérant.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en-US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4E14AC-A475-4ECF-B497-580C5821D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756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67857"/>
            <a:ext cx="10905066" cy="1135737"/>
          </a:xfrm>
        </p:spPr>
        <p:txBody>
          <a:bodyPr>
            <a:normAutofit/>
          </a:bodyPr>
          <a:lstStyle/>
          <a:p>
            <a:r>
              <a:rPr lang="fr-B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des matières 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670838"/>
            <a:ext cx="10275501" cy="43939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B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concept d’entraide judiciaire (EJ)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B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 entre les instruments juridiques de coopération judiciaire en matière pénale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B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Détails administratifs : canaux de transmission, formulaires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B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Mise en œuvre de l’EJ. Délais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B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Dispositions spéciales concernant l’audition par vidéoconférence et conférence téléphonique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123E0A-FDE3-452B-8463-CE5043715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09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33878"/>
            <a:ext cx="10905066" cy="1135737"/>
          </a:xfrm>
        </p:spPr>
        <p:txBody>
          <a:bodyPr>
            <a:normAutofit/>
          </a:bodyPr>
          <a:lstStyle/>
          <a:p>
            <a:r>
              <a:rPr lang="fr-B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concept d’entraide judiciaire (EJ)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609234"/>
            <a:ext cx="10275501" cy="4814888"/>
          </a:xfrm>
        </p:spPr>
        <p:txBody>
          <a:bodyPr>
            <a:normAutofit lnSpcReduction="10000"/>
          </a:bodyPr>
          <a:lstStyle/>
          <a:p>
            <a:pPr algn="just"/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principaux instruments reposant sur le </a:t>
            </a:r>
            <a:r>
              <a:rPr lang="fr-BE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principe de l’entraide judiciaire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sont la </a:t>
            </a:r>
            <a:r>
              <a:rPr lang="fr-B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Convention de 1959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ses protocoles, complétés par l’</a:t>
            </a:r>
            <a:r>
              <a:rPr lang="fr-B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 de Schengen 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la </a:t>
            </a:r>
            <a:r>
              <a:rPr lang="fr-B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Convention de 2000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son Protocole</a:t>
            </a:r>
          </a:p>
          <a:p>
            <a:pPr algn="just"/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instruments d’entraide et leurs protocoles couvrent l’</a:t>
            </a:r>
            <a:r>
              <a:rPr lang="fr-B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entraide en général 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mais renferment également des </a:t>
            </a:r>
            <a:r>
              <a:rPr lang="fr-B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règles concernant des formes spécifiques d’entraide </a:t>
            </a:r>
            <a:r>
              <a:rPr lang="fr-BE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telles que l’interception des télécommunications ou l’utilisation de la vidéoconférence</a:t>
            </a:r>
          </a:p>
          <a:p>
            <a:pPr algn="just"/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Mécanisme basé sur l’</a:t>
            </a:r>
            <a:r>
              <a:rPr lang="fr-B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entraide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entre les autorités compétentes requérantes et requises</a:t>
            </a:r>
          </a:p>
          <a:p>
            <a:pPr algn="just"/>
            <a:r>
              <a:rPr lang="fr-B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Motifs de refus 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(article 2 de la Convention de 1959) - si la demande se rapporte à des infractions considérées par la partie requise soit comme des infractions politiques, soit comme des infractions connexes à des infractions politiques, soit comme des infractions fiscales, </a:t>
            </a:r>
            <a:r>
              <a:rPr lang="fr-B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 la partie requise estime que l’exécution de la demande est de nature à porter atteinte à la souveraineté, à la sécurité, à l’ordre public ou à d’autres intérêts essentiels de son pays</a:t>
            </a:r>
          </a:p>
          <a:p>
            <a:pPr algn="just"/>
            <a:r>
              <a:rPr lang="fr-B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Double incrimination 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normalement lors de l’exécution de la CR</a:t>
            </a:r>
          </a:p>
          <a:p>
            <a:pPr algn="just"/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Différentes dispositions ayant trait au </a:t>
            </a:r>
            <a:r>
              <a:rPr lang="fr-BE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locus </a:t>
            </a:r>
            <a:r>
              <a:rPr lang="fr-BE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regit</a:t>
            </a:r>
            <a:r>
              <a:rPr lang="fr-BE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actum</a:t>
            </a:r>
            <a:r>
              <a:rPr lang="fr-BE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BE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Convention de 1959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et au </a:t>
            </a:r>
            <a:r>
              <a:rPr lang="fr-BE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forum </a:t>
            </a:r>
            <a:r>
              <a:rPr lang="fr-BE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regit</a:t>
            </a:r>
            <a:r>
              <a:rPr lang="fr-BE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actum</a:t>
            </a:r>
            <a:r>
              <a:rPr lang="fr-BE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BE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Convention de 2000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concernant l’exécution de la CR</a:t>
            </a:r>
          </a:p>
          <a:p>
            <a:pPr algn="just"/>
            <a:endParaRPr lang="en-GB" sz="1800" dirty="0"/>
          </a:p>
          <a:p>
            <a:pPr marL="0" indent="0" algn="just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A67FB3-57D0-43BA-89B2-C1ACE7BA0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515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33878"/>
            <a:ext cx="10905066" cy="1135737"/>
          </a:xfrm>
        </p:spPr>
        <p:txBody>
          <a:bodyPr>
            <a:normAutofit/>
          </a:bodyPr>
          <a:lstStyle/>
          <a:p>
            <a:r>
              <a:rPr lang="fr-B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 entre les instruments juridiques de coopération judiciaire en matière pénale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603236"/>
            <a:ext cx="10275501" cy="4719492"/>
          </a:xfrm>
        </p:spPr>
        <p:txBody>
          <a:bodyPr>
            <a:noAutofit/>
          </a:bodyPr>
          <a:lstStyle/>
          <a:p>
            <a:pPr algn="just"/>
            <a:r>
              <a:rPr lang="fr-BE" sz="175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Identifier l’instrument juridique applicable </a:t>
            </a:r>
            <a:r>
              <a:rPr lang="fr-BE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aux deux </a:t>
            </a:r>
            <a:r>
              <a:rPr lang="fr-BE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fr-BE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impliqués dans le processus de coopération judiciaire</a:t>
            </a:r>
          </a:p>
          <a:p>
            <a:pPr algn="just"/>
            <a:r>
              <a:rPr lang="fr-BE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Accorder une attention particulière à </a:t>
            </a:r>
            <a:r>
              <a:rPr lang="fr-BE" sz="175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séquence des instruments juridiques</a:t>
            </a:r>
            <a:r>
              <a:rPr lang="fr-BE" sz="175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 à </a:t>
            </a:r>
            <a:r>
              <a:rPr lang="fr-BE" sz="175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leur champ d’application</a:t>
            </a:r>
            <a:r>
              <a:rPr lang="fr-BE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BE" sz="17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 ils remplacent ou complètent d’autres instruments juridiques relatifs aux États membres : par ex., </a:t>
            </a:r>
            <a:r>
              <a:rPr lang="fr-BE" sz="175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Directive 2014/41/UE concernant la DEE est applicable depuis le 22 mai 2017 pour tous les </a:t>
            </a:r>
            <a:r>
              <a:rPr lang="fr-BE" sz="175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fr-BE" sz="175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à l’exception du Danemark et de l’Irlande (concernant uniquement l’obtention de preuves)</a:t>
            </a:r>
          </a:p>
          <a:p>
            <a:pPr algn="just"/>
            <a:r>
              <a:rPr lang="fr-BE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relation avec d’autres instruments juridiques est généralement mentionnée au début ou dans les dispositions finales de l’instrument juridique en question : par ex.</a:t>
            </a:r>
            <a:r>
              <a:rPr lang="fr-BE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l’article 34 de la Directive 2014/41/UE concernant la DEE, l’article 1 de la Convention de 2000</a:t>
            </a:r>
            <a:r>
              <a:rPr lang="fr-BE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fr-BE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Vérifier </a:t>
            </a:r>
            <a:r>
              <a:rPr lang="fr-BE" sz="17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tableau des ratifications </a:t>
            </a:r>
            <a:r>
              <a:rPr lang="fr-BE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chaque instrument juridique (</a:t>
            </a:r>
            <a:r>
              <a:rPr lang="fr-BE" sz="17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uniquement</a:t>
            </a:r>
            <a:r>
              <a:rPr lang="fr-BE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 l’instrument juridique a été ratifié par les deux États concernés). Bien sûr, il y a des déclarations et des réserves.... vérifiez-les aussi parce qu’elles sont importantes pour savoir comment l’</a:t>
            </a:r>
            <a:r>
              <a:rPr lang="fr-BE" sz="17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EJ</a:t>
            </a:r>
            <a:r>
              <a:rPr lang="fr-BE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sera mise à exécution par l’État requis !!!</a:t>
            </a:r>
          </a:p>
          <a:p>
            <a:pPr algn="just"/>
            <a:r>
              <a:rPr lang="fr-BE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liste complète des Conventions (signatures, ratifications, déclarations, etc.) est disponible sur le </a:t>
            </a:r>
            <a:r>
              <a:rPr lang="fr-BE" sz="17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 Web du bureau des traités du </a:t>
            </a:r>
            <a:r>
              <a:rPr lang="fr-BE" sz="175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CdE</a:t>
            </a:r>
            <a:r>
              <a:rPr lang="fr-BE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-&gt;  </a:t>
            </a:r>
            <a:r>
              <a:rPr lang="fr-BE" sz="175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fr-BE" sz="175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www.coe.int</a:t>
            </a:r>
            <a:r>
              <a:rPr lang="fr-BE" sz="175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fr-BE" sz="175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fr</a:t>
            </a:r>
            <a:r>
              <a:rPr lang="fr-BE" sz="175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/web/conventions/full-</a:t>
            </a:r>
            <a:r>
              <a:rPr lang="fr-BE" sz="175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list</a:t>
            </a:r>
            <a:endParaRPr lang="fr-BE" sz="1750" dirty="0"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algn="just"/>
            <a:r>
              <a:rPr lang="fr-BE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la Convention de 2000 et son Protocole, consultez le </a:t>
            </a:r>
            <a:r>
              <a:rPr lang="fr-BE" sz="17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 Web du </a:t>
            </a:r>
            <a:r>
              <a:rPr lang="fr-BE" sz="175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RJE</a:t>
            </a:r>
            <a:r>
              <a:rPr lang="fr-BE" sz="17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fr-BE" sz="175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fr-BE" sz="175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www.ejn-crimjust.europa.eu</a:t>
            </a:r>
            <a:r>
              <a:rPr lang="fr-BE" sz="175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fr-BE" sz="175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ejn</a:t>
            </a:r>
            <a:r>
              <a:rPr lang="fr-BE" sz="175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/#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814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95" y="433878"/>
            <a:ext cx="10905066" cy="1135737"/>
          </a:xfrm>
        </p:spPr>
        <p:txBody>
          <a:bodyPr>
            <a:normAutofit/>
          </a:bodyPr>
          <a:lstStyle/>
          <a:p>
            <a:r>
              <a:rPr lang="fr-B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 avec d’autres instruments juridiques de coopération judiciaire en matière pénale – suite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0800800-B0D2-40FA-8ED8-3AAFE3C580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9166" y="1679993"/>
            <a:ext cx="4669046" cy="4295031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13856C-AE19-4935-8D07-485BB7B70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08512C-186F-462C-8F27-F65127A0E5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0221" y="1679993"/>
            <a:ext cx="5301857" cy="429503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2D2D3657-1C6F-4B01-AC62-0F5E5E910565}"/>
                  </a:ext>
                </a:extLst>
              </p14:cNvPr>
              <p14:cNvContentPartPr/>
              <p14:nvPr/>
            </p14:nvContentPartPr>
            <p14:xfrm>
              <a:off x="992037" y="2441275"/>
              <a:ext cx="8126083" cy="862642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2D2D3657-1C6F-4B01-AC62-0F5E5E91056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82677" y="2431914"/>
                <a:ext cx="8144443" cy="88136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64449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42504"/>
            <a:ext cx="10905066" cy="1135737"/>
          </a:xfrm>
        </p:spPr>
        <p:txBody>
          <a:bodyPr>
            <a:normAutofit/>
          </a:bodyPr>
          <a:lstStyle/>
          <a:p>
            <a:r>
              <a:rPr lang="fr-B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Détails administratifs : canaux de transmission, formulaires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636858"/>
            <a:ext cx="10275501" cy="47194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BE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Canaux de transmission</a:t>
            </a:r>
          </a:p>
          <a:p>
            <a:r>
              <a:rPr lang="fr-BE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demandes d’entraide judiciaire sont, en règle générale, transmises </a:t>
            </a:r>
            <a:r>
              <a:rPr lang="fr-BE" sz="1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directement</a:t>
            </a:r>
            <a:r>
              <a:rPr lang="fr-BE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entre les autorités judiciaires compétentes de l’</a:t>
            </a:r>
            <a:r>
              <a:rPr lang="fr-BE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Etat</a:t>
            </a:r>
            <a:r>
              <a:rPr lang="fr-BE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requérant et de l’</a:t>
            </a:r>
            <a:r>
              <a:rPr lang="fr-BE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Etat</a:t>
            </a:r>
            <a:r>
              <a:rPr lang="fr-BE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requis (article 6, par. 1, de la Convention de 2000). </a:t>
            </a:r>
          </a:p>
          <a:p>
            <a:r>
              <a:rPr lang="fr-BE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Exceptions : par exemple, l’article 6, par. 3, de la Convention de 2000 pour le Royaume-Uni et l’Irlande (Autorité centrale)</a:t>
            </a:r>
          </a:p>
          <a:p>
            <a:r>
              <a:rPr lang="fr-BE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Article 4 du Deuxième Protocole additionnel à la Convention de 1959 </a:t>
            </a:r>
            <a:r>
              <a:rPr lang="fr-BE" sz="1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(Min. Just. à Min. Just.</a:t>
            </a:r>
            <a:r>
              <a:rPr lang="fr-BE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=&gt; exception du par. 2, qui permet un contact direct entre les autorités judiciaires</a:t>
            </a:r>
          </a:p>
          <a:p>
            <a:r>
              <a:rPr lang="fr-BE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tout moyen permettant de laisser une </a:t>
            </a:r>
            <a:r>
              <a:rPr lang="fr-BE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trace écrite </a:t>
            </a:r>
          </a:p>
          <a:p>
            <a:pPr marL="0" indent="0">
              <a:buNone/>
            </a:pPr>
            <a:r>
              <a:rPr lang="fr-BE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Formulaires</a:t>
            </a:r>
          </a:p>
          <a:p>
            <a:r>
              <a:rPr lang="fr-BE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Aucun formulaire obligatoire à utiliser pour la coopération prévue dans les instruments juridiques relatifs à l’</a:t>
            </a:r>
            <a:r>
              <a:rPr lang="fr-BE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EJ</a:t>
            </a:r>
            <a:endParaRPr lang="fr-BE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Exigences minimales pour le contenu de la demande</a:t>
            </a:r>
          </a:p>
          <a:p>
            <a:r>
              <a:rPr lang="fr-BE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formulaire de CR est disponible sur le site Web du </a:t>
            </a:r>
            <a:r>
              <a:rPr lang="fr-BE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RJE</a:t>
            </a:r>
            <a:r>
              <a:rPr lang="fr-BE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(Compendium) dans toutes les langues de l’UE</a:t>
            </a:r>
          </a:p>
          <a:p>
            <a:pPr marL="0" indent="0">
              <a:buNone/>
            </a:pPr>
            <a:r>
              <a:rPr lang="fr-BE" sz="19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fr-BE" sz="19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www.ejn-crimjust.europa.eu</a:t>
            </a:r>
            <a:r>
              <a:rPr lang="fr-BE" sz="19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fr-BE" sz="19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ejn</a:t>
            </a:r>
            <a:r>
              <a:rPr lang="fr-BE" sz="19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fr-BE" sz="19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CompendiumChooseCountry</a:t>
            </a:r>
            <a:r>
              <a:rPr lang="fr-BE" sz="19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/FR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0E69A5-97E5-457E-8FE1-D4B832CB4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150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966" y="437198"/>
            <a:ext cx="10905066" cy="1135737"/>
          </a:xfrm>
        </p:spPr>
        <p:txBody>
          <a:bodyPr>
            <a:normAutofit fontScale="9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br>
              <a:rPr lang="fr-BE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BE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BE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Formulaire de CR</a:t>
            </a:r>
            <a:br>
              <a:rPr lang="fr-BE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BE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BE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275501" cy="4393982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BB7FD7-1D6D-4E2A-A587-CEEEFD9F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DA6974D-AE42-4A5E-85BE-C7B1F8EAD9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1782981"/>
            <a:ext cx="4431431" cy="439398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8FA4D3D-6BB6-4277-BDB6-FA637B47B3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2584" y="1729142"/>
            <a:ext cx="4564661" cy="444558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DDFE9D66-B6FA-4D41-94F1-C4DED628C118}"/>
                  </a:ext>
                </a:extLst>
              </p14:cNvPr>
              <p14:cNvContentPartPr/>
              <p14:nvPr/>
            </p14:nvContentPartPr>
            <p14:xfrm>
              <a:off x="6513263" y="2093393"/>
              <a:ext cx="2354692" cy="88272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DDFE9D66-B6FA-4D41-94F1-C4DED628C11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503903" y="2084033"/>
                <a:ext cx="2373411" cy="90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97957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67857"/>
            <a:ext cx="10905066" cy="1135737"/>
          </a:xfrm>
        </p:spPr>
        <p:txBody>
          <a:bodyPr>
            <a:normAutofit/>
          </a:bodyPr>
          <a:lstStyle/>
          <a:p>
            <a:r>
              <a:rPr lang="fr-B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Mise à exécution de l’EJ – Délais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782981"/>
            <a:ext cx="10275501" cy="4393982"/>
          </a:xfrm>
        </p:spPr>
        <p:txBody>
          <a:bodyPr>
            <a:normAutofit/>
          </a:bodyPr>
          <a:lstStyle/>
          <a:p>
            <a:pPr algn="just"/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Partie requise fera exécuter, </a:t>
            </a:r>
            <a:r>
              <a:rPr lang="fr-BE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dans les formes prévues par sa législation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les commissions rogatoires relatives à une affaire pénale qui lui seront adressées par les autorités judiciaires de la Partie requérante et les Parties s’engagent à </a:t>
            </a:r>
            <a:r>
              <a:rPr lang="fr-BE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s’accorder mutuellement l’aide judiciaire la plus large possible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(articles 1 et 3 de la Convention de 1959) – </a:t>
            </a:r>
            <a:r>
              <a:rPr lang="fr-BE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locus </a:t>
            </a:r>
            <a:r>
              <a:rPr lang="fr-BE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regit</a:t>
            </a:r>
            <a:r>
              <a:rPr lang="fr-BE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actum</a:t>
            </a:r>
            <a:endParaRPr lang="fr-BE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Convention de 2000 a modifié l’équilibre, en sorte que les autorités de l’État membre requis </a:t>
            </a:r>
            <a:r>
              <a:rPr lang="fr-BE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doivent respecter </a:t>
            </a:r>
            <a:r>
              <a:rPr lang="fr-BE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formalités et les procédures expressément indiquées par l’État requérant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B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sauf disposition contraire de la Convention elle-même et pour autant que ces formalités et procédures ne soient pas contraires aux principes fondamentaux du droit de l’État membre requis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(article 4 de la Convention de 2000) - </a:t>
            </a:r>
            <a:r>
              <a:rPr lang="fr-BE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forum </a:t>
            </a:r>
            <a:r>
              <a:rPr lang="fr-BE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regit</a:t>
            </a:r>
            <a:r>
              <a:rPr lang="fr-BE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actum</a:t>
            </a:r>
            <a:endParaRPr lang="fr-BE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règle générale, les demandes sont exécutées </a:t>
            </a:r>
            <a:r>
              <a:rPr lang="fr-BE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dès que possible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et, si possible, </a:t>
            </a:r>
            <a:r>
              <a:rPr lang="fr-BE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 les délais indiqués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 l’autorité requérante</a:t>
            </a:r>
          </a:p>
          <a:p>
            <a:pPr algn="just"/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S’il est prévisible que le délai fixé par l’État requérant pour exécuter sa demande ne pourra pas être respecté, les autorités de l’État requis indiquent </a:t>
            </a:r>
            <a:r>
              <a:rPr lang="fr-BE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sans délai le temps estimé nécessaire à l’exécution de la demande</a:t>
            </a:r>
          </a:p>
          <a:p>
            <a:pPr marL="0" indent="0" algn="just">
              <a:buNone/>
            </a:pPr>
            <a:endParaRPr lang="en-GB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0DD946-51A0-472C-8FDC-B77FE3A65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641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67857"/>
            <a:ext cx="10905066" cy="1135737"/>
          </a:xfrm>
        </p:spPr>
        <p:txBody>
          <a:bodyPr>
            <a:normAutofit/>
          </a:bodyPr>
          <a:lstStyle/>
          <a:p>
            <a:r>
              <a:rPr lang="fr-B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Dispositions spéciales concernant l’audition par vidéoconférence et conférence téléphonique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763041"/>
            <a:ext cx="10275501" cy="4393982"/>
          </a:xfrm>
        </p:spPr>
        <p:txBody>
          <a:bodyPr>
            <a:norm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BE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Audition par vidéoconférence =&gt; article 9 du Deuxième protocole additionnel à la Convention européenne d’entraide judiciaire en matière pénale (08/11/2001)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fr-BE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Audition par conférence téléphonique =&gt; article 10 du Deuxième protocole additionnel à la Convention européenne d’entraide judiciaire en matière pénale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BE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Audition par vidéoconférence =&gt; article 10 de la Convention de 2000 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fr-BE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Audition par conférence téléphonique =&gt; article 11 de la Convention de 2000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BAD978-0421-4FB4-AE95-83608E267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90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1232</Words>
  <Application>Microsoft Office PowerPoint</Application>
  <PresentationFormat>Grand écran</PresentationFormat>
  <Paragraphs>74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Mieux appliquer le droit pénal européen Formation du personnel des tribunaux de l’ERA  </vt:lpstr>
      <vt:lpstr>Table des matières :</vt:lpstr>
      <vt:lpstr>Le concept d’entraide judiciaire (EJ)</vt:lpstr>
      <vt:lpstr>Relation entre les instruments juridiques de coopération judiciaire en matière pénale </vt:lpstr>
      <vt:lpstr>Relation avec d’autres instruments juridiques de coopération judiciaire en matière pénale – suite</vt:lpstr>
      <vt:lpstr>Détails administratifs : canaux de transmission, formulaires</vt:lpstr>
      <vt:lpstr>  Formulaire de CR  </vt:lpstr>
      <vt:lpstr>Mise à exécution de l’EJ – Délais</vt:lpstr>
      <vt:lpstr>Dispositions spéciales concernant l’audition par vidéoconférence et conférence téléphonique</vt:lpstr>
      <vt:lpstr>Dispositions spéciales concernant l’audition par vidéoconférence et conférence téléphonique – suite.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on Mutual Legal Assistance in Criminal Matters in the EU</dc:title>
  <dc:creator>motoi constantin daniel</dc:creator>
  <cp:lastModifiedBy>Kim Hennuy</cp:lastModifiedBy>
  <cp:revision>24</cp:revision>
  <dcterms:created xsi:type="dcterms:W3CDTF">2020-10-28T18:46:19Z</dcterms:created>
  <dcterms:modified xsi:type="dcterms:W3CDTF">2021-06-22T14:00:16Z</dcterms:modified>
</cp:coreProperties>
</file>