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300" r:id="rId3"/>
    <p:sldId id="301" r:id="rId4"/>
    <p:sldId id="288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51D5-CDC1-4DAF-9338-5D6A04E330CD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A365-FFD8-4BE1-A6CA-5A6B6EC59A4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8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3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14" y="2103437"/>
            <a:ext cx="10515600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B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Mieux appliquer le droit pénal européen</a:t>
            </a:r>
            <a:br>
              <a:rPr lang="fr-B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du personnel des tribunaux de l’ERA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4" y="4397226"/>
            <a:ext cx="8458200" cy="105632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B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mandat d’arrêt européen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ED6EF250-DA41-47BF-A9F6-84638B81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2" y="632401"/>
            <a:ext cx="10476345" cy="984250"/>
          </a:xfrm>
        </p:spPr>
        <p:txBody>
          <a:bodyPr>
            <a:normAutofit fontScale="90000"/>
          </a:bodyPr>
          <a:lstStyle/>
          <a:p>
            <a:r>
              <a:rPr lang="fr-BE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Décision-cadre 2002/584/ du Conseil relative au mandat d’arrêt européen et aux procédures de remise entre États membres - Scénario de cas 1 </a:t>
            </a:r>
            <a:b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B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53E0D2F5-AC80-44C6-9E4E-0EABF12A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24025"/>
            <a:ext cx="10476345" cy="4351338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chef de la police d’Héraklion, au nom du parquet de la Cour d’appel de Crète orientale, émet un MAE à l’intention des Pays-Bas concernant un médecin de nationalité néerlandaise (Dr Drion), vivant à Maastricht, qui aurait commis un meurtre et un sabotage. Les faits de meurtre concernent son aide à mettre fin à la vie du ressortissant grec Karalis, à Héraklion. À la demande spécifique de Karalis, Drion lui a injecté une substance létale, qui a provoqué sa mort quelques minutes plus tard. Les faits de sabotage concernent la destruction de la propriété d’Aegean Airlines à l’aéroport d’Athènes, résultant de la frustration du Dr Drion lorsqu’il a constaté qu’il avait manqué son vol de retour vers Maastricht. </a:t>
            </a:r>
          </a:p>
          <a:p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9194B-840C-493D-8433-5ACD07F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695EC9D6-4C34-4BD0-9B7D-433B9E0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5" y="664442"/>
            <a:ext cx="10300546" cy="984250"/>
          </a:xfrm>
        </p:spPr>
        <p:txBody>
          <a:bodyPr>
            <a:noAutofit/>
          </a:bodyPr>
          <a:lstStyle/>
          <a:p>
            <a:r>
              <a:rPr lang="fr-BE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Décision-cadre 2002/584 du Conseil relative au mandat d’arrêt européen et aux procédures de remise entre États membres - Scénario de cas 1 - Les questions</a:t>
            </a:r>
            <a:br>
              <a:rPr lang="fr-B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B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0C5D3-82FC-4A7F-830A-92C9EBDE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1727056"/>
            <a:ext cx="8458200" cy="4246562"/>
          </a:xfrm>
        </p:spPr>
        <p:txBody>
          <a:bodyPr/>
          <a:lstStyle/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Les Pays-Bas ont-ils l’obligation de livrer le Dr </a:t>
            </a:r>
            <a:r>
              <a:rPr lang="fr-B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si oui, dans quelles conditions ? 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Y aurait-il une différence si les infractions ne s’étaient pas produites en Grèce, mais aux Pays-Bas ?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Les Pays-Bas peuvent-ils procéder à une évaluation des infractions et les qualifier conformément au droit pénal néerlandais ?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La nationalité de la personne recherchée joue-t-elle un rôle ?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La personne recherchée sera-t-elle détenue pendant la procédure ?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Quelles sont les autorités qui seront impliquées des deux côtés concernant ce MAE ?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Quelle est la procédure prévue aux Pays-Bas et combien de temps cela va-t-il prendre ?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Quel rôle jouent les autorités grecques pendant la procédure de remise ?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Quand et comment la remise aura-t-elle lieu ?</a:t>
            </a:r>
          </a:p>
          <a:p>
            <a:pPr algn="just">
              <a:defRPr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Imaginons que la remise se concrétise. À quelles conditions le procureur grec peut-il également poursuivre </a:t>
            </a:r>
            <a:r>
              <a:rPr lang="fr-B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le délit supplémentaire de vol à l’étalage ?</a:t>
            </a:r>
          </a:p>
          <a:p>
            <a:pPr marL="457200" indent="-457200">
              <a:buNone/>
              <a:defRPr/>
            </a:pPr>
            <a:endParaRPr lang="nl-N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358B8-3167-4DB4-9351-654C9317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7F4F52C7-872E-47B0-B942-59FB63CD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B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Confiance mutuelle et mandat d'arrêt européen</a:t>
            </a: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F59A5236-2CE5-4013-A151-51459532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99516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principe : se conformer au MAE</a:t>
            </a:r>
          </a:p>
          <a:p>
            <a:pPr>
              <a:spcBef>
                <a:spcPts val="2400"/>
              </a:spcBef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Sauf en présence de motifs de refus applicables (Meloni)</a:t>
            </a:r>
          </a:p>
          <a:p>
            <a:pPr>
              <a:spcBef>
                <a:spcPts val="2400"/>
              </a:spcBef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Cependant : Préoccupations relatives aux droits humains (Aranyosi/ Calderaru)</a:t>
            </a:r>
          </a:p>
          <a:p>
            <a:pPr>
              <a:spcBef>
                <a:spcPts val="2400"/>
              </a:spcBef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EM doivent demander des garanties concernant les droits absolus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ACAF33-3C6D-48D9-90D9-C0C30B2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/>
          </a:bodyPr>
          <a:lstStyle/>
          <a:p>
            <a:r>
              <a:rPr lang="fr-B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Confiance mutuelle au moment de la remise seulement ?</a:t>
            </a: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8458200" cy="46069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Deuxième affaire Aranyosi : des garanties pour la première unité de détention uniquement ? Cela pourrait conduire les États membres à se surveiller mutuellement (ML, C-220/18 PPU)</a:t>
            </a:r>
          </a:p>
          <a:p>
            <a:pPr>
              <a:spcBef>
                <a:spcPts val="1800"/>
              </a:spcBef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Confiance mutuelle envers les EM où l’État de droit est menacé ? Le cas de la Pologne et de la Hongrie. Recommandation COM 2018/103 + C-354/20 PPU (réf. DC Amsterdam sur la Pologne)</a:t>
            </a:r>
          </a:p>
          <a:p>
            <a:pPr>
              <a:spcBef>
                <a:spcPts val="1800"/>
              </a:spcBef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Confiance mutuelle envers un ancien État membre - GB</a:t>
            </a:r>
          </a:p>
          <a:p>
            <a:pPr>
              <a:spcBef>
                <a:spcPts val="1800"/>
              </a:spcBef>
            </a:pPr>
            <a:r>
              <a:rPr lang="fr-B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Confiance mutuelle envers des États non membres - Norvège/Islande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Grand écran</PresentationFormat>
  <Paragraphs>30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Mieux appliquer le droit pénal européen Formation du personnel des tribunaux de l’ERA</vt:lpstr>
      <vt:lpstr>Décision-cadre 2002/584/ du Conseil relative au mandat d’arrêt européen et aux procédures de remise entre États membres - Scénario de cas 1  </vt:lpstr>
      <vt:lpstr>Décision-cadre 2002/584 du Conseil relative au mandat d’arrêt européen et aux procédures de remise entre États membres - Scénario de cas 1 - Les questions </vt:lpstr>
      <vt:lpstr>Confiance mutuelle et mandat d'arrêt européen</vt:lpstr>
      <vt:lpstr>Confiance mutuelle au moment de la remise seulement 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Kim Hennuy</cp:lastModifiedBy>
  <cp:revision>13</cp:revision>
  <dcterms:created xsi:type="dcterms:W3CDTF">2020-12-02T15:00:47Z</dcterms:created>
  <dcterms:modified xsi:type="dcterms:W3CDTF">2021-06-22T14:02:20Z</dcterms:modified>
</cp:coreProperties>
</file>