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6"/>
  </p:notesMasterIdLst>
  <p:sldIdLst>
    <p:sldId id="256" r:id="rId2"/>
    <p:sldId id="257" r:id="rId3"/>
    <p:sldId id="262" r:id="rId4"/>
    <p:sldId id="263" r:id="rId5"/>
    <p:sldId id="268" r:id="rId6"/>
    <p:sldId id="269" r:id="rId7"/>
    <p:sldId id="270" r:id="rId8"/>
    <p:sldId id="276" r:id="rId9"/>
    <p:sldId id="271" r:id="rId10"/>
    <p:sldId id="272" r:id="rId11"/>
    <p:sldId id="273" r:id="rId12"/>
    <p:sldId id="274" r:id="rId13"/>
    <p:sldId id="275"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70" autoAdjust="0"/>
    <p:restoredTop sz="94660"/>
  </p:normalViewPr>
  <p:slideViewPr>
    <p:cSldViewPr snapToGrid="0">
      <p:cViewPr varScale="1">
        <p:scale>
          <a:sx n="51" d="100"/>
          <a:sy n="51" d="100"/>
        </p:scale>
        <p:origin x="114" y="13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22/06/2021</a:t>
            </a:fld>
            <a:endParaRPr lang="es-E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a:t>
            </a:fld>
            <a:endParaRPr lang="es-ES" dirty="0"/>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6/22/2021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6/22/2021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6/22/2021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6/22/2021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6/22/2021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6/22/2021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6/22/2021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6/22/2021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6/22/2021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6/22/2021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6/22/2021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6/22/2021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jn-crimjust.europa.eu/ejn/libdocumentproperties/FR/2120"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ejn-crimjust.europa.eu/ejn/libdocumentproperties/FR/3152" TargetMode="External"/><Relationship Id="rId4" Type="http://schemas.openxmlformats.org/officeDocument/2006/relationships/hyperlink" Target="https://www.ejn-crimjust.europa.eu/ejn/libdocumentproperties/FR/3155"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279665" y="2404967"/>
            <a:ext cx="9144000" cy="1252632"/>
          </a:xfrm>
        </p:spPr>
        <p:txBody>
          <a:bodyPr anchor="ctr">
            <a:normAutofit fontScale="90000"/>
          </a:bodyPr>
          <a:lstStyle/>
          <a:p>
            <a:pPr marL="0" marR="0" algn="l">
              <a:spcBef>
                <a:spcPts val="0"/>
              </a:spcBef>
              <a:spcAft>
                <a:spcPts val="800"/>
              </a:spcAft>
            </a:pPr>
            <a:r>
              <a:rPr lang="fr-BE" sz="3600" b="1" dirty="0">
                <a:latin typeface="Times New Roman" panose="02020603050405020304" pitchFamily="18" charset="0"/>
                <a:cs typeface="Times New Roman" panose="02020603050405020304" pitchFamily="18" charset="0"/>
              </a:rPr>
              <a:t>Mieux appliquer le droit pénal européen</a:t>
            </a: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Formation du personnel des tribunaux de l’ERA</a:t>
            </a:r>
          </a:p>
        </p:txBody>
      </p:sp>
      <p:sp>
        <p:nvSpPr>
          <p:cNvPr id="3" name="TextBox 2">
            <a:extLst>
              <a:ext uri="{FF2B5EF4-FFF2-40B4-BE49-F238E27FC236}">
                <a16:creationId xmlns:a16="http://schemas.microsoft.com/office/drawing/2014/main" id="{EF0848D1-47D9-40A0-A949-14DE88AA3AD9}"/>
              </a:ext>
            </a:extLst>
          </p:cNvPr>
          <p:cNvSpPr txBox="1"/>
          <p:nvPr/>
        </p:nvSpPr>
        <p:spPr>
          <a:xfrm>
            <a:off x="279665" y="4553146"/>
            <a:ext cx="6789038" cy="646331"/>
          </a:xfrm>
          <a:prstGeom prst="rect">
            <a:avLst/>
          </a:prstGeom>
          <a:noFill/>
        </p:spPr>
        <p:txBody>
          <a:bodyPr wrap="none" rtlCol="0">
            <a:spAutoFit/>
          </a:bodyPr>
          <a:lstStyle/>
          <a:p>
            <a:r>
              <a:rPr lang="fr-BE" sz="3600" b="1" i="1" dirty="0">
                <a:solidFill>
                  <a:schemeClr val="bg1"/>
                </a:solidFill>
                <a:latin typeface="Times New Roman" panose="02020603050405020304" pitchFamily="18" charset="0"/>
                <a:cs typeface="Times New Roman" panose="02020603050405020304" pitchFamily="18" charset="0"/>
              </a:rPr>
              <a:t>La décision d’enquête européenne</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75822" y="686860"/>
            <a:ext cx="10905066" cy="716952"/>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Motifs de non-reconnaissance ou de non-exécution. Report </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75822" y="1540337"/>
            <a:ext cx="10275501" cy="5317663"/>
          </a:xfrm>
        </p:spPr>
        <p:txBody>
          <a:bodyPr>
            <a:noAutofit/>
          </a:bodyPr>
          <a:lstStyle/>
          <a:p>
            <a:pPr marL="0" algn="just">
              <a:lnSpc>
                <a:spcPct val="107000"/>
              </a:lnSpc>
              <a:spcBef>
                <a:spcPts val="0"/>
              </a:spcBef>
            </a:pPr>
            <a:endParaRPr lang="en-GB" sz="1800" dirty="0">
              <a:latin typeface="Times New Roman" panose="02020603050405020304" pitchFamily="18" charset="0"/>
            </a:endParaRPr>
          </a:p>
          <a:p>
            <a:pPr marL="0" algn="just">
              <a:lnSpc>
                <a:spcPct val="107000"/>
              </a:lnSpc>
              <a:spcBef>
                <a:spcPts val="0"/>
              </a:spcBef>
            </a:pPr>
            <a:r>
              <a:rPr lang="fr-BE" sz="1800" dirty="0">
                <a:latin typeface="Times New Roman" panose="02020603050405020304" pitchFamily="18" charset="0"/>
              </a:rPr>
              <a:t>Motifs de non-reconnaissance ou de non-exécution d’une DEE </a:t>
            </a:r>
            <a:r>
              <a:rPr lang="fr-BE" sz="1800" b="1" dirty="0">
                <a:solidFill>
                  <a:srgbClr val="FF0000"/>
                </a:solidFill>
                <a:latin typeface="Times New Roman" panose="02020603050405020304" pitchFamily="18" charset="0"/>
              </a:rPr>
              <a:t>limités et expressément prévus </a:t>
            </a:r>
            <a:r>
              <a:rPr lang="fr-BE" sz="1800" dirty="0">
                <a:latin typeface="Times New Roman" panose="02020603050405020304" pitchFamily="18" charset="0"/>
              </a:rPr>
              <a:t>(art. 11 let. a)-h) Dir.).</a:t>
            </a:r>
          </a:p>
          <a:p>
            <a:pPr marL="0" algn="just">
              <a:lnSpc>
                <a:spcPct val="107000"/>
              </a:lnSpc>
              <a:spcBef>
                <a:spcPts val="0"/>
              </a:spcBef>
            </a:pPr>
            <a:endParaRPr lang="en-US" sz="1800" dirty="0">
              <a:latin typeface="Times New Roman" panose="02020603050405020304" pitchFamily="18" charset="0"/>
            </a:endParaRPr>
          </a:p>
          <a:p>
            <a:pPr marL="0" algn="just">
              <a:lnSpc>
                <a:spcPct val="107000"/>
              </a:lnSpc>
              <a:spcBef>
                <a:spcPts val="0"/>
              </a:spcBef>
            </a:pPr>
            <a:r>
              <a:rPr lang="fr-BE" sz="1800" dirty="0">
                <a:latin typeface="Times New Roman" panose="02020603050405020304" pitchFamily="18" charset="0"/>
              </a:rPr>
              <a:t>La reconnaissance ou l’exécution de la DEE </a:t>
            </a:r>
            <a:r>
              <a:rPr lang="fr-BE" sz="1800" b="1" dirty="0">
                <a:solidFill>
                  <a:srgbClr val="FF0000"/>
                </a:solidFill>
                <a:latin typeface="Times New Roman" panose="02020603050405020304" pitchFamily="18" charset="0"/>
              </a:rPr>
              <a:t>peut être reportée </a:t>
            </a:r>
            <a:r>
              <a:rPr lang="fr-BE" sz="1800" dirty="0">
                <a:latin typeface="Times New Roman" panose="02020603050405020304" pitchFamily="18" charset="0"/>
              </a:rPr>
              <a:t>dans l’État d’exécution lorsque : </a:t>
            </a:r>
          </a:p>
          <a:p>
            <a:pPr marL="342900" indent="-342900" algn="just">
              <a:lnSpc>
                <a:spcPct val="107000"/>
              </a:lnSpc>
              <a:spcBef>
                <a:spcPts val="0"/>
              </a:spcBef>
              <a:buAutoNum type="alphaLcParenBoth"/>
            </a:pPr>
            <a:r>
              <a:rPr lang="fr-BE" sz="1800" i="1" dirty="0">
                <a:latin typeface="Times New Roman" panose="02020603050405020304" pitchFamily="18" charset="0"/>
              </a:rPr>
              <a:t>son exécution risque de nuire à une enquête criminelle ou à des poursuites pénales en cours, jusqu’au moment jugé raisonnable par l’État d’exécution ; </a:t>
            </a:r>
          </a:p>
          <a:p>
            <a:pPr marL="342900" indent="-342900" algn="just">
              <a:lnSpc>
                <a:spcPct val="107000"/>
              </a:lnSpc>
              <a:spcBef>
                <a:spcPts val="0"/>
              </a:spcBef>
              <a:buAutoNum type="alphaLcParenBoth"/>
            </a:pPr>
            <a:r>
              <a:rPr lang="fr-BE" sz="1800" i="1" dirty="0">
                <a:latin typeface="Times New Roman" panose="02020603050405020304" pitchFamily="18" charset="0"/>
              </a:rPr>
              <a:t>les objets, documents ou données concernés sont déjà utilisés dans le cadre d’une autre procédure, jusqu’à ce qu’ils ne soient plus nécessaires à cette fin. </a:t>
            </a:r>
          </a:p>
          <a:p>
            <a:pPr marL="342900" indent="-342900" algn="just">
              <a:lnSpc>
                <a:spcPct val="107000"/>
              </a:lnSpc>
              <a:spcBef>
                <a:spcPts val="0"/>
              </a:spcBef>
              <a:buAutoNum type="alphaLcParenBoth"/>
            </a:pPr>
            <a:endParaRPr lang="en-GB" sz="1800" i="1" dirty="0">
              <a:latin typeface="Times New Roman" panose="02020603050405020304" pitchFamily="18" charset="0"/>
            </a:endParaRPr>
          </a:p>
          <a:p>
            <a:pPr algn="just">
              <a:lnSpc>
                <a:spcPct val="107000"/>
              </a:lnSpc>
              <a:spcBef>
                <a:spcPts val="0"/>
              </a:spcBef>
            </a:pPr>
            <a:r>
              <a:rPr lang="fr-BE" sz="1800" dirty="0">
                <a:latin typeface="Times New Roman" panose="02020603050405020304" pitchFamily="18" charset="0"/>
              </a:rPr>
              <a:t>Dès que le motif de report </a:t>
            </a:r>
            <a:r>
              <a:rPr lang="fr-BE" sz="1800" b="1" dirty="0">
                <a:latin typeface="Times New Roman" panose="02020603050405020304" pitchFamily="18" charset="0"/>
              </a:rPr>
              <a:t>cesse d’exister</a:t>
            </a:r>
            <a:r>
              <a:rPr lang="fr-BE" sz="1800" dirty="0">
                <a:latin typeface="Times New Roman" panose="02020603050405020304" pitchFamily="18" charset="0"/>
              </a:rPr>
              <a:t>, l’autorité d’exécution prend immédiatement les mesures nécessaires à l’exécution de la DEE et en informe l’autorité d’émission par tout moyen permettant de laisser une trace écrite. (art. 15 Dir.). </a:t>
            </a:r>
          </a:p>
          <a:p>
            <a:pPr marL="0" indent="0" algn="just">
              <a:lnSpc>
                <a:spcPct val="107000"/>
              </a:lnSpc>
              <a:spcBef>
                <a:spcPts val="0"/>
              </a:spcBef>
              <a:buNone/>
            </a:pPr>
            <a:r>
              <a:rPr lang="fr-BE" sz="1800" dirty="0">
                <a:latin typeface="Times New Roman" panose="02020603050405020304" pitchFamily="18" charset="0"/>
                <a:cs typeface="Times New Roman" panose="02020603050405020304" pitchFamily="18" charset="0"/>
              </a:rPr>
              <a:t> </a:t>
            </a:r>
            <a:br>
              <a:rPr lang="fr-BE" sz="1800" dirty="0">
                <a:latin typeface="Times New Roman" panose="02020603050405020304" pitchFamily="18" charset="0"/>
                <a:cs typeface="Times New Roman" panose="02020603050405020304" pitchFamily="18" charset="0"/>
              </a:rPr>
            </a:br>
            <a:br>
              <a:rPr lang="fr-BE" sz="1800" b="1" dirty="0">
                <a:latin typeface="Times New Roman" panose="02020603050405020304" pitchFamily="18" charset="0"/>
                <a:cs typeface="Times New Roman" panose="02020603050405020304" pitchFamily="18" charset="0"/>
              </a:rPr>
            </a:br>
            <a:endParaRPr lang="fr-B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961750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75821" y="843977"/>
            <a:ext cx="10905066" cy="716952"/>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Délais de reconnaissance et d’exécution</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75821" y="1403812"/>
            <a:ext cx="10275501" cy="5317663"/>
          </a:xfrm>
        </p:spPr>
        <p:txBody>
          <a:bodyPr>
            <a:noAutofit/>
          </a:bodyPr>
          <a:lstStyle/>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fr-BE" sz="1750" dirty="0">
                <a:latin typeface="Times New Roman" panose="02020603050405020304" pitchFamily="18" charset="0"/>
              </a:rPr>
              <a:t>La décision relative à la reconnaissance ou à l’exécution est prise et la mesure d’enquête réalisée </a:t>
            </a:r>
            <a:r>
              <a:rPr lang="fr-BE" sz="1750" b="1" dirty="0">
                <a:solidFill>
                  <a:srgbClr val="FF0000"/>
                </a:solidFill>
                <a:latin typeface="Times New Roman" panose="02020603050405020304" pitchFamily="18" charset="0"/>
              </a:rPr>
              <a:t>avec la même célérité et la même priorité que dans le cadre d’une procédure nationale similaire </a:t>
            </a:r>
            <a:r>
              <a:rPr lang="fr-BE" sz="1750" dirty="0">
                <a:latin typeface="Times New Roman" panose="02020603050405020304" pitchFamily="18" charset="0"/>
              </a:rPr>
              <a:t>(art. 12 par. 1 Dir.).</a:t>
            </a:r>
          </a:p>
          <a:p>
            <a:pPr algn="just">
              <a:lnSpc>
                <a:spcPct val="107000"/>
              </a:lnSpc>
              <a:spcBef>
                <a:spcPts val="0"/>
              </a:spcBef>
            </a:pPr>
            <a:endParaRPr lang="en-GB" sz="1750" b="1" dirty="0">
              <a:solidFill>
                <a:srgbClr val="FF0000"/>
              </a:solidFill>
              <a:latin typeface="Times New Roman" panose="02020603050405020304" pitchFamily="18" charset="0"/>
            </a:endParaRPr>
          </a:p>
          <a:p>
            <a:pPr algn="just">
              <a:lnSpc>
                <a:spcPct val="107000"/>
              </a:lnSpc>
              <a:spcBef>
                <a:spcPts val="0"/>
              </a:spcBef>
            </a:pPr>
            <a:r>
              <a:rPr lang="fr-BE" sz="1750" dirty="0">
                <a:latin typeface="Times New Roman" panose="02020603050405020304" pitchFamily="18" charset="0"/>
              </a:rPr>
              <a:t>L’autorité d’exécution prend la décision relative à la reconnaissance ou à l’exécution de la DEE </a:t>
            </a:r>
            <a:r>
              <a:rPr lang="fr-BE" sz="1750" b="1" dirty="0">
                <a:solidFill>
                  <a:srgbClr val="FF0000"/>
                </a:solidFill>
                <a:latin typeface="Times New Roman" panose="02020603050405020304" pitchFamily="18" charset="0"/>
              </a:rPr>
              <a:t>dès que possible</a:t>
            </a:r>
            <a:r>
              <a:rPr lang="fr-BE" sz="1750" dirty="0">
                <a:latin typeface="Times New Roman" panose="02020603050405020304" pitchFamily="18" charset="0"/>
              </a:rPr>
              <a:t>, au plus tard </a:t>
            </a:r>
            <a:r>
              <a:rPr lang="fr-BE" sz="1750" b="1" dirty="0">
                <a:solidFill>
                  <a:srgbClr val="FF0000"/>
                </a:solidFill>
                <a:latin typeface="Times New Roman" panose="02020603050405020304" pitchFamily="18" charset="0"/>
              </a:rPr>
              <a:t>30 jours </a:t>
            </a:r>
            <a:r>
              <a:rPr lang="fr-BE" sz="1750" dirty="0">
                <a:latin typeface="Times New Roman" panose="02020603050405020304" pitchFamily="18" charset="0"/>
              </a:rPr>
              <a:t>jours après la réception de la DEE par l’autorité d’exécution compétente.</a:t>
            </a:r>
          </a:p>
          <a:p>
            <a:pPr algn="just">
              <a:lnSpc>
                <a:spcPct val="107000"/>
              </a:lnSpc>
              <a:spcBef>
                <a:spcPts val="0"/>
              </a:spcBef>
            </a:pPr>
            <a:endParaRPr lang="en-GB" sz="1750" dirty="0">
              <a:latin typeface="Times New Roman" panose="02020603050405020304" pitchFamily="18" charset="0"/>
            </a:endParaRPr>
          </a:p>
          <a:p>
            <a:pPr algn="just">
              <a:lnSpc>
                <a:spcPct val="107000"/>
              </a:lnSpc>
              <a:spcBef>
                <a:spcPts val="0"/>
              </a:spcBef>
            </a:pPr>
            <a:r>
              <a:rPr lang="fr-BE" sz="1750" b="1" dirty="0">
                <a:solidFill>
                  <a:srgbClr val="FF0000"/>
                </a:solidFill>
                <a:latin typeface="Times New Roman" panose="02020603050405020304" pitchFamily="18" charset="0"/>
              </a:rPr>
              <a:t>En cas d’urgence</a:t>
            </a:r>
            <a:r>
              <a:rPr lang="fr-BE" sz="1750" dirty="0">
                <a:latin typeface="Times New Roman" panose="02020603050405020304" pitchFamily="18" charset="0"/>
              </a:rPr>
              <a:t>, si </a:t>
            </a:r>
            <a:r>
              <a:rPr lang="fr-BE" sz="1750" u="sng" dirty="0">
                <a:latin typeface="Times New Roman" panose="02020603050405020304" pitchFamily="18" charset="0"/>
              </a:rPr>
              <a:t>un délai plus court est nécessaire</a:t>
            </a:r>
            <a:r>
              <a:rPr lang="fr-BE" sz="1750" dirty="0">
                <a:latin typeface="Times New Roman" panose="02020603050405020304" pitchFamily="18" charset="0"/>
              </a:rPr>
              <a:t> ou que l’</a:t>
            </a:r>
            <a:r>
              <a:rPr lang="fr-BE" sz="1750" u="sng" dirty="0">
                <a:latin typeface="Times New Roman" panose="02020603050405020304" pitchFamily="18" charset="0"/>
              </a:rPr>
              <a:t>autorité d’émission a indiqué dans la DEE que la mesure d’enquête doit être exécutée à une date spécifique</a:t>
            </a:r>
            <a:r>
              <a:rPr lang="fr-BE" sz="1750" dirty="0">
                <a:latin typeface="Times New Roman" panose="02020603050405020304" pitchFamily="18" charset="0"/>
              </a:rPr>
              <a:t>, l’autorité d’exécution tient compte au mieux de cette exigence.</a:t>
            </a:r>
          </a:p>
          <a:p>
            <a:pPr algn="just">
              <a:lnSpc>
                <a:spcPct val="107000"/>
              </a:lnSpc>
              <a:spcBef>
                <a:spcPts val="0"/>
              </a:spcBef>
            </a:pPr>
            <a:endParaRPr lang="en-GB" sz="1750" dirty="0">
              <a:latin typeface="Times New Roman" panose="02020603050405020304" pitchFamily="18" charset="0"/>
            </a:endParaRPr>
          </a:p>
          <a:p>
            <a:pPr algn="just">
              <a:lnSpc>
                <a:spcPct val="107000"/>
              </a:lnSpc>
              <a:spcBef>
                <a:spcPts val="0"/>
              </a:spcBef>
            </a:pPr>
            <a:r>
              <a:rPr lang="fr-BE" sz="1750" dirty="0">
                <a:latin typeface="Times New Roman" panose="02020603050405020304" pitchFamily="18" charset="0"/>
              </a:rPr>
              <a:t>L’autorité d’exécution exécute la mesure d’instruction </a:t>
            </a:r>
            <a:r>
              <a:rPr lang="fr-BE" sz="1750" b="1" dirty="0">
                <a:solidFill>
                  <a:srgbClr val="FF0000"/>
                </a:solidFill>
                <a:latin typeface="Times New Roman" panose="02020603050405020304" pitchFamily="18" charset="0"/>
              </a:rPr>
              <a:t>sans tarder </a:t>
            </a:r>
            <a:r>
              <a:rPr lang="fr-BE" sz="1750" dirty="0">
                <a:latin typeface="Times New Roman" panose="02020603050405020304" pitchFamily="18" charset="0"/>
              </a:rPr>
              <a:t>et </a:t>
            </a:r>
            <a:r>
              <a:rPr lang="fr-BE" sz="1750" b="1" dirty="0">
                <a:solidFill>
                  <a:srgbClr val="FF0000"/>
                </a:solidFill>
                <a:latin typeface="Times New Roman" panose="02020603050405020304" pitchFamily="18" charset="0"/>
              </a:rPr>
              <a:t>dans les 90 jours </a:t>
            </a:r>
            <a:r>
              <a:rPr lang="fr-BE" sz="1750" dirty="0">
                <a:latin typeface="Times New Roman" panose="02020603050405020304" pitchFamily="18" charset="0"/>
              </a:rPr>
              <a:t>suivant la prise de la décision de reconnaissance. Lorsque, dans un cas donné, il n’est pas possible à l’autorité d’exécution compétente de respecter le délai, elle </a:t>
            </a:r>
            <a:r>
              <a:rPr lang="fr-BE" sz="1750" u="sng" dirty="0">
                <a:latin typeface="Times New Roman" panose="02020603050405020304" pitchFamily="18" charset="0"/>
              </a:rPr>
              <a:t>informe</a:t>
            </a:r>
            <a:r>
              <a:rPr lang="fr-BE" sz="1750" dirty="0">
                <a:latin typeface="Times New Roman" panose="02020603050405020304" pitchFamily="18" charset="0"/>
              </a:rPr>
              <a:t> sans tarder l’autorité compétente de l’État d’émission par tout moyen, en indiquant les raisons du retard, et elle fixe en concertation avec l’autorité d’émission la date appropriée pour la réalisation de la mesure. </a:t>
            </a:r>
          </a:p>
          <a:p>
            <a:pPr marL="0" indent="0" algn="just">
              <a:lnSpc>
                <a:spcPct val="107000"/>
              </a:lnSpc>
              <a:spcBef>
                <a:spcPts val="0"/>
              </a:spcBef>
              <a:buNone/>
            </a:pPr>
            <a:r>
              <a:rPr lang="fr-BE" sz="1800" dirty="0">
                <a:latin typeface="Times New Roman" panose="02020603050405020304" pitchFamily="18" charset="0"/>
                <a:cs typeface="Times New Roman" panose="02020603050405020304" pitchFamily="18" charset="0"/>
              </a:rPr>
              <a:t>  </a:t>
            </a:r>
            <a:br>
              <a:rPr lang="fr-BE" sz="1800" dirty="0">
                <a:latin typeface="Times New Roman" panose="02020603050405020304" pitchFamily="18" charset="0"/>
                <a:cs typeface="Times New Roman" panose="02020603050405020304" pitchFamily="18" charset="0"/>
              </a:rPr>
            </a:br>
            <a:br>
              <a:rPr lang="fr-BE" sz="1800" b="1" dirty="0">
                <a:latin typeface="Times New Roman" panose="02020603050405020304" pitchFamily="18" charset="0"/>
                <a:cs typeface="Times New Roman" panose="02020603050405020304" pitchFamily="18" charset="0"/>
              </a:rPr>
            </a:br>
            <a:endParaRPr lang="fr-B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3939415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680211"/>
            <a:ext cx="10905066" cy="716952"/>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Recours juridiques</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491150"/>
            <a:ext cx="10275501" cy="5047762"/>
          </a:xfrm>
        </p:spPr>
        <p:txBody>
          <a:bodyPr>
            <a:noAutofit/>
          </a:bodyPr>
          <a:lstStyle/>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fr-BE" sz="1800" dirty="0">
                <a:latin typeface="Times New Roman" panose="02020603050405020304" pitchFamily="18" charset="0"/>
              </a:rPr>
              <a:t>Les États membres veillent à ce que des voies de recours </a:t>
            </a:r>
            <a:r>
              <a:rPr lang="fr-BE" sz="1800" b="1" dirty="0">
                <a:solidFill>
                  <a:srgbClr val="FF0000"/>
                </a:solidFill>
                <a:latin typeface="Times New Roman" panose="02020603050405020304" pitchFamily="18" charset="0"/>
              </a:rPr>
              <a:t>équivalentes à celles disponibles dans une affaire nationale similaire </a:t>
            </a:r>
            <a:r>
              <a:rPr lang="fr-BE" sz="1800" dirty="0">
                <a:latin typeface="Times New Roman" panose="02020603050405020304" pitchFamily="18" charset="0"/>
              </a:rPr>
              <a:t>soient applicables aux mesures d’enquête indiquées dans la DEE.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fr-BE" sz="1800" dirty="0">
                <a:latin typeface="Times New Roman" panose="02020603050405020304" pitchFamily="18" charset="0"/>
              </a:rPr>
              <a:t>Les </a:t>
            </a:r>
            <a:r>
              <a:rPr lang="fr-BE" sz="1800" b="1" dirty="0">
                <a:solidFill>
                  <a:srgbClr val="FF0000"/>
                </a:solidFill>
                <a:latin typeface="Times New Roman" panose="02020603050405020304" pitchFamily="18" charset="0"/>
              </a:rPr>
              <a:t>raisons substantielles qui sont à l’origine de l’émission de la DEE</a:t>
            </a:r>
            <a:r>
              <a:rPr lang="fr-BE" sz="1800" dirty="0">
                <a:latin typeface="Times New Roman" panose="02020603050405020304" pitchFamily="18" charset="0"/>
              </a:rPr>
              <a:t> </a:t>
            </a:r>
            <a:r>
              <a:rPr lang="fr-BE" sz="1800" u="sng" dirty="0">
                <a:latin typeface="Times New Roman" panose="02020603050405020304" pitchFamily="18" charset="0"/>
              </a:rPr>
              <a:t>ne</a:t>
            </a:r>
            <a:r>
              <a:rPr lang="fr-BE" sz="1800" dirty="0">
                <a:latin typeface="Times New Roman" panose="02020603050405020304" pitchFamily="18" charset="0"/>
              </a:rPr>
              <a:t> peuvent être contestées </a:t>
            </a:r>
            <a:r>
              <a:rPr lang="fr-BE" sz="1800" u="sng" dirty="0">
                <a:latin typeface="Times New Roman" panose="02020603050405020304" pitchFamily="18" charset="0"/>
              </a:rPr>
              <a:t>que</a:t>
            </a:r>
            <a:r>
              <a:rPr lang="fr-BE" sz="1800" dirty="0">
                <a:latin typeface="Times New Roman" panose="02020603050405020304" pitchFamily="18" charset="0"/>
              </a:rPr>
              <a:t> dans le cadre d’une action intentée </a:t>
            </a:r>
            <a:r>
              <a:rPr lang="fr-BE" sz="1800" u="sng" dirty="0">
                <a:latin typeface="Times New Roman" panose="02020603050405020304" pitchFamily="18" charset="0"/>
              </a:rPr>
              <a:t>dans l’État d’émission</a:t>
            </a:r>
            <a:r>
              <a:rPr lang="fr-BE" sz="1800" dirty="0">
                <a:latin typeface="Times New Roman" panose="02020603050405020304" pitchFamily="18" charset="0"/>
              </a:rPr>
              <a:t>, sans préjudice des garanties des droits fondamentaux dans l’État d’exécution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fr-BE" sz="1800" dirty="0">
                <a:latin typeface="Times New Roman" panose="02020603050405020304" pitchFamily="18" charset="0"/>
              </a:rPr>
              <a:t>L’autorité d’émission et l’autorité d’exécution </a:t>
            </a:r>
            <a:r>
              <a:rPr lang="fr-BE" sz="1800" b="1" dirty="0">
                <a:solidFill>
                  <a:srgbClr val="FF0000"/>
                </a:solidFill>
                <a:latin typeface="Times New Roman" panose="02020603050405020304" pitchFamily="18" charset="0"/>
              </a:rPr>
              <a:t>s’informent mutuellement </a:t>
            </a:r>
            <a:r>
              <a:rPr lang="fr-BE" sz="1800" dirty="0">
                <a:latin typeface="Times New Roman" panose="02020603050405020304" pitchFamily="18" charset="0"/>
              </a:rPr>
              <a:t>des recours formés contre l’émission, la reconnaissance ou l’exécution d’une DEE.</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fr-BE" sz="1800" dirty="0">
                <a:latin typeface="Times New Roman" panose="02020603050405020304" pitchFamily="18" charset="0"/>
              </a:rPr>
              <a:t>Un recours </a:t>
            </a:r>
            <a:r>
              <a:rPr lang="fr-BE" sz="1800" b="1" dirty="0">
                <a:solidFill>
                  <a:srgbClr val="FF0000"/>
                </a:solidFill>
                <a:latin typeface="Times New Roman" panose="02020603050405020304" pitchFamily="18" charset="0"/>
              </a:rPr>
              <a:t>ne suspend pas l’exécution de la mesure d’enquête</a:t>
            </a:r>
            <a:r>
              <a:rPr lang="fr-BE" sz="1800" dirty="0">
                <a:latin typeface="Times New Roman" panose="02020603050405020304" pitchFamily="18" charset="0"/>
              </a:rPr>
              <a:t>, </a:t>
            </a:r>
            <a:r>
              <a:rPr lang="fr-BE" sz="1800" u="sng" dirty="0">
                <a:latin typeface="Times New Roman" panose="02020603050405020304" pitchFamily="18" charset="0"/>
              </a:rPr>
              <a:t>à moins que</a:t>
            </a:r>
            <a:r>
              <a:rPr lang="fr-BE" sz="1800" dirty="0">
                <a:latin typeface="Times New Roman" panose="02020603050405020304" pitchFamily="18" charset="0"/>
              </a:rPr>
              <a:t> cela ne soit prévu dans le cadre de procédures nationales similaires. </a:t>
            </a:r>
          </a:p>
          <a:p>
            <a:pPr marL="0" indent="0" algn="just">
              <a:lnSpc>
                <a:spcPct val="107000"/>
              </a:lnSpc>
              <a:spcBef>
                <a:spcPts val="0"/>
              </a:spcBef>
              <a:buNone/>
            </a:pPr>
            <a:br>
              <a:rPr lang="fr-BE" sz="1800" dirty="0">
                <a:latin typeface="Times New Roman" panose="02020603050405020304" pitchFamily="18" charset="0"/>
                <a:cs typeface="Times New Roman" panose="02020603050405020304" pitchFamily="18" charset="0"/>
              </a:rPr>
            </a:br>
            <a:br>
              <a:rPr lang="fr-BE" sz="1800" b="1" dirty="0">
                <a:latin typeface="Times New Roman" panose="02020603050405020304" pitchFamily="18" charset="0"/>
                <a:cs typeface="Times New Roman" panose="02020603050405020304" pitchFamily="18" charset="0"/>
              </a:rPr>
            </a:br>
            <a:endParaRPr lang="fr-B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2649912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85249" y="764795"/>
            <a:ext cx="10905066" cy="716952"/>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Obligation d’information</a:t>
            </a:r>
            <a:br>
              <a:rPr lang="fr-BE" sz="3600" i="1" dirty="0">
                <a:latin typeface="Times New Roman" panose="02020603050405020304" pitchFamily="18" charset="0"/>
                <a:cs typeface="Times New Roman" panose="02020603050405020304" pitchFamily="18" charset="0"/>
              </a:rPr>
            </a:b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85249" y="1672312"/>
            <a:ext cx="10275501" cy="5317663"/>
          </a:xfrm>
        </p:spPr>
        <p:txBody>
          <a:bodyPr>
            <a:noAutofit/>
          </a:bodyPr>
          <a:lstStyle/>
          <a:p>
            <a:pPr algn="just">
              <a:lnSpc>
                <a:spcPct val="107000"/>
              </a:lnSpc>
              <a:spcBef>
                <a:spcPts val="0"/>
              </a:spcBef>
            </a:pPr>
            <a:r>
              <a:rPr lang="fr-BE" sz="1700" dirty="0">
                <a:latin typeface="Times New Roman" panose="02020603050405020304" pitchFamily="18" charset="0"/>
              </a:rPr>
              <a:t>L’AC de l’État d’exécution qui reçoit la DEE </a:t>
            </a:r>
            <a:r>
              <a:rPr lang="fr-BE" sz="1700" b="1" dirty="0">
                <a:solidFill>
                  <a:srgbClr val="FF0000"/>
                </a:solidFill>
                <a:latin typeface="Times New Roman" panose="02020603050405020304" pitchFamily="18" charset="0"/>
              </a:rPr>
              <a:t>en accuse réception</a:t>
            </a:r>
            <a:r>
              <a:rPr lang="fr-BE" sz="1700" dirty="0">
                <a:latin typeface="Times New Roman" panose="02020603050405020304" pitchFamily="18" charset="0"/>
              </a:rPr>
              <a:t>, sans tarder, et en tout état de cause </a:t>
            </a:r>
            <a:r>
              <a:rPr lang="fr-BE" sz="1700" b="1" dirty="0">
                <a:solidFill>
                  <a:srgbClr val="FF0000"/>
                </a:solidFill>
                <a:latin typeface="Times New Roman" panose="02020603050405020304" pitchFamily="18" charset="0"/>
              </a:rPr>
              <a:t>dans la semaine à compter de sa réception </a:t>
            </a:r>
            <a:r>
              <a:rPr lang="fr-BE" sz="1700" dirty="0">
                <a:latin typeface="Times New Roman" panose="02020603050405020304" pitchFamily="18" charset="0"/>
              </a:rPr>
              <a:t>en remplissant et envoyant le formulaire figurant à l’Annexe B. </a:t>
            </a:r>
          </a:p>
          <a:p>
            <a:pPr algn="just">
              <a:lnSpc>
                <a:spcPct val="107000"/>
              </a:lnSpc>
              <a:spcBef>
                <a:spcPts val="0"/>
              </a:spcBef>
            </a:pPr>
            <a:endParaRPr lang="en-GB" sz="1700" dirty="0">
              <a:latin typeface="Times New Roman" panose="02020603050405020304" pitchFamily="18" charset="0"/>
            </a:endParaRPr>
          </a:p>
          <a:p>
            <a:pPr algn="just">
              <a:lnSpc>
                <a:spcPct val="107000"/>
              </a:lnSpc>
              <a:spcBef>
                <a:spcPts val="0"/>
              </a:spcBef>
            </a:pPr>
            <a:r>
              <a:rPr lang="fr-BE" sz="1700" dirty="0">
                <a:latin typeface="Times New Roman" panose="02020603050405020304" pitchFamily="18" charset="0"/>
              </a:rPr>
              <a:t>L’autorité d’exécution </a:t>
            </a:r>
            <a:r>
              <a:rPr lang="fr-BE" sz="1700" b="1" dirty="0">
                <a:solidFill>
                  <a:srgbClr val="FF0000"/>
                </a:solidFill>
                <a:latin typeface="Times New Roman" panose="02020603050405020304" pitchFamily="18" charset="0"/>
              </a:rPr>
              <a:t>informe</a:t>
            </a:r>
            <a:r>
              <a:rPr lang="fr-BE" sz="1700" dirty="0">
                <a:latin typeface="Times New Roman" panose="02020603050405020304" pitchFamily="18" charset="0"/>
              </a:rPr>
              <a:t> l’autorité d’émission, immédiatement et par tout moyen disponible : </a:t>
            </a:r>
          </a:p>
          <a:p>
            <a:pPr marL="342900" indent="-342900" algn="just">
              <a:lnSpc>
                <a:spcPct val="107000"/>
              </a:lnSpc>
              <a:spcBef>
                <a:spcPts val="0"/>
              </a:spcBef>
              <a:buAutoNum type="alphaLcParenBoth"/>
            </a:pPr>
            <a:r>
              <a:rPr lang="fr-BE" sz="1700" dirty="0">
                <a:latin typeface="Times New Roman" panose="02020603050405020304" pitchFamily="18" charset="0"/>
              </a:rPr>
              <a:t>du fait que le formulaire prévu à l’annexe A est incomplet ou manifestement incorrect ; </a:t>
            </a:r>
          </a:p>
          <a:p>
            <a:pPr marL="342900" indent="-342900" algn="just">
              <a:lnSpc>
                <a:spcPct val="107000"/>
              </a:lnSpc>
              <a:spcBef>
                <a:spcPts val="0"/>
              </a:spcBef>
              <a:buAutoNum type="alphaLcParenBoth"/>
            </a:pPr>
            <a:r>
              <a:rPr lang="fr-BE" sz="1700" dirty="0">
                <a:latin typeface="Times New Roman" panose="02020603050405020304" pitchFamily="18" charset="0"/>
              </a:rPr>
              <a:t>si elle juge opportun, sans plus ample informé, de diligenter des mesures d’enquête non prévues initialement ou qui n’avaient pas pu être spécifiées au moment de l’émission de la DEE ;</a:t>
            </a:r>
          </a:p>
          <a:p>
            <a:pPr marL="342900" indent="-342900" algn="just">
              <a:lnSpc>
                <a:spcPct val="107000"/>
              </a:lnSpc>
              <a:spcBef>
                <a:spcPts val="0"/>
              </a:spcBef>
              <a:buAutoNum type="alphaLcParenBoth"/>
            </a:pPr>
            <a:r>
              <a:rPr lang="fr-BE" sz="1700" dirty="0">
                <a:latin typeface="Times New Roman" panose="02020603050405020304" pitchFamily="18" charset="0"/>
              </a:rPr>
              <a:t>si elle constate que, dans le cas d’espèce, elle ne peut respecter les formalités et procédures expressément indiquées par l’autorité d’émission.</a:t>
            </a:r>
          </a:p>
          <a:p>
            <a:pPr marL="342900" indent="-342900" algn="just">
              <a:lnSpc>
                <a:spcPct val="107000"/>
              </a:lnSpc>
              <a:spcBef>
                <a:spcPts val="0"/>
              </a:spcBef>
              <a:buAutoNum type="alphaLcParenBoth"/>
            </a:pPr>
            <a:endParaRPr lang="en-GB" sz="1700" dirty="0">
              <a:latin typeface="Times New Roman" panose="02020603050405020304" pitchFamily="18" charset="0"/>
            </a:endParaRPr>
          </a:p>
          <a:p>
            <a:pPr algn="just">
              <a:lnSpc>
                <a:spcPct val="107000"/>
              </a:lnSpc>
              <a:spcBef>
                <a:spcPts val="0"/>
              </a:spcBef>
            </a:pPr>
            <a:r>
              <a:rPr lang="fr-BE" sz="1700" dirty="0">
                <a:latin typeface="Times New Roman" panose="02020603050405020304" pitchFamily="18" charset="0"/>
              </a:rPr>
              <a:t>L’autorité d’exécution </a:t>
            </a:r>
            <a:r>
              <a:rPr lang="fr-BE" sz="1700" b="1" dirty="0">
                <a:solidFill>
                  <a:srgbClr val="FF0000"/>
                </a:solidFill>
                <a:latin typeface="Times New Roman" panose="02020603050405020304" pitchFamily="18" charset="0"/>
              </a:rPr>
              <a:t>informe</a:t>
            </a:r>
            <a:r>
              <a:rPr lang="fr-BE" sz="1700" dirty="0">
                <a:latin typeface="Times New Roman" panose="02020603050405020304" pitchFamily="18" charset="0"/>
              </a:rPr>
              <a:t> l’autorité d’émission sans tarder et par tout moyen permettant de laisser une trace écrite : </a:t>
            </a:r>
          </a:p>
          <a:p>
            <a:pPr marL="342900" indent="-342900" algn="just">
              <a:lnSpc>
                <a:spcPct val="107000"/>
              </a:lnSpc>
              <a:spcBef>
                <a:spcPts val="0"/>
              </a:spcBef>
              <a:buAutoNum type="alphaLcParenBoth"/>
            </a:pPr>
            <a:r>
              <a:rPr lang="fr-BE" sz="1700" dirty="0">
                <a:latin typeface="Times New Roman" panose="02020603050405020304" pitchFamily="18" charset="0"/>
              </a:rPr>
              <a:t>de toute décision prise en application des articles 10 ou 11 ; </a:t>
            </a:r>
          </a:p>
          <a:p>
            <a:pPr marL="342900" indent="-342900" algn="just">
              <a:lnSpc>
                <a:spcPct val="107000"/>
              </a:lnSpc>
              <a:spcBef>
                <a:spcPts val="0"/>
              </a:spcBef>
              <a:buAutoNum type="alphaLcParenBoth"/>
            </a:pPr>
            <a:r>
              <a:rPr lang="fr-BE" sz="1700" dirty="0">
                <a:latin typeface="Times New Roman" panose="02020603050405020304" pitchFamily="18" charset="0"/>
              </a:rPr>
              <a:t>de toute décision reportant l’exécution ou la reconnaissance de la DEE, des motifs du report et, si possible, de la durée prévue du report. </a:t>
            </a:r>
          </a:p>
          <a:p>
            <a:pPr marL="0" indent="0" algn="just">
              <a:lnSpc>
                <a:spcPct val="107000"/>
              </a:lnSpc>
              <a:spcBef>
                <a:spcPts val="0"/>
              </a:spcBef>
              <a:buNone/>
            </a:pPr>
            <a:endParaRPr lang="en-GB" sz="1800" dirty="0">
              <a:latin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0" indent="0" algn="just">
              <a:lnSpc>
                <a:spcPct val="107000"/>
              </a:lnSpc>
              <a:spcBef>
                <a:spcPts val="0"/>
              </a:spcBef>
              <a:buNone/>
            </a:pPr>
            <a:br>
              <a:rPr lang="fr-BE" sz="1800" dirty="0">
                <a:latin typeface="Times New Roman" panose="02020603050405020304" pitchFamily="18" charset="0"/>
                <a:cs typeface="Times New Roman" panose="02020603050405020304" pitchFamily="18" charset="0"/>
              </a:rPr>
            </a:br>
            <a:br>
              <a:rPr lang="fr-BE" sz="1800" b="1" dirty="0">
                <a:latin typeface="Times New Roman" panose="02020603050405020304" pitchFamily="18" charset="0"/>
                <a:cs typeface="Times New Roman" panose="02020603050405020304" pitchFamily="18" charset="0"/>
              </a:rPr>
            </a:br>
            <a:endParaRPr lang="fr-B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13</a:t>
            </a:fld>
            <a:endParaRPr lang="en-US" dirty="0">
              <a:solidFill>
                <a:schemeClr val="bg1"/>
              </a:solidFill>
            </a:endParaRPr>
          </a:p>
        </p:txBody>
      </p:sp>
    </p:spTree>
    <p:extLst>
      <p:ext uri="{BB962C8B-B14F-4D97-AF65-F5344CB8AC3E}">
        <p14:creationId xmlns:p14="http://schemas.microsoft.com/office/powerpoint/2010/main" val="382007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75822" y="698808"/>
            <a:ext cx="10905066" cy="716952"/>
          </a:xfrm>
        </p:spPr>
        <p:txBody>
          <a:bodyPr>
            <a:normAutofit fontScale="90000"/>
          </a:bodyPr>
          <a:lstStyle/>
          <a:p>
            <a:br>
              <a:rPr lang="fr-BE" sz="3600" b="1" dirty="0">
                <a:latin typeface="Times New Roman" panose="02020603050405020304" pitchFamily="18" charset="0"/>
                <a:ea typeface="Calibri" panose="020F0502020204030204" pitchFamily="34" charset="0"/>
                <a:cs typeface="Times New Roman" panose="02020603050405020304" pitchFamily="18" charset="0"/>
              </a:rPr>
            </a:br>
            <a:br>
              <a:rPr lang="fr-BE" sz="3600" b="1" dirty="0">
                <a:latin typeface="Times New Roman" panose="02020603050405020304" pitchFamily="18" charset="0"/>
                <a:ea typeface="Calibri" panose="020F0502020204030204" pitchFamily="34" charset="0"/>
                <a:cs typeface="Times New Roman" panose="02020603050405020304" pitchFamily="18" charset="0"/>
              </a:rPr>
            </a:br>
            <a:br>
              <a:rPr lang="fr-BE" sz="3600" b="1" dirty="0">
                <a:latin typeface="Times New Roman" panose="02020603050405020304" pitchFamily="18" charset="0"/>
                <a:ea typeface="Calibri" panose="020F0502020204030204" pitchFamily="34" charset="0"/>
                <a:cs typeface="Times New Roman" panose="02020603050405020304" pitchFamily="18" charset="0"/>
              </a:rPr>
            </a:br>
            <a:r>
              <a:rPr lang="fr-BE" sz="3600" b="1" dirty="0">
                <a:latin typeface="Times New Roman" panose="02020603050405020304" pitchFamily="18" charset="0"/>
                <a:ea typeface="Calibri" panose="020F0502020204030204" pitchFamily="34" charset="0"/>
                <a:cs typeface="Times New Roman" panose="02020603050405020304" pitchFamily="18" charset="0"/>
              </a:rPr>
              <a:t>Ressources supplémentaires sur le site Web du RJE</a:t>
            </a:r>
            <a:br>
              <a:rPr lang="fr-BE" sz="3600"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br>
            <a:br>
              <a:rPr lang="fr-BE" sz="3600" i="1" dirty="0">
                <a:latin typeface="Times New Roman" panose="02020603050405020304" pitchFamily="18" charset="0"/>
                <a:ea typeface="Calibri" panose="020F0502020204030204" pitchFamily="34" charset="0"/>
                <a:cs typeface="Times New Roman" panose="02020603050405020304" pitchFamily="18" charset="0"/>
              </a:rPr>
            </a:br>
            <a:br>
              <a:rPr lang="fr-BE" sz="3600" b="1" dirty="0">
                <a:latin typeface="Times New Roman" panose="02020603050405020304" pitchFamily="18" charset="0"/>
                <a:ea typeface="Calibri" panose="020F0502020204030204" pitchFamily="34" charset="0"/>
                <a:cs typeface="Times New Roman" panose="02020603050405020304" pitchFamily="18" charset="0"/>
              </a:rPr>
            </a:br>
            <a:endParaRPr lang="fr-BE" sz="36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75822" y="1635260"/>
            <a:ext cx="10275501" cy="4721090"/>
          </a:xfrm>
        </p:spPr>
        <p:txBody>
          <a:bodyPr>
            <a:noAutofit/>
          </a:bodyPr>
          <a:lstStyle/>
          <a:p>
            <a:pPr algn="just">
              <a:lnSpc>
                <a:spcPct val="107000"/>
              </a:lnSpc>
              <a:spcBef>
                <a:spcPts val="0"/>
              </a:spcBef>
            </a:pPr>
            <a:r>
              <a:rPr lang="fr-BE" sz="1800" b="1" i="1" dirty="0">
                <a:latin typeface="Times New Roman" panose="02020603050405020304" pitchFamily="18" charset="0"/>
                <a:ea typeface="Calibri" panose="020F0502020204030204" pitchFamily="34" charset="0"/>
                <a:cs typeface="Times New Roman" panose="02020603050405020304" pitchFamily="18" charset="0"/>
              </a:rPr>
              <a:t>Autorités</a:t>
            </a:r>
            <a:r>
              <a:rPr lang="fr-BE" sz="1800" i="1" dirty="0">
                <a:latin typeface="Times New Roman" panose="02020603050405020304" pitchFamily="18" charset="0"/>
                <a:ea typeface="Calibri" panose="020F0502020204030204" pitchFamily="34" charset="0"/>
                <a:cs typeface="Times New Roman" panose="02020603050405020304" pitchFamily="18" charset="0"/>
              </a:rPr>
              <a:t> </a:t>
            </a:r>
            <a:r>
              <a:rPr lang="fr-BE" sz="1800" b="1" i="1" dirty="0">
                <a:latin typeface="Times New Roman" panose="02020603050405020304" pitchFamily="18" charset="0"/>
                <a:ea typeface="Calibri" panose="020F0502020204030204" pitchFamily="34" charset="0"/>
                <a:cs typeface="Times New Roman" panose="02020603050405020304" pitchFamily="18" charset="0"/>
              </a:rPr>
              <a:t>compétentes, langues acceptées, questions urgentes et champ d’application de la Directive DEE</a:t>
            </a:r>
            <a:r>
              <a:rPr lang="fr-BE" sz="1800" i="1" dirty="0">
                <a:latin typeface="Times New Roman" panose="02020603050405020304" pitchFamily="18" charset="0"/>
                <a:ea typeface="Calibri" panose="020F0502020204030204" pitchFamily="34" charset="0"/>
                <a:cs typeface="Times New Roman" panose="02020603050405020304" pitchFamily="18" charset="0"/>
              </a:rPr>
              <a:t> (actualisation au 07 août 2019)</a:t>
            </a:r>
            <a:r>
              <a:rPr lang="fr-BE" sz="18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Bef>
                <a:spcPts val="0"/>
              </a:spcBef>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fr-B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https://www.ejn-crimjust.europa.eu/ejn/libdocumentproperties/FR/2120</a:t>
            </a:r>
            <a:r>
              <a:rPr lang="fr-B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Bef>
                <a:spcPts val="0"/>
              </a:spcBef>
              <a:buNone/>
            </a:pPr>
            <a:endParaRPr lang="en-US" sz="18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sz="18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pPr>
            <a:r>
              <a:rPr lang="fr-BE" sz="1800" b="1" i="1" dirty="0">
                <a:latin typeface="Times New Roman" panose="02020603050405020304" pitchFamily="18" charset="0"/>
                <a:ea typeface="Calibri" panose="020F0502020204030204" pitchFamily="34" charset="0"/>
                <a:cs typeface="Times New Roman" panose="02020603050405020304" pitchFamily="18" charset="0"/>
              </a:rPr>
              <a:t>Directives sur la manière de remplir le formulaire de décision d’enquête européenne (DEE)</a:t>
            </a:r>
          </a:p>
          <a:p>
            <a:pPr marL="0" indent="0" algn="just">
              <a:lnSpc>
                <a:spcPct val="107000"/>
              </a:lnSpc>
              <a:spcBef>
                <a:spcPts val="0"/>
              </a:spcBef>
              <a:buNone/>
            </a:pPr>
            <a:endParaRPr lang="en-US" sz="1800" i="1"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fr-B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https://www.ejn-crimjust.europa.eu/ejn/libdocumentproperties/FR/3155</a:t>
            </a:r>
            <a:r>
              <a:rPr lang="fr-BE" sz="1800" dirty="0">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Bef>
                <a:spcPts val="0"/>
              </a:spcBef>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fr-BE" sz="1800" b="1" i="1" dirty="0">
                <a:latin typeface="Times New Roman" panose="02020603050405020304" pitchFamily="18" charset="0"/>
                <a:ea typeface="Calibri" panose="020F0502020204030204" pitchFamily="34" charset="0"/>
                <a:cs typeface="Times New Roman" panose="02020603050405020304" pitchFamily="18" charset="0"/>
              </a:rPr>
              <a:t>Formulaire .pdf éditable de Décision d’enquête européenne - DEE (Annexe A)</a:t>
            </a:r>
          </a:p>
          <a:p>
            <a:pPr marL="0" marR="0" indent="0" algn="just">
              <a:lnSpc>
                <a:spcPct val="107000"/>
              </a:lnSpc>
              <a:spcBef>
                <a:spcPts val="0"/>
              </a:spcBef>
              <a:spcAft>
                <a:spcPts val="0"/>
              </a:spcAft>
              <a:buNone/>
            </a:pPr>
            <a:r>
              <a:rPr lang="fr-BE" sz="1800" dirty="0">
                <a:latin typeface="Times New Roman" panose="02020603050405020304" pitchFamily="18" charset="0"/>
                <a:ea typeface="Calibri" panose="020F0502020204030204" pitchFamily="34" charset="0"/>
                <a:cs typeface="Times New Roman" panose="02020603050405020304" pitchFamily="18" charset="0"/>
              </a:rPr>
              <a:t> </a:t>
            </a:r>
          </a:p>
          <a:p>
            <a:pPr marL="0" marR="0" indent="0" algn="just">
              <a:lnSpc>
                <a:spcPct val="107000"/>
              </a:lnSpc>
              <a:spcBef>
                <a:spcPts val="0"/>
              </a:spcBef>
              <a:spcAft>
                <a:spcPts val="0"/>
              </a:spcAft>
              <a:buNone/>
            </a:pPr>
            <a:r>
              <a:rPr lang="fr-B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a:rPr>
              <a:t>https://www.ejn-crimjust.europa.eu/ejn/libdocumentproperties/FR/3152</a:t>
            </a:r>
          </a:p>
          <a:p>
            <a:pPr marL="0" indent="0" algn="just">
              <a:lnSpc>
                <a:spcPct val="107000"/>
              </a:lnSpc>
              <a:spcBef>
                <a:spcPts val="0"/>
              </a:spcBef>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buFontTx/>
              <a:buChar char="-"/>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0" indent="0" algn="just">
              <a:lnSpc>
                <a:spcPct val="107000"/>
              </a:lnSpc>
              <a:spcBef>
                <a:spcPts val="0"/>
              </a:spcBef>
              <a:buNone/>
            </a:pPr>
            <a:endParaRPr lang="en-GB" sz="1800" dirty="0">
              <a:latin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0" indent="0" algn="just">
              <a:lnSpc>
                <a:spcPct val="107000"/>
              </a:lnSpc>
              <a:spcBef>
                <a:spcPts val="0"/>
              </a:spcBef>
              <a:buNone/>
            </a:pPr>
            <a:br>
              <a:rPr lang="fr-BE" sz="1800" dirty="0">
                <a:latin typeface="Times New Roman" panose="02020603050405020304" pitchFamily="18" charset="0"/>
                <a:cs typeface="Times New Roman" panose="02020603050405020304" pitchFamily="18" charset="0"/>
              </a:rPr>
            </a:br>
            <a:br>
              <a:rPr lang="fr-BE" sz="1800" b="1" dirty="0">
                <a:latin typeface="Times New Roman" panose="02020603050405020304" pitchFamily="18" charset="0"/>
                <a:cs typeface="Times New Roman" panose="02020603050405020304" pitchFamily="18" charset="0"/>
              </a:rPr>
            </a:br>
            <a:endParaRPr lang="fr-B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14</a:t>
            </a:fld>
            <a:endParaRPr lang="en-US" dirty="0">
              <a:solidFill>
                <a:schemeClr val="bg1"/>
              </a:solidFill>
            </a:endParaRPr>
          </a:p>
        </p:txBody>
      </p:sp>
    </p:spTree>
    <p:extLst>
      <p:ext uri="{BB962C8B-B14F-4D97-AF65-F5344CB8AC3E}">
        <p14:creationId xmlns:p14="http://schemas.microsoft.com/office/powerpoint/2010/main" val="209467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506632"/>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Table des matières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369"/>
            <a:ext cx="10275501" cy="4534594"/>
          </a:xfrm>
        </p:spPr>
        <p:txBody>
          <a:bodyPr>
            <a:normAutofit/>
          </a:bodyPr>
          <a:lstStyle/>
          <a:p>
            <a:pPr>
              <a:buFont typeface="Wingdings" panose="05000000000000000000" pitchFamily="2" charset="2"/>
              <a:buChar char="§"/>
            </a:pPr>
            <a:r>
              <a:rPr lang="fr-BE" sz="1800" i="1" dirty="0">
                <a:latin typeface="Times New Roman" panose="02020603050405020304" pitchFamily="18" charset="0"/>
                <a:ea typeface="Calibri" panose="020F0502020204030204" pitchFamily="34" charset="0"/>
              </a:rPr>
              <a:t>Fiche d’information</a:t>
            </a:r>
          </a:p>
          <a:p>
            <a:pPr>
              <a:buFont typeface="Wingdings" panose="05000000000000000000" pitchFamily="2" charset="2"/>
              <a:buChar char="§"/>
            </a:pPr>
            <a:r>
              <a:rPr lang="fr-BE" sz="1800" i="1" dirty="0">
                <a:latin typeface="Times New Roman" panose="02020603050405020304" pitchFamily="18" charset="0"/>
                <a:ea typeface="Calibri" panose="020F0502020204030204" pitchFamily="34" charset="0"/>
              </a:rPr>
              <a:t>Relation avec d’autres instruments juridiques</a:t>
            </a:r>
          </a:p>
          <a:p>
            <a:pPr>
              <a:buFont typeface="Wingdings" panose="05000000000000000000" pitchFamily="2" charset="2"/>
              <a:buChar char="§"/>
            </a:pPr>
            <a:r>
              <a:rPr lang="fr-BE" sz="1800" i="1" dirty="0">
                <a:latin typeface="Times New Roman" panose="02020603050405020304" pitchFamily="18" charset="0"/>
                <a:ea typeface="Calibri" panose="020F0502020204030204" pitchFamily="34" charset="0"/>
              </a:rPr>
              <a:t>Champ d’application </a:t>
            </a:r>
          </a:p>
          <a:p>
            <a:pPr>
              <a:buFont typeface="Wingdings" panose="05000000000000000000" pitchFamily="2" charset="2"/>
              <a:buChar char="§"/>
            </a:pPr>
            <a:r>
              <a:rPr lang="fr-BE" sz="1800" i="1" dirty="0">
                <a:latin typeface="Times New Roman" panose="02020603050405020304" pitchFamily="18" charset="0"/>
                <a:ea typeface="Calibri" panose="020F0502020204030204" pitchFamily="34" charset="0"/>
              </a:rPr>
              <a:t>Définitions </a:t>
            </a:r>
          </a:p>
          <a:p>
            <a:pPr>
              <a:buFont typeface="Wingdings" panose="05000000000000000000" pitchFamily="2" charset="2"/>
              <a:buChar char="§"/>
            </a:pPr>
            <a:r>
              <a:rPr lang="fr-BE" sz="1800" i="1" dirty="0">
                <a:latin typeface="Times New Roman" panose="02020603050405020304" pitchFamily="18" charset="0"/>
                <a:ea typeface="Calibri" panose="020F0502020204030204" pitchFamily="34" charset="0"/>
              </a:rPr>
              <a:t>Canaux de transmission </a:t>
            </a:r>
          </a:p>
          <a:p>
            <a:pPr>
              <a:buFont typeface="Wingdings" panose="05000000000000000000" pitchFamily="2" charset="2"/>
              <a:buChar char="§"/>
            </a:pPr>
            <a:r>
              <a:rPr lang="fr-BE" sz="1800" i="1" dirty="0">
                <a:latin typeface="Times New Roman" panose="02020603050405020304" pitchFamily="18" charset="0"/>
                <a:ea typeface="Calibri" panose="020F0502020204030204" pitchFamily="34" charset="0"/>
              </a:rPr>
              <a:t>Reconnaissance et exécution. Mesures alternatives/de substitution </a:t>
            </a:r>
          </a:p>
          <a:p>
            <a:pPr>
              <a:buFont typeface="Wingdings" panose="05000000000000000000" pitchFamily="2" charset="2"/>
              <a:buChar char="§"/>
            </a:pPr>
            <a:r>
              <a:rPr lang="fr-BE" sz="1800" i="1" dirty="0">
                <a:latin typeface="Times New Roman" panose="02020603050405020304" pitchFamily="18" charset="0"/>
                <a:ea typeface="Calibri" panose="020F0502020204030204" pitchFamily="34" charset="0"/>
              </a:rPr>
              <a:t>Motifs de non-reconnaissance ou de non-exécution. Report </a:t>
            </a:r>
          </a:p>
          <a:p>
            <a:pPr>
              <a:buFont typeface="Wingdings" panose="05000000000000000000" pitchFamily="2" charset="2"/>
              <a:buChar char="§"/>
            </a:pPr>
            <a:r>
              <a:rPr lang="fr-BE" sz="1800" i="1" dirty="0">
                <a:latin typeface="Times New Roman" panose="02020603050405020304" pitchFamily="18" charset="0"/>
              </a:rPr>
              <a:t>Délais de reconnaissance et d’exécution</a:t>
            </a:r>
          </a:p>
          <a:p>
            <a:pPr>
              <a:buFont typeface="Wingdings" panose="05000000000000000000" pitchFamily="2" charset="2"/>
              <a:buChar char="§"/>
            </a:pPr>
            <a:r>
              <a:rPr lang="fr-BE" sz="1800" i="1" dirty="0">
                <a:latin typeface="Times New Roman" panose="02020603050405020304" pitchFamily="18" charset="0"/>
                <a:ea typeface="Calibri" panose="020F0502020204030204" pitchFamily="34" charset="0"/>
              </a:rPr>
              <a:t>Recours juridiques </a:t>
            </a:r>
          </a:p>
          <a:p>
            <a:pPr>
              <a:buFont typeface="Wingdings" panose="05000000000000000000" pitchFamily="2" charset="2"/>
              <a:buChar char="§"/>
            </a:pPr>
            <a:r>
              <a:rPr lang="fr-BE" sz="1800" i="1" dirty="0">
                <a:latin typeface="Times New Roman" panose="02020603050405020304" pitchFamily="18" charset="0"/>
                <a:ea typeface="Calibri" panose="020F0502020204030204" pitchFamily="34" charset="0"/>
              </a:rPr>
              <a:t>Obligation d’information</a:t>
            </a:r>
          </a:p>
          <a:p>
            <a:pPr>
              <a:buFont typeface="Wingdings" panose="05000000000000000000" pitchFamily="2" charset="2"/>
              <a:buChar char="§"/>
            </a:pPr>
            <a:r>
              <a:rPr lang="fr-BE" sz="1800" i="1" dirty="0">
                <a:latin typeface="Times New Roman" panose="02020603050405020304" pitchFamily="18" charset="0"/>
              </a:rPr>
              <a:t>Ressources supplémentaires</a:t>
            </a: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9"/>
            <a:ext cx="10905066" cy="1135737"/>
          </a:xfrm>
        </p:spPr>
        <p:txBody>
          <a:bodyPr>
            <a:normAutofit/>
          </a:bodyPr>
          <a:lstStyle/>
          <a:p>
            <a:r>
              <a:rPr lang="fr-BE" sz="3600" b="1" dirty="0">
                <a:latin typeface="Times New Roman" panose="02020603050405020304" pitchFamily="18" charset="0"/>
                <a:cs typeface="Times New Roman" panose="02020603050405020304" pitchFamily="18" charset="0"/>
              </a:rPr>
              <a:t>Fiche d’information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362075"/>
            <a:ext cx="10275501" cy="4814888"/>
          </a:xfrm>
        </p:spPr>
        <p:txBody>
          <a:bodyPr>
            <a:normAutofit/>
          </a:bodyPr>
          <a:lstStyle/>
          <a:p>
            <a:pPr marL="0" indent="0" algn="just">
              <a:buNone/>
            </a:pPr>
            <a:endParaRPr lang="en-US" sz="1800" dirty="0"/>
          </a:p>
          <a:p>
            <a:pPr algn="just"/>
            <a:r>
              <a:rPr lang="fr-BE" sz="1800" b="1" dirty="0">
                <a:solidFill>
                  <a:srgbClr val="FF0000"/>
                </a:solidFill>
                <a:latin typeface="Times New Roman" panose="02020603050405020304" pitchFamily="18" charset="0"/>
              </a:rPr>
              <a:t>22 mai 2017 </a:t>
            </a:r>
            <a:r>
              <a:rPr lang="fr-BE" sz="1800" dirty="0">
                <a:latin typeface="Times New Roman" panose="02020603050405020304" pitchFamily="18" charset="0"/>
              </a:rPr>
              <a:t>– date limite de transposition de la Directive 2014/41/UE</a:t>
            </a:r>
          </a:p>
          <a:p>
            <a:pPr algn="just"/>
            <a:endParaRPr lang="en-US" sz="1800" dirty="0">
              <a:latin typeface="Times New Roman" panose="02020603050405020304" pitchFamily="18" charset="0"/>
            </a:endParaRPr>
          </a:p>
          <a:p>
            <a:pPr algn="just"/>
            <a:r>
              <a:rPr lang="fr-BE" sz="1800" b="1" dirty="0">
                <a:solidFill>
                  <a:srgbClr val="FF0000"/>
                </a:solidFill>
                <a:latin typeface="Times New Roman" panose="02020603050405020304" pitchFamily="18" charset="0"/>
              </a:rPr>
              <a:t>26 EM </a:t>
            </a:r>
            <a:r>
              <a:rPr lang="fr-BE" sz="1800" dirty="0">
                <a:latin typeface="Times New Roman" panose="02020603050405020304" pitchFamily="18" charset="0"/>
              </a:rPr>
              <a:t>l’ont transposée, le </a:t>
            </a:r>
            <a:r>
              <a:rPr lang="fr-BE" sz="1800" b="1" dirty="0">
                <a:latin typeface="Times New Roman" panose="02020603050405020304" pitchFamily="18" charset="0"/>
              </a:rPr>
              <a:t>Danemark </a:t>
            </a:r>
            <a:r>
              <a:rPr lang="fr-BE" sz="1800" dirty="0">
                <a:latin typeface="Times New Roman" panose="02020603050405020304" pitchFamily="18" charset="0"/>
              </a:rPr>
              <a:t>et l’</a:t>
            </a:r>
            <a:r>
              <a:rPr lang="fr-BE" sz="1800" b="1" dirty="0">
                <a:latin typeface="Times New Roman" panose="02020603050405020304" pitchFamily="18" charset="0"/>
              </a:rPr>
              <a:t>Irlande </a:t>
            </a:r>
            <a:r>
              <a:rPr lang="fr-BE" sz="1800" dirty="0">
                <a:latin typeface="Times New Roman" panose="02020603050405020304" pitchFamily="18" charset="0"/>
              </a:rPr>
              <a:t> </a:t>
            </a:r>
            <a:r>
              <a:rPr lang="fr-BE" sz="1800" b="1" dirty="0">
                <a:latin typeface="Times New Roman" panose="02020603050405020304" pitchFamily="18" charset="0"/>
              </a:rPr>
              <a:t>ne </a:t>
            </a:r>
            <a:r>
              <a:rPr lang="fr-BE" sz="1800" dirty="0">
                <a:latin typeface="Times New Roman" panose="02020603050405020304" pitchFamily="18" charset="0"/>
              </a:rPr>
              <a:t>sont </a:t>
            </a:r>
            <a:r>
              <a:rPr lang="fr-BE" sz="1800" b="1" dirty="0">
                <a:latin typeface="Times New Roman" panose="02020603050405020304" pitchFamily="18" charset="0"/>
              </a:rPr>
              <a:t>pas liés </a:t>
            </a:r>
            <a:r>
              <a:rPr lang="fr-BE" sz="1800" dirty="0">
                <a:latin typeface="Times New Roman" panose="02020603050405020304" pitchFamily="18" charset="0"/>
              </a:rPr>
              <a:t>par la Dir.</a:t>
            </a:r>
          </a:p>
          <a:p>
            <a:pPr marL="0" indent="0" algn="just">
              <a:buNone/>
            </a:pPr>
            <a:endParaRPr lang="en-GB" sz="1200" dirty="0"/>
          </a:p>
          <a:p>
            <a:pPr algn="just"/>
            <a:r>
              <a:rPr lang="fr-BE" sz="1800" dirty="0">
                <a:latin typeface="Times New Roman" panose="02020603050405020304" pitchFamily="18" charset="0"/>
              </a:rPr>
              <a:t>Des </a:t>
            </a:r>
            <a:r>
              <a:rPr lang="fr-BE" sz="1800" b="1" dirty="0">
                <a:latin typeface="Times New Roman" panose="02020603050405020304" pitchFamily="18" charset="0"/>
              </a:rPr>
              <a:t>délais</a:t>
            </a:r>
            <a:r>
              <a:rPr lang="fr-BE" sz="1800" dirty="0">
                <a:latin typeface="Times New Roman" panose="02020603050405020304" pitchFamily="18" charset="0"/>
              </a:rPr>
              <a:t> sont prévus pour la collecte des preuves demandées </a:t>
            </a:r>
          </a:p>
          <a:p>
            <a:pPr algn="just"/>
            <a:endParaRPr lang="en-GB" sz="1800" dirty="0">
              <a:latin typeface="Times New Roman" panose="02020603050405020304" pitchFamily="18" charset="0"/>
            </a:endParaRPr>
          </a:p>
          <a:p>
            <a:pPr algn="just"/>
            <a:r>
              <a:rPr lang="fr-BE" sz="1800" b="1" dirty="0">
                <a:latin typeface="Times New Roman" panose="02020603050405020304" pitchFamily="18" charset="0"/>
              </a:rPr>
              <a:t>Raisons limitées </a:t>
            </a:r>
            <a:r>
              <a:rPr lang="fr-BE" sz="1800" dirty="0">
                <a:latin typeface="Times New Roman" panose="02020603050405020304" pitchFamily="18" charset="0"/>
              </a:rPr>
              <a:t>pour refuser de reconnaître ou d’exécuter une DEE</a:t>
            </a:r>
          </a:p>
          <a:p>
            <a:pPr algn="just"/>
            <a:endParaRPr lang="en-GB" sz="1800" dirty="0">
              <a:latin typeface="Times New Roman" panose="02020603050405020304" pitchFamily="18" charset="0"/>
            </a:endParaRPr>
          </a:p>
          <a:p>
            <a:pPr algn="just"/>
            <a:r>
              <a:rPr lang="fr-BE" sz="1800" b="1" dirty="0">
                <a:latin typeface="Times New Roman" panose="02020603050405020304" pitchFamily="18" charset="0"/>
              </a:rPr>
              <a:t>Un seul formulaire standard </a:t>
            </a:r>
            <a:r>
              <a:rPr lang="fr-BE" sz="1800" dirty="0">
                <a:latin typeface="Times New Roman" panose="02020603050405020304" pitchFamily="18" charset="0"/>
              </a:rPr>
              <a:t>à utiliser – Certificat</a:t>
            </a:r>
          </a:p>
          <a:p>
            <a:pPr algn="just"/>
            <a:endParaRPr lang="en-GB" sz="1800" dirty="0">
              <a:latin typeface="Times New Roman" panose="02020603050405020304" pitchFamily="18" charset="0"/>
            </a:endParaRPr>
          </a:p>
          <a:p>
            <a:pPr algn="just"/>
            <a:r>
              <a:rPr lang="fr-BE" sz="1800" dirty="0">
                <a:latin typeface="Times New Roman" panose="02020603050405020304" pitchFamily="18" charset="0"/>
              </a:rPr>
              <a:t>Les EM exécutent une DEE sur la base du </a:t>
            </a:r>
            <a:r>
              <a:rPr lang="fr-BE" sz="1800" b="1" dirty="0">
                <a:solidFill>
                  <a:srgbClr val="FF0000"/>
                </a:solidFill>
                <a:latin typeface="Times New Roman" panose="02020603050405020304" pitchFamily="18" charset="0"/>
              </a:rPr>
              <a:t>principe de la reconnaissance mutuelle </a:t>
            </a:r>
            <a:r>
              <a:rPr lang="fr-BE" sz="1800" dirty="0">
                <a:latin typeface="Times New Roman" panose="02020603050405020304" pitchFamily="18" charset="0"/>
              </a:rPr>
              <a:t>et conformément à la Dir.</a:t>
            </a:r>
          </a:p>
          <a:p>
            <a:pPr algn="just"/>
            <a:endParaRPr lang="en-US" sz="1800" dirty="0">
              <a:latin typeface="Times New Roman" panose="02020603050405020304" pitchFamily="18" charset="0"/>
            </a:endParaRPr>
          </a:p>
          <a:p>
            <a:pPr marL="0" indent="0" algn="just">
              <a:buNone/>
            </a:pPr>
            <a:endParaRPr lang="en-US" sz="1800"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27A67FB3-57D0-43BA-89B2-C1ACE7BA017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293651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Relation avec d’autres instruments juridiques</a:t>
            </a: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0592"/>
            <a:ext cx="10275501" cy="4719492"/>
          </a:xfrm>
        </p:spPr>
        <p:txBody>
          <a:bodyPr>
            <a:noAutofit/>
          </a:bodyPr>
          <a:lstStyle/>
          <a:p>
            <a:pPr marL="0" marR="0" algn="just">
              <a:lnSpc>
                <a:spcPct val="107000"/>
              </a:lnSpc>
              <a:spcBef>
                <a:spcPts val="0"/>
              </a:spcBef>
              <a:spcAft>
                <a:spcPts val="0"/>
              </a:spcAft>
            </a:pPr>
            <a:endParaRPr lang="en-US" sz="1800" dirty="0">
              <a:latin typeface="Times New Roman" panose="02020603050405020304" pitchFamily="18" charset="0"/>
            </a:endParaRPr>
          </a:p>
          <a:p>
            <a:pPr marL="0" marR="0" algn="just">
              <a:lnSpc>
                <a:spcPct val="107000"/>
              </a:lnSpc>
              <a:spcBef>
                <a:spcPts val="0"/>
              </a:spcBef>
              <a:spcAft>
                <a:spcPts val="0"/>
              </a:spcAft>
            </a:pPr>
            <a:r>
              <a:rPr lang="fr-BE" sz="1800" dirty="0">
                <a:latin typeface="Times New Roman" panose="02020603050405020304" pitchFamily="18" charset="0"/>
              </a:rPr>
              <a:t>La directive </a:t>
            </a:r>
            <a:r>
              <a:rPr lang="fr-BE" sz="1800" b="1" dirty="0">
                <a:latin typeface="Times New Roman" panose="02020603050405020304" pitchFamily="18" charset="0"/>
              </a:rPr>
              <a:t>remplace</a:t>
            </a:r>
            <a:r>
              <a:rPr lang="fr-BE" sz="1800" dirty="0">
                <a:latin typeface="Times New Roman" panose="02020603050405020304" pitchFamily="18" charset="0"/>
              </a:rPr>
              <a:t>, à dater du 22 mai 2017, </a:t>
            </a:r>
            <a:r>
              <a:rPr lang="fr-BE" sz="1800" b="1" dirty="0">
                <a:solidFill>
                  <a:srgbClr val="FF0000"/>
                </a:solidFill>
                <a:latin typeface="Times New Roman" panose="02020603050405020304" pitchFamily="18" charset="0"/>
              </a:rPr>
              <a:t>les dispositions correspondantes </a:t>
            </a:r>
            <a:r>
              <a:rPr lang="fr-BE" sz="1800" dirty="0">
                <a:latin typeface="Times New Roman" panose="02020603050405020304" pitchFamily="18" charset="0"/>
              </a:rPr>
              <a:t>des conventions applicables suivantes </a:t>
            </a:r>
            <a:r>
              <a:rPr lang="fr-BE" sz="1800" u="sng" dirty="0">
                <a:latin typeface="Times New Roman" panose="02020603050405020304" pitchFamily="18" charset="0"/>
              </a:rPr>
              <a:t>entre les États membres liés par cette Directive</a:t>
            </a:r>
            <a:r>
              <a:rPr lang="fr-BE" sz="1800" dirty="0">
                <a:latin typeface="Times New Roman" panose="02020603050405020304" pitchFamily="18" charset="0"/>
              </a:rPr>
              <a:t> (donc pas en ce qui concerne le Danemark et l’Irlande) : </a:t>
            </a:r>
          </a:p>
          <a:p>
            <a:pPr marL="0" marR="0" indent="0" algn="just">
              <a:lnSpc>
                <a:spcPct val="107000"/>
              </a:lnSpc>
              <a:spcBef>
                <a:spcPts val="0"/>
              </a:spcBef>
              <a:spcAft>
                <a:spcPts val="0"/>
              </a:spcAft>
              <a:buNone/>
            </a:pPr>
            <a:r>
              <a:rPr lang="fr-BE" sz="1800" dirty="0">
                <a:latin typeface="Times New Roman" panose="02020603050405020304" pitchFamily="18" charset="0"/>
              </a:rPr>
              <a:t>(a)  La Convention de 1959 et ses deux protocoles</a:t>
            </a:r>
          </a:p>
          <a:p>
            <a:pPr marL="0" marR="0" indent="0" algn="just">
              <a:lnSpc>
                <a:spcPct val="107000"/>
              </a:lnSpc>
              <a:spcBef>
                <a:spcPts val="0"/>
              </a:spcBef>
              <a:spcAft>
                <a:spcPts val="0"/>
              </a:spcAft>
              <a:buNone/>
            </a:pPr>
            <a:r>
              <a:rPr lang="fr-BE" sz="1800" dirty="0">
                <a:latin typeface="Times New Roman" panose="02020603050405020304" pitchFamily="18" charset="0"/>
              </a:rPr>
              <a:t>(b)  La Convention d’application de l’Accord de Schengen </a:t>
            </a:r>
          </a:p>
          <a:p>
            <a:pPr marL="342900" marR="0" indent="-342900" algn="just">
              <a:lnSpc>
                <a:spcPct val="107000"/>
              </a:lnSpc>
              <a:spcBef>
                <a:spcPts val="0"/>
              </a:spcBef>
              <a:spcAft>
                <a:spcPts val="0"/>
              </a:spcAft>
              <a:buAutoNum type="alphaLcParenBoth" startAt="3"/>
            </a:pPr>
            <a:r>
              <a:rPr lang="fr-BE" sz="1800" dirty="0">
                <a:latin typeface="Times New Roman" panose="02020603050405020304" pitchFamily="18" charset="0"/>
              </a:rPr>
              <a:t>La Convention de 2000 et son protocole</a:t>
            </a:r>
          </a:p>
          <a:p>
            <a:pPr marL="342900" marR="0" indent="-342900" algn="just">
              <a:lnSpc>
                <a:spcPct val="107000"/>
              </a:lnSpc>
              <a:spcBef>
                <a:spcPts val="0"/>
              </a:spcBef>
              <a:spcAft>
                <a:spcPts val="0"/>
              </a:spcAft>
              <a:buAutoNum type="alphaLcParenBoth" startAt="3"/>
            </a:pPr>
            <a:endParaRPr lang="en-US" sz="1800" dirty="0">
              <a:latin typeface="Times New Roman" panose="02020603050405020304" pitchFamily="18" charset="0"/>
            </a:endParaRPr>
          </a:p>
          <a:p>
            <a:pPr marR="0" algn="just">
              <a:lnSpc>
                <a:spcPct val="107000"/>
              </a:lnSpc>
              <a:spcBef>
                <a:spcPts val="0"/>
              </a:spcBef>
              <a:spcAft>
                <a:spcPts val="0"/>
              </a:spcAft>
            </a:pPr>
            <a:r>
              <a:rPr lang="fr-BE" sz="1800" dirty="0">
                <a:latin typeface="Times New Roman" panose="02020603050405020304" pitchFamily="18" charset="0"/>
              </a:rPr>
              <a:t>La collecte des preuves se fera conformément aux dispositions de cette Directive entre les États membres </a:t>
            </a:r>
            <a:r>
              <a:rPr lang="fr-BE" sz="1800" u="sng" dirty="0">
                <a:latin typeface="Times New Roman" panose="02020603050405020304" pitchFamily="18" charset="0"/>
              </a:rPr>
              <a:t>liés</a:t>
            </a:r>
            <a:r>
              <a:rPr lang="fr-BE" sz="1800" dirty="0">
                <a:latin typeface="Times New Roman" panose="02020603050405020304" pitchFamily="18" charset="0"/>
              </a:rPr>
              <a:t> par la directive</a:t>
            </a:r>
          </a:p>
          <a:p>
            <a:pPr marR="0" algn="just">
              <a:lnSpc>
                <a:spcPct val="107000"/>
              </a:lnSpc>
              <a:spcBef>
                <a:spcPts val="0"/>
              </a:spcBef>
              <a:spcAft>
                <a:spcPts val="0"/>
              </a:spcAft>
            </a:pPr>
            <a:endParaRPr lang="en-US" sz="1800" dirty="0">
              <a:latin typeface="Times New Roman" panose="02020603050405020304" pitchFamily="18" charset="0"/>
            </a:endParaRPr>
          </a:p>
          <a:p>
            <a:pPr marR="0" algn="just">
              <a:lnSpc>
                <a:spcPct val="107000"/>
              </a:lnSpc>
              <a:spcBef>
                <a:spcPts val="0"/>
              </a:spcBef>
              <a:spcAft>
                <a:spcPts val="0"/>
              </a:spcAft>
            </a:pPr>
            <a:r>
              <a:rPr lang="fr-BE" sz="1800" dirty="0">
                <a:latin typeface="Times New Roman" panose="02020603050405020304" pitchFamily="18" charset="0"/>
              </a:rPr>
              <a:t>En ce qui concerne le </a:t>
            </a:r>
            <a:r>
              <a:rPr lang="fr-BE" sz="1800" b="1" dirty="0">
                <a:latin typeface="Times New Roman" panose="02020603050405020304" pitchFamily="18" charset="0"/>
              </a:rPr>
              <a:t>Danemark </a:t>
            </a:r>
            <a:r>
              <a:rPr lang="fr-BE" sz="1800" dirty="0">
                <a:latin typeface="Times New Roman" panose="02020603050405020304" pitchFamily="18" charset="0"/>
              </a:rPr>
              <a:t>et l’</a:t>
            </a:r>
            <a:r>
              <a:rPr lang="fr-BE" sz="1800" b="1" dirty="0">
                <a:latin typeface="Times New Roman" panose="02020603050405020304" pitchFamily="18" charset="0"/>
              </a:rPr>
              <a:t>Irlande</a:t>
            </a:r>
            <a:r>
              <a:rPr lang="fr-BE" sz="1800" dirty="0">
                <a:latin typeface="Times New Roman" panose="02020603050405020304" pitchFamily="18" charset="0"/>
              </a:rPr>
              <a:t>, les dispositions des instruments juridiques de l’EJ seront applicables (un instrument d’EJ doit </a:t>
            </a:r>
            <a:r>
              <a:rPr lang="fr-BE" sz="1800" b="1" dirty="0">
                <a:latin typeface="Times New Roman" panose="02020603050405020304" pitchFamily="18" charset="0"/>
              </a:rPr>
              <a:t>être</a:t>
            </a:r>
            <a:r>
              <a:rPr lang="fr-BE" sz="1800" dirty="0">
                <a:latin typeface="Times New Roman" panose="02020603050405020304" pitchFamily="18" charset="0"/>
              </a:rPr>
              <a:t> </a:t>
            </a:r>
            <a:r>
              <a:rPr lang="fr-BE" sz="1800" b="1" dirty="0">
                <a:latin typeface="Times New Roman" panose="02020603050405020304" pitchFamily="18" charset="0"/>
              </a:rPr>
              <a:t>en vigueur </a:t>
            </a:r>
            <a:r>
              <a:rPr lang="fr-BE" sz="1800" dirty="0">
                <a:latin typeface="Times New Roman" panose="02020603050405020304" pitchFamily="18" charset="0"/>
              </a:rPr>
              <a:t>dans l’EM concerné par la coopération judiciaire)</a:t>
            </a:r>
          </a:p>
          <a:p>
            <a:pPr marL="0" marR="0" indent="0" algn="just">
              <a:lnSpc>
                <a:spcPct val="107000"/>
              </a:lnSpc>
              <a:spcBef>
                <a:spcPts val="0"/>
              </a:spcBef>
              <a:spcAft>
                <a:spcPts val="0"/>
              </a:spcAft>
              <a:buNone/>
            </a:pPr>
            <a:endParaRPr lang="en-US" sz="1800" dirty="0">
              <a:latin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Champ d’application</a:t>
            </a: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7453"/>
            <a:ext cx="10275501" cy="4719492"/>
          </a:xfrm>
        </p:spPr>
        <p:txBody>
          <a:bodyPr>
            <a:noAutofit/>
          </a:bodyPr>
          <a:lstStyle/>
          <a:p>
            <a:pPr algn="just">
              <a:lnSpc>
                <a:spcPct val="107000"/>
              </a:lnSpc>
              <a:spcBef>
                <a:spcPts val="600"/>
              </a:spcBef>
            </a:pPr>
            <a:r>
              <a:rPr lang="fr-BE" sz="1700" dirty="0">
                <a:latin typeface="Times New Roman" panose="02020603050405020304" pitchFamily="18" charset="0"/>
              </a:rPr>
              <a:t>La DEE </a:t>
            </a:r>
            <a:r>
              <a:rPr lang="fr-BE" sz="1700" b="1" dirty="0">
                <a:solidFill>
                  <a:srgbClr val="FF0000"/>
                </a:solidFill>
                <a:latin typeface="Times New Roman" panose="02020603050405020304" pitchFamily="18" charset="0"/>
              </a:rPr>
              <a:t>couvre</a:t>
            </a:r>
            <a:r>
              <a:rPr lang="fr-BE" sz="1700" b="1" dirty="0">
                <a:latin typeface="Times New Roman" panose="02020603050405020304" pitchFamily="18" charset="0"/>
              </a:rPr>
              <a:t> toute mesure d’enquête</a:t>
            </a:r>
            <a:r>
              <a:rPr lang="fr-BE" sz="1700" dirty="0">
                <a:latin typeface="Times New Roman" panose="02020603050405020304" pitchFamily="18" charset="0"/>
              </a:rPr>
              <a:t> </a:t>
            </a:r>
            <a:r>
              <a:rPr lang="fr-BE" sz="1700" u="sng" dirty="0">
                <a:latin typeface="Times New Roman" panose="02020603050405020304" pitchFamily="18" charset="0"/>
              </a:rPr>
              <a:t>visant à obtenir des preuves</a:t>
            </a:r>
            <a:r>
              <a:rPr lang="fr-BE" sz="1700" dirty="0">
                <a:latin typeface="Times New Roman" panose="02020603050405020304" pitchFamily="18" charset="0"/>
              </a:rPr>
              <a:t> conformément à la présente Directive (art.1 par. 1 Dir.)</a:t>
            </a:r>
          </a:p>
          <a:p>
            <a:pPr algn="just">
              <a:lnSpc>
                <a:spcPct val="107000"/>
              </a:lnSpc>
              <a:spcBef>
                <a:spcPts val="0"/>
              </a:spcBef>
            </a:pPr>
            <a:r>
              <a:rPr lang="fr-BE" sz="1700" dirty="0">
                <a:latin typeface="Times New Roman" panose="02020603050405020304" pitchFamily="18" charset="0"/>
              </a:rPr>
              <a:t>La DEE peut également être émise pour </a:t>
            </a:r>
            <a:r>
              <a:rPr lang="fr-BE" sz="1700" b="1" dirty="0">
                <a:latin typeface="Times New Roman" panose="02020603050405020304" pitchFamily="18" charset="0"/>
              </a:rPr>
              <a:t>obtenir des preuves qui sont </a:t>
            </a:r>
            <a:r>
              <a:rPr lang="fr-BE" sz="1700" b="1" dirty="0">
                <a:solidFill>
                  <a:srgbClr val="FF0000"/>
                </a:solidFill>
                <a:latin typeface="Times New Roman" panose="02020603050405020304" pitchFamily="18" charset="0"/>
              </a:rPr>
              <a:t>déjà en possession </a:t>
            </a:r>
            <a:r>
              <a:rPr lang="fr-BE" sz="1700" dirty="0">
                <a:latin typeface="Times New Roman" panose="02020603050405020304" pitchFamily="18" charset="0"/>
              </a:rPr>
              <a:t>des autorités compétentes de l’État d’exécution (art. 1 par. 2 Dir.)</a:t>
            </a:r>
          </a:p>
          <a:p>
            <a:pPr marL="0" indent="0" algn="just">
              <a:lnSpc>
                <a:spcPct val="107000"/>
              </a:lnSpc>
              <a:spcBef>
                <a:spcPts val="0"/>
              </a:spcBef>
              <a:buNone/>
            </a:pPr>
            <a:endParaRPr lang="en-US" sz="1200" dirty="0">
              <a:latin typeface="Times New Roman" panose="02020603050405020304" pitchFamily="18" charset="0"/>
            </a:endParaRPr>
          </a:p>
          <a:p>
            <a:pPr algn="just">
              <a:lnSpc>
                <a:spcPct val="107000"/>
              </a:lnSpc>
              <a:spcBef>
                <a:spcPts val="0"/>
              </a:spcBef>
            </a:pPr>
            <a:r>
              <a:rPr lang="fr-BE" sz="1700" dirty="0">
                <a:latin typeface="Times New Roman" panose="02020603050405020304" pitchFamily="18" charset="0"/>
                <a:cs typeface="Times New Roman" panose="02020603050405020304" pitchFamily="18" charset="0"/>
              </a:rPr>
              <a:t>La directive sur la DEE </a:t>
            </a:r>
            <a:r>
              <a:rPr lang="fr-BE" sz="1700" b="1" dirty="0">
                <a:solidFill>
                  <a:srgbClr val="FF0000"/>
                </a:solidFill>
                <a:latin typeface="Times New Roman" panose="02020603050405020304" pitchFamily="18" charset="0"/>
                <a:cs typeface="Times New Roman" panose="02020603050405020304" pitchFamily="18" charset="0"/>
              </a:rPr>
              <a:t>n’</a:t>
            </a:r>
            <a:r>
              <a:rPr lang="fr-BE" sz="1700" dirty="0">
                <a:latin typeface="Times New Roman" panose="02020603050405020304" pitchFamily="18" charset="0"/>
                <a:cs typeface="Times New Roman" panose="02020603050405020304" pitchFamily="18" charset="0"/>
              </a:rPr>
              <a:t>est </a:t>
            </a:r>
            <a:r>
              <a:rPr lang="fr-BE" sz="1700" b="1" dirty="0">
                <a:solidFill>
                  <a:srgbClr val="FF0000"/>
                </a:solidFill>
                <a:latin typeface="Times New Roman" panose="02020603050405020304" pitchFamily="18" charset="0"/>
                <a:cs typeface="Times New Roman" panose="02020603050405020304" pitchFamily="18" charset="0"/>
              </a:rPr>
              <a:t>pas applicable </a:t>
            </a:r>
            <a:r>
              <a:rPr lang="fr-BE" sz="1700" dirty="0">
                <a:latin typeface="Times New Roman" panose="02020603050405020304" pitchFamily="18" charset="0"/>
                <a:cs typeface="Times New Roman" panose="02020603050405020304" pitchFamily="18" charset="0"/>
              </a:rPr>
              <a:t>aux éléments suivants :</a:t>
            </a:r>
          </a:p>
          <a:p>
            <a:pPr marL="342900" marR="0" lvl="0" indent="-342900" algn="just">
              <a:lnSpc>
                <a:spcPct val="107000"/>
              </a:lnSpc>
              <a:spcBef>
                <a:spcPts val="0"/>
              </a:spcBef>
              <a:spcAft>
                <a:spcPts val="0"/>
              </a:spcAft>
              <a:buFont typeface="Times New Roman" panose="02020603050405020304" pitchFamily="18" charset="0"/>
              <a:buChar char="-"/>
            </a:pPr>
            <a:r>
              <a:rPr lang="fr-BE" sz="1700" i="1" dirty="0">
                <a:latin typeface="Times New Roman" panose="02020603050405020304" pitchFamily="18" charset="0"/>
              </a:rPr>
              <a:t>Création d’une équipe commune d’enquête et obtention de preuves dans le cadre de cette équipe (article 3 de la Dir.)</a:t>
            </a:r>
          </a:p>
          <a:p>
            <a:pPr marL="342900" marR="0" lvl="0" indent="-342900" algn="just">
              <a:lnSpc>
                <a:spcPct val="107000"/>
              </a:lnSpc>
              <a:spcBef>
                <a:spcPts val="0"/>
              </a:spcBef>
              <a:spcAft>
                <a:spcPts val="0"/>
              </a:spcAft>
              <a:buFont typeface="Times New Roman" panose="02020603050405020304" pitchFamily="18" charset="0"/>
              <a:buChar char="-"/>
            </a:pPr>
            <a:r>
              <a:rPr lang="fr-BE" sz="1700" i="1" dirty="0">
                <a:latin typeface="Times New Roman" panose="02020603050405020304" pitchFamily="18" charset="0"/>
              </a:rPr>
              <a:t>Échange spontané d’informations (article 7 de la Convention de 2000)</a:t>
            </a:r>
          </a:p>
          <a:p>
            <a:pPr marL="342900" marR="0" lvl="0" indent="-342900" algn="just">
              <a:lnSpc>
                <a:spcPct val="107000"/>
              </a:lnSpc>
              <a:spcBef>
                <a:spcPts val="0"/>
              </a:spcBef>
              <a:spcAft>
                <a:spcPts val="0"/>
              </a:spcAft>
              <a:buFont typeface="Times New Roman" panose="02020603050405020304" pitchFamily="18" charset="0"/>
              <a:buChar char="-"/>
            </a:pPr>
            <a:r>
              <a:rPr lang="fr-BE" sz="1700" i="1" dirty="0">
                <a:latin typeface="Times New Roman" panose="02020603050405020304" pitchFamily="18" charset="0"/>
              </a:rPr>
              <a:t>Gel de biens en vue d’une confiscation ultérieure (Décision-cadre 2003/577/JAI relative à l’exécution dans l’Union européenne des décisions de gel de biens ou d’éléments de preuve ; et, à compter du 19/12/2020, Règlement 2018/1805 concernant la reconnaissance mutuelle des décisions de gel et des décisions de confiscation)</a:t>
            </a:r>
          </a:p>
          <a:p>
            <a:pPr marL="342900" marR="0" lvl="0" indent="-342900" algn="just">
              <a:lnSpc>
                <a:spcPct val="107000"/>
              </a:lnSpc>
              <a:spcBef>
                <a:spcPts val="0"/>
              </a:spcBef>
              <a:spcAft>
                <a:spcPts val="0"/>
              </a:spcAft>
              <a:buFont typeface="Times New Roman" panose="02020603050405020304" pitchFamily="18" charset="0"/>
              <a:buChar char="-"/>
            </a:pPr>
            <a:r>
              <a:rPr lang="fr-BE" sz="1700" i="1" dirty="0">
                <a:latin typeface="Times New Roman" panose="02020603050405020304" pitchFamily="18" charset="0"/>
              </a:rPr>
              <a:t>Restitution : renvoi d’un objet à la victime (article 8 de la Convention de 2000)</a:t>
            </a:r>
          </a:p>
          <a:p>
            <a:pPr marL="342900" marR="0" lvl="0" indent="-342900" algn="just">
              <a:lnSpc>
                <a:spcPct val="107000"/>
              </a:lnSpc>
              <a:spcBef>
                <a:spcPts val="0"/>
              </a:spcBef>
              <a:spcAft>
                <a:spcPts val="0"/>
              </a:spcAft>
              <a:buFont typeface="Times New Roman" panose="02020603050405020304" pitchFamily="18" charset="0"/>
              <a:buChar char="-"/>
            </a:pPr>
            <a:r>
              <a:rPr lang="fr-BE" sz="1700" i="1" dirty="0">
                <a:latin typeface="Times New Roman" panose="02020603050405020304" pitchFamily="18" charset="0"/>
              </a:rPr>
              <a:t>Collecte d’extraits du registre du casier judiciaire/ECRIS</a:t>
            </a:r>
          </a:p>
          <a:p>
            <a:pPr marL="342900" marR="0" lvl="0" indent="-342900" algn="just">
              <a:lnSpc>
                <a:spcPct val="107000"/>
              </a:lnSpc>
              <a:spcBef>
                <a:spcPts val="0"/>
              </a:spcBef>
              <a:spcAft>
                <a:spcPts val="0"/>
              </a:spcAft>
              <a:buFont typeface="Times New Roman" panose="02020603050405020304" pitchFamily="18" charset="0"/>
              <a:buChar char="-"/>
            </a:pPr>
            <a:r>
              <a:rPr lang="fr-BE" sz="1700" i="1" dirty="0">
                <a:latin typeface="Times New Roman" panose="02020603050405020304" pitchFamily="18" charset="0"/>
                <a:ea typeface="Calibri" panose="020F0502020204030204" pitchFamily="34" charset="0"/>
                <a:cs typeface="Times New Roman" panose="02020603050405020304" pitchFamily="18" charset="0"/>
              </a:rPr>
              <a:t>Citation à comparaître de témoins, de personnes poursuivies, etc. (art. 5 de la Convention de 2000 ou art. 7 de la Convention de 1959)</a:t>
            </a:r>
          </a:p>
          <a:p>
            <a:pPr algn="just">
              <a:lnSpc>
                <a:spcPct val="107000"/>
              </a:lnSpc>
              <a:spcBef>
                <a:spcPts val="0"/>
              </a:spcBef>
            </a:pPr>
            <a:endParaRPr lang="en-US"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412845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br>
              <a:rPr lang="fr-BE" sz="3600" b="1" dirty="0">
                <a:latin typeface="Times New Roman" panose="02020603050405020304" pitchFamily="18" charset="0"/>
                <a:cs typeface="Times New Roman" panose="02020603050405020304" pitchFamily="18" charset="0"/>
              </a:rPr>
            </a:br>
            <a:r>
              <a:rPr lang="fr-BE" sz="3600" b="1" dirty="0">
                <a:latin typeface="Times New Roman" panose="02020603050405020304" pitchFamily="18" charset="0"/>
                <a:cs typeface="Times New Roman" panose="02020603050405020304" pitchFamily="18" charset="0"/>
              </a:rPr>
              <a:t>Définitions</a:t>
            </a:r>
            <a:br>
              <a:rPr lang="fr-BE" sz="3600" b="1" dirty="0">
                <a:latin typeface="Times New Roman" panose="02020603050405020304" pitchFamily="18" charset="0"/>
                <a:cs typeface="Times New Roman" panose="02020603050405020304" pitchFamily="18" charset="0"/>
              </a:rPr>
            </a:br>
            <a:endParaRPr lang="fr-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80020"/>
            <a:ext cx="10275501" cy="4719492"/>
          </a:xfrm>
        </p:spPr>
        <p:txBody>
          <a:bodyPr>
            <a:noAutofit/>
          </a:bodyPr>
          <a:lstStyle/>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fr-BE" sz="1800" dirty="0">
                <a:latin typeface="Times New Roman" panose="02020603050405020304" pitchFamily="18" charset="0"/>
              </a:rPr>
              <a:t>« </a:t>
            </a:r>
            <a:r>
              <a:rPr lang="fr-BE" sz="1800" b="1" dirty="0">
                <a:solidFill>
                  <a:srgbClr val="FF0000"/>
                </a:solidFill>
                <a:latin typeface="Times New Roman" panose="02020603050405020304" pitchFamily="18" charset="0"/>
              </a:rPr>
              <a:t>État d’émission</a:t>
            </a:r>
            <a:r>
              <a:rPr lang="fr-BE" sz="1800" dirty="0">
                <a:latin typeface="Times New Roman" panose="02020603050405020304" pitchFamily="18" charset="0"/>
              </a:rPr>
              <a:t> » - EM dans lequel la DEE est émise ;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fr-BE" sz="1800" dirty="0">
                <a:latin typeface="Times New Roman" panose="02020603050405020304" pitchFamily="18" charset="0"/>
              </a:rPr>
              <a:t>« </a:t>
            </a:r>
            <a:r>
              <a:rPr lang="fr-BE" sz="1800" b="1" dirty="0">
                <a:solidFill>
                  <a:srgbClr val="FF0000"/>
                </a:solidFill>
                <a:latin typeface="Times New Roman" panose="02020603050405020304" pitchFamily="18" charset="0"/>
              </a:rPr>
              <a:t>État d’exécution</a:t>
            </a:r>
            <a:r>
              <a:rPr lang="fr-BE" sz="1800" dirty="0">
                <a:latin typeface="Times New Roman" panose="02020603050405020304" pitchFamily="18" charset="0"/>
              </a:rPr>
              <a:t> » - EM qui exécute la DEE et dans lequel la mesure d’enquête doit être exécutée ;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fr-BE" sz="1800" dirty="0">
                <a:latin typeface="Times New Roman" panose="02020603050405020304" pitchFamily="18" charset="0"/>
              </a:rPr>
              <a:t>« </a:t>
            </a:r>
            <a:r>
              <a:rPr lang="fr-BE" sz="1800" b="1" dirty="0">
                <a:solidFill>
                  <a:srgbClr val="FF0000"/>
                </a:solidFill>
                <a:latin typeface="Times New Roman" panose="02020603050405020304" pitchFamily="18" charset="0"/>
              </a:rPr>
              <a:t>Autorité d’émission »</a:t>
            </a:r>
            <a:r>
              <a:rPr lang="fr-BE" sz="1800" dirty="0">
                <a:latin typeface="Times New Roman" panose="02020603050405020304" pitchFamily="18" charset="0"/>
              </a:rPr>
              <a:t> </a:t>
            </a:r>
          </a:p>
          <a:p>
            <a:pPr marL="0" indent="0" algn="just">
              <a:lnSpc>
                <a:spcPct val="107000"/>
              </a:lnSpc>
              <a:spcBef>
                <a:spcPts val="0"/>
              </a:spcBef>
              <a:buNone/>
            </a:pPr>
            <a:r>
              <a:rPr lang="fr-BE" sz="1800" dirty="0">
                <a:latin typeface="Times New Roman" panose="02020603050405020304" pitchFamily="18" charset="0"/>
              </a:rPr>
              <a:t>	</a:t>
            </a:r>
            <a:r>
              <a:rPr lang="fr-BE" sz="1800" i="1" dirty="0">
                <a:latin typeface="Times New Roman" panose="02020603050405020304" pitchFamily="18" charset="0"/>
              </a:rPr>
              <a:t>(i) un juge, une juridiction, un juge d’instruction ou un procureur compétent(e) dans l’affaire concernée ; ii) toute autre autorité compétente définie par l’État d’émission qui, dans le cas d’espèce, agit en qualité d’autorité chargée des enquêtes dans le cadre de procédures pénales, compétente pour ordonner l’obtention de preuves conformément au droit national</a:t>
            </a:r>
          </a:p>
          <a:p>
            <a:pPr marL="0" indent="0" algn="just">
              <a:lnSpc>
                <a:spcPct val="107000"/>
              </a:lnSpc>
              <a:spcBef>
                <a:spcPts val="0"/>
              </a:spcBef>
              <a:buNone/>
            </a:pPr>
            <a:endParaRPr lang="en-GB" sz="1800" dirty="0">
              <a:latin typeface="Times New Roman" panose="02020603050405020304" pitchFamily="18" charset="0"/>
            </a:endParaRPr>
          </a:p>
          <a:p>
            <a:pPr algn="just">
              <a:lnSpc>
                <a:spcPct val="107000"/>
              </a:lnSpc>
              <a:spcBef>
                <a:spcPts val="0"/>
              </a:spcBef>
            </a:pPr>
            <a:r>
              <a:rPr lang="fr-BE" sz="1800" dirty="0">
                <a:latin typeface="Times New Roman" panose="02020603050405020304" pitchFamily="18" charset="0"/>
              </a:rPr>
              <a:t>« </a:t>
            </a:r>
            <a:r>
              <a:rPr lang="fr-BE" sz="1800" b="1" dirty="0">
                <a:solidFill>
                  <a:srgbClr val="FF0000"/>
                </a:solidFill>
                <a:latin typeface="Times New Roman" panose="02020603050405020304" pitchFamily="18" charset="0"/>
              </a:rPr>
              <a:t>Autorité d’exécution</a:t>
            </a:r>
            <a:r>
              <a:rPr lang="fr-BE" sz="1800" dirty="0">
                <a:latin typeface="Times New Roman" panose="02020603050405020304" pitchFamily="18" charset="0"/>
              </a:rPr>
              <a:t> » : autorité compétente pour reconnaître une DEE et en assurer l’exécution conformément à la présente Directive et aux procédures applicables dans le cadre d’une procédure nationale similaire. </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15622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6"/>
            <a:ext cx="10905066" cy="1135737"/>
          </a:xfrm>
        </p:spPr>
        <p:txBody>
          <a:bodyPr>
            <a:normAutofit fontScale="90000"/>
          </a:bodyPr>
          <a:lstStyle/>
          <a:p>
            <a:br>
              <a:rPr lang="fr-BE" sz="3600" b="1" dirty="0">
                <a:latin typeface="Times New Roman" panose="02020603050405020304" pitchFamily="18" charset="0"/>
                <a:ea typeface="Calibri" panose="020F0502020204030204" pitchFamily="34" charset="0"/>
                <a:cs typeface="Times New Roman" panose="02020603050405020304" pitchFamily="18" charset="0"/>
              </a:rPr>
            </a:br>
            <a:br>
              <a:rPr lang="fr-BE" sz="3600" b="1" dirty="0">
                <a:latin typeface="Times New Roman" panose="02020603050405020304" pitchFamily="18" charset="0"/>
                <a:ea typeface="Calibri" panose="020F0502020204030204" pitchFamily="34" charset="0"/>
                <a:cs typeface="Times New Roman" panose="02020603050405020304" pitchFamily="18" charset="0"/>
              </a:rPr>
            </a:br>
            <a:r>
              <a:rPr lang="fr-BE" sz="3600" b="1" dirty="0">
                <a:latin typeface="Times New Roman" panose="02020603050405020304" pitchFamily="18" charset="0"/>
                <a:ea typeface="Calibri" panose="020F0502020204030204" pitchFamily="34" charset="0"/>
                <a:cs typeface="Times New Roman" panose="02020603050405020304" pitchFamily="18" charset="0"/>
              </a:rPr>
              <a:t>Canaux de transmission </a:t>
            </a:r>
            <a:br>
              <a:rPr lang="fr-BE" sz="3600" i="1" dirty="0">
                <a:latin typeface="Times New Roman" panose="02020603050405020304" pitchFamily="18" charset="0"/>
                <a:ea typeface="Calibri" panose="020F0502020204030204" pitchFamily="34" charset="0"/>
                <a:cs typeface="Times New Roman" panose="02020603050405020304" pitchFamily="18" charset="0"/>
              </a:rPr>
            </a:br>
            <a:br>
              <a:rPr lang="fr-BE" sz="3600" b="1" dirty="0">
                <a:latin typeface="Times New Roman" panose="02020603050405020304" pitchFamily="18" charset="0"/>
                <a:ea typeface="Calibri" panose="020F0502020204030204" pitchFamily="34" charset="0"/>
                <a:cs typeface="Times New Roman" panose="02020603050405020304" pitchFamily="18" charset="0"/>
              </a:rPr>
            </a:br>
            <a:endParaRPr lang="fr-BE" sz="36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0593"/>
            <a:ext cx="10275501" cy="4719492"/>
          </a:xfrm>
        </p:spPr>
        <p:txBody>
          <a:bodyPr>
            <a:noAutofit/>
          </a:bodyPr>
          <a:lstStyle/>
          <a:p>
            <a:pPr marL="0" algn="just">
              <a:lnSpc>
                <a:spcPct val="107000"/>
              </a:lnSpc>
              <a:spcBef>
                <a:spcPts val="0"/>
              </a:spcBef>
            </a:pPr>
            <a:r>
              <a:rPr lang="fr-BE" sz="1700" dirty="0">
                <a:latin typeface="Times New Roman" panose="02020603050405020304" pitchFamily="18" charset="0"/>
              </a:rPr>
              <a:t>La DEE remplie et signée est transmise </a:t>
            </a:r>
            <a:r>
              <a:rPr lang="fr-BE" sz="1700" b="1" dirty="0">
                <a:solidFill>
                  <a:srgbClr val="FF0000"/>
                </a:solidFill>
                <a:latin typeface="Times New Roman" panose="02020603050405020304" pitchFamily="18" charset="0"/>
              </a:rPr>
              <a:t>sans tarder</a:t>
            </a:r>
            <a:r>
              <a:rPr lang="fr-BE" sz="1700" dirty="0">
                <a:latin typeface="Times New Roman" panose="02020603050405020304" pitchFamily="18" charset="0"/>
              </a:rPr>
              <a:t> par l’autorité d’émission à l’autorité d’exécution par tout moyen permettant de laisser une trace écrite – utiliser l’</a:t>
            </a:r>
            <a:r>
              <a:rPr lang="fr-BE" sz="1700" b="1" u="sng" dirty="0">
                <a:solidFill>
                  <a:schemeClr val="accent1">
                    <a:lumMod val="75000"/>
                  </a:schemeClr>
                </a:solidFill>
                <a:latin typeface="Times New Roman" panose="02020603050405020304" pitchFamily="18" charset="0"/>
              </a:rPr>
              <a:t>ATLAS</a:t>
            </a:r>
            <a:r>
              <a:rPr lang="fr-BE" sz="1700" dirty="0">
                <a:latin typeface="Times New Roman" panose="02020603050405020304" pitchFamily="18" charset="0"/>
              </a:rPr>
              <a:t> sur le site Web du RJE pour identifier une AC d’exécution parmi les EM d’exécution</a:t>
            </a:r>
          </a:p>
          <a:p>
            <a:pPr marL="0" algn="just">
              <a:lnSpc>
                <a:spcPct val="107000"/>
              </a:lnSpc>
              <a:spcBef>
                <a:spcPts val="0"/>
              </a:spcBef>
            </a:pPr>
            <a:endParaRPr lang="en-GB" sz="1700" dirty="0">
              <a:latin typeface="Times New Roman" panose="02020603050405020304" pitchFamily="18" charset="0"/>
            </a:endParaRPr>
          </a:p>
          <a:p>
            <a:pPr marL="0" algn="just">
              <a:lnSpc>
                <a:spcPct val="107000"/>
              </a:lnSpc>
              <a:spcBef>
                <a:spcPts val="0"/>
              </a:spcBef>
            </a:pPr>
            <a:r>
              <a:rPr lang="fr-BE" sz="1700" dirty="0">
                <a:latin typeface="Times New Roman" panose="02020603050405020304" pitchFamily="18" charset="0"/>
              </a:rPr>
              <a:t>Chaque État membre peut </a:t>
            </a:r>
            <a:r>
              <a:rPr lang="fr-BE" sz="1700" b="1" dirty="0">
                <a:solidFill>
                  <a:srgbClr val="FF0000"/>
                </a:solidFill>
                <a:latin typeface="Times New Roman" panose="02020603050405020304" pitchFamily="18" charset="0"/>
              </a:rPr>
              <a:t>désigner une autorité centrale </a:t>
            </a:r>
            <a:r>
              <a:rPr lang="fr-BE" sz="1700" dirty="0">
                <a:latin typeface="Times New Roman" panose="02020603050405020304" pitchFamily="18" charset="0"/>
              </a:rPr>
              <a:t>ou, lorsque son ordre juridique le prévoit, </a:t>
            </a:r>
            <a:r>
              <a:rPr lang="fr-BE" sz="1700" b="1" dirty="0">
                <a:solidFill>
                  <a:srgbClr val="FF0000"/>
                </a:solidFill>
                <a:latin typeface="Times New Roman" panose="02020603050405020304" pitchFamily="18" charset="0"/>
              </a:rPr>
              <a:t>plusieurs autorités centrales</a:t>
            </a:r>
            <a:r>
              <a:rPr lang="fr-BE" sz="1700" dirty="0">
                <a:latin typeface="Times New Roman" panose="02020603050405020304" pitchFamily="18" charset="0"/>
              </a:rPr>
              <a:t>, aux fins </a:t>
            </a:r>
            <a:r>
              <a:rPr lang="fr-BE" sz="1700" b="1" u="sng" dirty="0">
                <a:latin typeface="Times New Roman" panose="02020603050405020304" pitchFamily="18" charset="0"/>
              </a:rPr>
              <a:t>d’assister</a:t>
            </a:r>
            <a:r>
              <a:rPr lang="fr-BE" sz="1700" b="1" dirty="0">
                <a:latin typeface="Times New Roman" panose="02020603050405020304" pitchFamily="18" charset="0"/>
              </a:rPr>
              <a:t> </a:t>
            </a:r>
            <a:r>
              <a:rPr lang="fr-BE" sz="1700" dirty="0">
                <a:latin typeface="Times New Roman" panose="02020603050405020304" pitchFamily="18" charset="0"/>
              </a:rPr>
              <a:t>les autorités compétentes</a:t>
            </a:r>
          </a:p>
          <a:p>
            <a:pPr marL="0" indent="0" algn="just">
              <a:lnSpc>
                <a:spcPct val="107000"/>
              </a:lnSpc>
              <a:spcBef>
                <a:spcPts val="0"/>
              </a:spcBef>
              <a:buNone/>
            </a:pPr>
            <a:r>
              <a:rPr lang="fr-BE" sz="1700" dirty="0">
                <a:latin typeface="Times New Roman" panose="02020603050405020304" pitchFamily="18" charset="0"/>
              </a:rPr>
              <a:t> </a:t>
            </a:r>
          </a:p>
          <a:p>
            <a:pPr marL="0" algn="just">
              <a:lnSpc>
                <a:spcPct val="107000"/>
              </a:lnSpc>
              <a:spcBef>
                <a:spcPts val="0"/>
              </a:spcBef>
            </a:pPr>
            <a:r>
              <a:rPr lang="fr-BE" sz="1700" dirty="0">
                <a:latin typeface="Times New Roman" panose="02020603050405020304" pitchFamily="18" charset="0"/>
              </a:rPr>
              <a:t>L’autorité d’émission peut transmettre une DEE via le système de télécommunications du </a:t>
            </a:r>
            <a:r>
              <a:rPr lang="fr-BE" sz="1700" b="1" dirty="0">
                <a:latin typeface="Times New Roman" panose="02020603050405020304" pitchFamily="18" charset="0"/>
              </a:rPr>
              <a:t>Réseau judiciaire européen (RJE)</a:t>
            </a:r>
          </a:p>
          <a:p>
            <a:pPr marL="0" algn="just">
              <a:lnSpc>
                <a:spcPct val="107000"/>
              </a:lnSpc>
              <a:spcBef>
                <a:spcPts val="0"/>
              </a:spcBef>
            </a:pPr>
            <a:endParaRPr lang="en-GB" sz="1700" dirty="0">
              <a:latin typeface="Times New Roman" panose="02020603050405020304" pitchFamily="18" charset="0"/>
            </a:endParaRPr>
          </a:p>
          <a:p>
            <a:pPr marL="0" algn="just">
              <a:lnSpc>
                <a:spcPct val="107000"/>
              </a:lnSpc>
              <a:spcBef>
                <a:spcPts val="0"/>
              </a:spcBef>
            </a:pPr>
            <a:r>
              <a:rPr lang="fr-BE" sz="1700" dirty="0">
                <a:latin typeface="Times New Roman" panose="02020603050405020304" pitchFamily="18" charset="0"/>
              </a:rPr>
              <a:t>Si l’identité de l’autorité d’exécution est inconnue, l’autorité d’émission </a:t>
            </a:r>
            <a:r>
              <a:rPr lang="fr-BE" sz="1700" b="1" dirty="0">
                <a:latin typeface="Times New Roman" panose="02020603050405020304" pitchFamily="18" charset="0"/>
              </a:rPr>
              <a:t>s’efforce d’obtenir les informations nécessaires, y compris par l’intermédiaire des points de contact du RJE</a:t>
            </a:r>
            <a:r>
              <a:rPr lang="fr-BE" sz="1700" dirty="0">
                <a:latin typeface="Times New Roman" panose="02020603050405020304" pitchFamily="18" charset="0"/>
              </a:rPr>
              <a:t>, afin d’obtenir les informations de l’État d’exécution</a:t>
            </a:r>
          </a:p>
          <a:p>
            <a:pPr marL="0" algn="just">
              <a:lnSpc>
                <a:spcPct val="107000"/>
              </a:lnSpc>
              <a:spcBef>
                <a:spcPts val="0"/>
              </a:spcBef>
            </a:pPr>
            <a:endParaRPr lang="en-GB" sz="1700" dirty="0">
              <a:latin typeface="Times New Roman" panose="02020603050405020304" pitchFamily="18" charset="0"/>
            </a:endParaRPr>
          </a:p>
          <a:p>
            <a:pPr marL="0" algn="just">
              <a:lnSpc>
                <a:spcPct val="107000"/>
              </a:lnSpc>
              <a:spcBef>
                <a:spcPts val="0"/>
              </a:spcBef>
            </a:pPr>
            <a:r>
              <a:rPr lang="fr-BE" sz="1700" dirty="0">
                <a:latin typeface="Times New Roman" panose="02020603050405020304" pitchFamily="18" charset="0"/>
              </a:rPr>
              <a:t>Lorsque </a:t>
            </a:r>
            <a:r>
              <a:rPr lang="fr-BE" sz="1700" b="1" dirty="0">
                <a:latin typeface="Times New Roman" panose="02020603050405020304" pitchFamily="18" charset="0"/>
              </a:rPr>
              <a:t>l’autorité de l’État d’exécution</a:t>
            </a:r>
            <a:r>
              <a:rPr lang="fr-BE" sz="1700" dirty="0">
                <a:latin typeface="Times New Roman" panose="02020603050405020304" pitchFamily="18" charset="0"/>
              </a:rPr>
              <a:t> qui reçoit la DEE </a:t>
            </a:r>
            <a:r>
              <a:rPr lang="fr-BE" sz="1700" b="1" dirty="0">
                <a:latin typeface="Times New Roman" panose="02020603050405020304" pitchFamily="18" charset="0"/>
              </a:rPr>
              <a:t>n’est pas compétente</a:t>
            </a:r>
            <a:r>
              <a:rPr lang="fr-BE" sz="1700" dirty="0">
                <a:latin typeface="Times New Roman" panose="02020603050405020304" pitchFamily="18" charset="0"/>
              </a:rPr>
              <a:t> pour la reconnaître ou prendre les mesures nécessaires en vue de son exécution, elle la </a:t>
            </a:r>
            <a:r>
              <a:rPr lang="fr-BE" sz="1700" b="1" dirty="0">
                <a:latin typeface="Times New Roman" panose="02020603050405020304" pitchFamily="18" charset="0"/>
              </a:rPr>
              <a:t>transmet</a:t>
            </a:r>
            <a:r>
              <a:rPr lang="fr-BE" sz="1700" dirty="0">
                <a:latin typeface="Times New Roman" panose="02020603050405020304" pitchFamily="18" charset="0"/>
              </a:rPr>
              <a:t> </a:t>
            </a:r>
            <a:r>
              <a:rPr lang="fr-BE" sz="1700" i="1" u="sng" dirty="0">
                <a:latin typeface="Times New Roman" panose="02020603050405020304" pitchFamily="18" charset="0"/>
              </a:rPr>
              <a:t>d’office</a:t>
            </a:r>
            <a:r>
              <a:rPr lang="fr-BE" sz="1700" dirty="0">
                <a:latin typeface="Times New Roman" panose="02020603050405020304" pitchFamily="18" charset="0"/>
              </a:rPr>
              <a:t> </a:t>
            </a:r>
            <a:r>
              <a:rPr lang="fr-BE" sz="1700" b="1" dirty="0">
                <a:latin typeface="Times New Roman" panose="02020603050405020304" pitchFamily="18" charset="0"/>
              </a:rPr>
              <a:t>à l’autorité d’exécution et elle en</a:t>
            </a:r>
            <a:r>
              <a:rPr lang="fr-BE" sz="1700" dirty="0">
                <a:latin typeface="Times New Roman" panose="02020603050405020304" pitchFamily="18" charset="0"/>
              </a:rPr>
              <a:t> </a:t>
            </a:r>
            <a:r>
              <a:rPr lang="fr-BE" sz="1700" b="1" dirty="0">
                <a:latin typeface="Times New Roman" panose="02020603050405020304" pitchFamily="18" charset="0"/>
              </a:rPr>
              <a:t>informe l’autorité d’émission</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406854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52469" y="460830"/>
            <a:ext cx="10905066" cy="1135737"/>
          </a:xfrm>
        </p:spPr>
        <p:txBody>
          <a:bodyPr>
            <a:normAutofit fontScale="90000"/>
          </a:bodyPr>
          <a:lstStyle/>
          <a:p>
            <a:br>
              <a:rPr lang="fr-BE" sz="3600" b="1" dirty="0">
                <a:latin typeface="Times New Roman" panose="02020603050405020304" pitchFamily="18" charset="0"/>
                <a:ea typeface="Calibri" panose="020F0502020204030204" pitchFamily="34" charset="0"/>
                <a:cs typeface="Times New Roman" panose="02020603050405020304" pitchFamily="18" charset="0"/>
              </a:rPr>
            </a:br>
            <a:br>
              <a:rPr lang="fr-BE" sz="3600" b="1" dirty="0">
                <a:latin typeface="Times New Roman" panose="02020603050405020304" pitchFamily="18" charset="0"/>
                <a:ea typeface="Calibri" panose="020F0502020204030204" pitchFamily="34" charset="0"/>
                <a:cs typeface="Times New Roman" panose="02020603050405020304" pitchFamily="18" charset="0"/>
              </a:rPr>
            </a:br>
            <a:r>
              <a:rPr lang="fr-BE" sz="3600" b="1" dirty="0">
                <a:latin typeface="Times New Roman" panose="02020603050405020304" pitchFamily="18" charset="0"/>
                <a:ea typeface="Calibri" panose="020F0502020204030204" pitchFamily="34" charset="0"/>
                <a:cs typeface="Times New Roman" panose="02020603050405020304" pitchFamily="18" charset="0"/>
              </a:rPr>
              <a:t>Atlas – Site web du RJE</a:t>
            </a:r>
            <a:br>
              <a:rPr lang="fr-BE" sz="3600" i="1" dirty="0">
                <a:latin typeface="Times New Roman" panose="02020603050405020304" pitchFamily="18" charset="0"/>
                <a:ea typeface="Calibri" panose="020F0502020204030204" pitchFamily="34" charset="0"/>
                <a:cs typeface="Times New Roman" panose="02020603050405020304" pitchFamily="18" charset="0"/>
              </a:rPr>
            </a:br>
            <a:br>
              <a:rPr lang="fr-BE" sz="3600" b="1" dirty="0">
                <a:latin typeface="Times New Roman" panose="02020603050405020304" pitchFamily="18" charset="0"/>
                <a:ea typeface="Calibri" panose="020F0502020204030204" pitchFamily="34" charset="0"/>
                <a:cs typeface="Times New Roman" panose="02020603050405020304" pitchFamily="18" charset="0"/>
              </a:rPr>
            </a:br>
            <a:endParaRPr lang="fr-BE" sz="3600" b="1"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Content Placeholder 9">
            <a:extLst>
              <a:ext uri="{FF2B5EF4-FFF2-40B4-BE49-F238E27FC236}">
                <a16:creationId xmlns:a16="http://schemas.microsoft.com/office/drawing/2014/main" id="{2EFC71DD-0FB5-4C73-9F8B-E066C25DB689}"/>
              </a:ext>
            </a:extLst>
          </p:cNvPr>
          <p:cNvPicPr>
            <a:picLocks noGrp="1" noChangeAspect="1"/>
          </p:cNvPicPr>
          <p:nvPr>
            <p:ph idx="1"/>
          </p:nvPr>
        </p:nvPicPr>
        <p:blipFill>
          <a:blip r:embed="rId3"/>
          <a:stretch>
            <a:fillRect/>
          </a:stretch>
        </p:blipFill>
        <p:spPr>
          <a:xfrm>
            <a:off x="507030" y="1611983"/>
            <a:ext cx="4754389" cy="4290641"/>
          </a:xfrm>
        </p:spPr>
      </p:pic>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pic>
        <p:nvPicPr>
          <p:cNvPr id="13" name="Picture 12">
            <a:extLst>
              <a:ext uri="{FF2B5EF4-FFF2-40B4-BE49-F238E27FC236}">
                <a16:creationId xmlns:a16="http://schemas.microsoft.com/office/drawing/2014/main" id="{6A977F4F-3E92-4AD6-938E-5FED15D10A6A}"/>
              </a:ext>
            </a:extLst>
          </p:cNvPr>
          <p:cNvPicPr>
            <a:picLocks noChangeAspect="1"/>
          </p:cNvPicPr>
          <p:nvPr/>
        </p:nvPicPr>
        <p:blipFill>
          <a:blip r:embed="rId4"/>
          <a:stretch>
            <a:fillRect/>
          </a:stretch>
        </p:blipFill>
        <p:spPr>
          <a:xfrm>
            <a:off x="5805002" y="1609453"/>
            <a:ext cx="4555056" cy="4219848"/>
          </a:xfrm>
          <a:prstGeom prst="rect">
            <a:avLst/>
          </a:prstGeom>
        </p:spPr>
      </p:pic>
    </p:spTree>
    <p:extLst>
      <p:ext uri="{BB962C8B-B14F-4D97-AF65-F5344CB8AC3E}">
        <p14:creationId xmlns:p14="http://schemas.microsoft.com/office/powerpoint/2010/main" val="251496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13529" y="645737"/>
            <a:ext cx="10905066" cy="716952"/>
          </a:xfrm>
        </p:spPr>
        <p:txBody>
          <a:bodyPr>
            <a:normAutofit fontScale="90000"/>
          </a:bodyPr>
          <a:lstStyle/>
          <a:p>
            <a:br>
              <a:rPr lang="fr-BE" sz="3600" b="1" dirty="0">
                <a:latin typeface="Times New Roman" panose="02020603050405020304" pitchFamily="18" charset="0"/>
                <a:ea typeface="Calibri" panose="020F0502020204030204" pitchFamily="34" charset="0"/>
                <a:cs typeface="Times New Roman" panose="02020603050405020304" pitchFamily="18" charset="0"/>
              </a:rPr>
            </a:br>
            <a:r>
              <a:rPr lang="fr-BE" sz="3600" b="1" dirty="0">
                <a:latin typeface="Times New Roman" panose="02020603050405020304" pitchFamily="18" charset="0"/>
                <a:ea typeface="Calibri" panose="020F0502020204030204" pitchFamily="34" charset="0"/>
                <a:cs typeface="Times New Roman" panose="02020603050405020304" pitchFamily="18" charset="0"/>
              </a:rPr>
              <a:t>Reconnaissance et exécution. Mesures alternatives/de substitution</a:t>
            </a:r>
            <a:br>
              <a:rPr lang="fr-BE" sz="3600" b="1" dirty="0">
                <a:latin typeface="Times New Roman" panose="02020603050405020304" pitchFamily="18" charset="0"/>
                <a:ea typeface="Calibri" panose="020F0502020204030204" pitchFamily="34" charset="0"/>
                <a:cs typeface="Times New Roman" panose="02020603050405020304" pitchFamily="18" charset="0"/>
              </a:rPr>
            </a:br>
            <a:endParaRPr lang="fr-BE" sz="36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13529" y="1642002"/>
            <a:ext cx="10275501" cy="4570261"/>
          </a:xfrm>
        </p:spPr>
        <p:txBody>
          <a:bodyPr>
            <a:noAutofit/>
          </a:bodyPr>
          <a:lstStyle/>
          <a:p>
            <a:pPr marL="0" algn="just">
              <a:lnSpc>
                <a:spcPct val="107000"/>
              </a:lnSpc>
              <a:spcBef>
                <a:spcPts val="0"/>
              </a:spcBef>
              <a:spcAft>
                <a:spcPts val="600"/>
              </a:spcAft>
            </a:pPr>
            <a:r>
              <a:rPr lang="fr-BE" sz="1800" dirty="0">
                <a:latin typeface="Times New Roman" panose="02020603050405020304" pitchFamily="18" charset="0"/>
              </a:rPr>
              <a:t>L’autorité d’exécution </a:t>
            </a:r>
            <a:r>
              <a:rPr lang="fr-BE" sz="1800" b="1" dirty="0">
                <a:solidFill>
                  <a:srgbClr val="FF0000"/>
                </a:solidFill>
                <a:latin typeface="Times New Roman" panose="02020603050405020304" pitchFamily="18" charset="0"/>
              </a:rPr>
              <a:t>reconnaîtra </a:t>
            </a:r>
            <a:r>
              <a:rPr lang="fr-BE" sz="1800" dirty="0">
                <a:latin typeface="Times New Roman" panose="02020603050405020304" pitchFamily="18" charset="0"/>
              </a:rPr>
              <a:t>une DEE européenne </a:t>
            </a:r>
            <a:r>
              <a:rPr lang="fr-BE" sz="1800" b="1" dirty="0">
                <a:latin typeface="Times New Roman" panose="02020603050405020304" pitchFamily="18" charset="0"/>
              </a:rPr>
              <a:t>sans qu’aucune autre formalité ne soit requise</a:t>
            </a:r>
            <a:r>
              <a:rPr lang="fr-BE" sz="1800" dirty="0">
                <a:latin typeface="Times New Roman" panose="02020603050405020304" pitchFamily="18" charset="0"/>
              </a:rPr>
              <a:t> et </a:t>
            </a:r>
            <a:r>
              <a:rPr lang="fr-BE" sz="1800" b="1" dirty="0">
                <a:latin typeface="Times New Roman" panose="02020603050405020304" pitchFamily="18" charset="0"/>
              </a:rPr>
              <a:t>assure son exécution de la même manière et selon les mêmes modalités </a:t>
            </a:r>
            <a:r>
              <a:rPr lang="fr-BE" sz="1800" dirty="0">
                <a:latin typeface="Times New Roman" panose="02020603050405020304" pitchFamily="18" charset="0"/>
              </a:rPr>
              <a:t>que si la mesure d’enquête concernée avait été ordonnée par une autorité de l’État d’exécution (art. 9 par. 1 Dir.)</a:t>
            </a:r>
          </a:p>
          <a:p>
            <a:pPr marL="0" algn="just">
              <a:lnSpc>
                <a:spcPct val="107000"/>
              </a:lnSpc>
              <a:spcBef>
                <a:spcPts val="0"/>
              </a:spcBef>
              <a:spcAft>
                <a:spcPts val="600"/>
              </a:spcAft>
            </a:pPr>
            <a:r>
              <a:rPr lang="fr-BE" sz="1800" dirty="0">
                <a:latin typeface="Times New Roman" panose="02020603050405020304" pitchFamily="18" charset="0"/>
              </a:rPr>
              <a:t>L’autorité d’exécution </a:t>
            </a:r>
            <a:r>
              <a:rPr lang="fr-BE" sz="1800" b="1" dirty="0">
                <a:solidFill>
                  <a:srgbClr val="FF0000"/>
                </a:solidFill>
                <a:latin typeface="Times New Roman" panose="02020603050405020304" pitchFamily="18" charset="0"/>
              </a:rPr>
              <a:t>respecte </a:t>
            </a:r>
            <a:r>
              <a:rPr lang="fr-BE" sz="1800" b="1" dirty="0">
                <a:latin typeface="Times New Roman" panose="02020603050405020304" pitchFamily="18" charset="0"/>
              </a:rPr>
              <a:t>les formalités et procédures expressément indiquées par l’autorité d’émission</a:t>
            </a:r>
            <a:r>
              <a:rPr lang="fr-BE" sz="1800" dirty="0">
                <a:latin typeface="Times New Roman" panose="02020603050405020304" pitchFamily="18" charset="0"/>
              </a:rPr>
              <a:t>, </a:t>
            </a:r>
            <a:r>
              <a:rPr lang="fr-BE" sz="1800" i="1" u="sng" dirty="0">
                <a:latin typeface="Times New Roman" panose="02020603050405020304" pitchFamily="18" charset="0"/>
              </a:rPr>
              <a:t>sauf</a:t>
            </a:r>
            <a:r>
              <a:rPr lang="fr-BE" sz="1800" i="1" dirty="0">
                <a:latin typeface="Times New Roman" panose="02020603050405020304" pitchFamily="18" charset="0"/>
              </a:rPr>
              <a:t> si la présente Directive en dispose autrement et sous réserve que ces formalités et procédures ne soient pas contraires aux principes fondamentaux du droit de l’État d’exécution</a:t>
            </a:r>
            <a:r>
              <a:rPr lang="fr-BE" sz="1800" dirty="0">
                <a:latin typeface="Times New Roman" panose="02020603050405020304" pitchFamily="18" charset="0"/>
              </a:rPr>
              <a:t> (art. 9 par. 2 Dir.)</a:t>
            </a:r>
          </a:p>
          <a:p>
            <a:pPr marL="0" algn="just">
              <a:lnSpc>
                <a:spcPct val="107000"/>
              </a:lnSpc>
              <a:spcBef>
                <a:spcPts val="0"/>
              </a:spcBef>
              <a:spcAft>
                <a:spcPts val="600"/>
              </a:spcAft>
            </a:pPr>
            <a:r>
              <a:rPr lang="fr-BE" sz="1800" b="1" dirty="0">
                <a:solidFill>
                  <a:srgbClr val="FF0000"/>
                </a:solidFill>
                <a:latin typeface="Times New Roman" panose="02020603050405020304" pitchFamily="18" charset="0"/>
              </a:rPr>
              <a:t>Recours à un autre type de mesure d’enquête</a:t>
            </a:r>
            <a:r>
              <a:rPr lang="fr-BE" sz="1800" dirty="0">
                <a:latin typeface="Times New Roman" panose="02020603050405020304" pitchFamily="18" charset="0"/>
              </a:rPr>
              <a:t> (art. 10 par. 1 Dir.)</a:t>
            </a:r>
            <a:r>
              <a:rPr lang="fr-BE" sz="1800" b="1" dirty="0">
                <a:latin typeface="Times New Roman" panose="02020603050405020304" pitchFamily="18" charset="0"/>
              </a:rPr>
              <a:t> </a:t>
            </a:r>
            <a:r>
              <a:rPr lang="fr-BE" sz="1200" dirty="0"/>
              <a:t>- </a:t>
            </a:r>
            <a:r>
              <a:rPr lang="fr-BE" sz="1800" dirty="0">
                <a:latin typeface="Times New Roman" panose="02020603050405020304" pitchFamily="18" charset="0"/>
              </a:rPr>
              <a:t>l’autorité d’exécution a recours, chaque fois que cela s’avère possible, à une mesure d’enquête autre que celle prévue dans la DEE lorsque la mesure d’enquête indiquée dans la décision d’enquête européenne </a:t>
            </a:r>
            <a:r>
              <a:rPr lang="fr-BE" sz="1800" b="1" dirty="0">
                <a:latin typeface="Times New Roman" panose="02020603050405020304" pitchFamily="18" charset="0"/>
              </a:rPr>
              <a:t>n’existe pas dans le droit de l’État d’exécution</a:t>
            </a:r>
            <a:r>
              <a:rPr lang="fr-BE" sz="1800" dirty="0">
                <a:latin typeface="Times New Roman" panose="02020603050405020304" pitchFamily="18" charset="0"/>
              </a:rPr>
              <a:t> ou </a:t>
            </a:r>
            <a:r>
              <a:rPr lang="fr-BE" sz="1800" b="1" dirty="0">
                <a:latin typeface="Times New Roman" panose="02020603050405020304" pitchFamily="18" charset="0"/>
              </a:rPr>
              <a:t>ne serait pas disponible dans le cadre d’une procédure nationale similaire</a:t>
            </a:r>
            <a:r>
              <a:rPr lang="fr-BE" sz="1800" dirty="0">
                <a:latin typeface="Times New Roman" panose="02020603050405020304" pitchFamily="18" charset="0"/>
              </a:rPr>
              <a:t>. Des </a:t>
            </a:r>
            <a:r>
              <a:rPr lang="fr-BE" sz="1800" b="1" dirty="0">
                <a:solidFill>
                  <a:srgbClr val="FF0000"/>
                </a:solidFill>
                <a:latin typeface="Times New Roman" panose="02020603050405020304" pitchFamily="18" charset="0"/>
              </a:rPr>
              <a:t>exceptions</a:t>
            </a:r>
            <a:r>
              <a:rPr lang="fr-BE" sz="1800" dirty="0">
                <a:latin typeface="Times New Roman" panose="02020603050405020304" pitchFamily="18" charset="0"/>
              </a:rPr>
              <a:t> à l’option susmentionnée sont prévues à l’art. 10 par. 2 let. a) - d) Dir.</a:t>
            </a:r>
          </a:p>
          <a:p>
            <a:pPr algn="just">
              <a:lnSpc>
                <a:spcPct val="107000"/>
              </a:lnSpc>
              <a:spcBef>
                <a:spcPts val="0"/>
              </a:spcBef>
              <a:spcAft>
                <a:spcPts val="600"/>
              </a:spcAft>
            </a:pPr>
            <a:r>
              <a:rPr lang="fr-BE" sz="1800" dirty="0">
                <a:latin typeface="Times New Roman" panose="02020603050405020304" pitchFamily="18" charset="0"/>
              </a:rPr>
              <a:t>L’autorité d’exécution </a:t>
            </a:r>
            <a:r>
              <a:rPr lang="fr-BE" sz="1800" b="1" dirty="0">
                <a:solidFill>
                  <a:srgbClr val="FF0000"/>
                </a:solidFill>
                <a:latin typeface="Times New Roman" panose="02020603050405020304" pitchFamily="18" charset="0"/>
              </a:rPr>
              <a:t>peut également recourir à une mesure d’enquête </a:t>
            </a:r>
            <a:r>
              <a:rPr lang="fr-BE" sz="1800" dirty="0">
                <a:latin typeface="Times New Roman" panose="02020603050405020304" pitchFamily="18" charset="0"/>
              </a:rPr>
              <a:t>autre que celle indiquée dans la DEE </a:t>
            </a:r>
            <a:r>
              <a:rPr lang="fr-BE" sz="1800" b="1" dirty="0">
                <a:latin typeface="Times New Roman" panose="02020603050405020304" pitchFamily="18" charset="0"/>
              </a:rPr>
              <a:t>si la mesure d’enquête choisie par l’autorité d’exécution </a:t>
            </a:r>
            <a:r>
              <a:rPr lang="fr-BE" sz="1800" b="1" u="sng" dirty="0">
                <a:latin typeface="Times New Roman" panose="02020603050405020304" pitchFamily="18" charset="0"/>
              </a:rPr>
              <a:t>permet d’obtenir le même résultat</a:t>
            </a:r>
            <a:r>
              <a:rPr lang="fr-BE" sz="1800" b="1" dirty="0">
                <a:latin typeface="Times New Roman" panose="02020603050405020304" pitchFamily="18" charset="0"/>
              </a:rPr>
              <a:t> que la mesure indiquée dans la DEE par des moyens moins intrusifs</a:t>
            </a:r>
            <a:r>
              <a:rPr lang="fr-BE" sz="1800" dirty="0">
                <a:latin typeface="Times New Roman" panose="02020603050405020304" pitchFamily="18" charset="0"/>
              </a:rPr>
              <a:t>.</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3188817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1854</Words>
  <Application>Microsoft Office PowerPoint</Application>
  <PresentationFormat>Grand écran</PresentationFormat>
  <Paragraphs>153</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Times New Roman</vt:lpstr>
      <vt:lpstr>Wingdings</vt:lpstr>
      <vt:lpstr>Office Theme</vt:lpstr>
      <vt:lpstr>Mieux appliquer le droit pénal européen Formation du personnel des tribunaux de l’ERA</vt:lpstr>
      <vt:lpstr>Table des matières :</vt:lpstr>
      <vt:lpstr>Fiche d’information</vt:lpstr>
      <vt:lpstr> Relation avec d’autres instruments juridiques </vt:lpstr>
      <vt:lpstr> Champ d’application </vt:lpstr>
      <vt:lpstr> Définitions </vt:lpstr>
      <vt:lpstr>  Canaux de transmission   </vt:lpstr>
      <vt:lpstr>  Atlas – Site web du RJE  </vt:lpstr>
      <vt:lpstr> Reconnaissance et exécution. Mesures alternatives/de substitution </vt:lpstr>
      <vt:lpstr>  Motifs de non-reconnaissance ou de non-exécution. Report   </vt:lpstr>
      <vt:lpstr>  Délais de reconnaissance et d’exécution  </vt:lpstr>
      <vt:lpstr>  Recours juridiques  </vt:lpstr>
      <vt:lpstr>  Obligation d’information  </vt:lpstr>
      <vt:lpstr>   Ressources supplémentaires sur le site Web du RJE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on Mutual Legal Assistance in Criminal Matters in the EU</dc:title>
  <dc:creator>motoi constantin daniel</dc:creator>
  <cp:lastModifiedBy>Kim Hennuy</cp:lastModifiedBy>
  <cp:revision>71</cp:revision>
  <dcterms:created xsi:type="dcterms:W3CDTF">2020-10-28T18:46:19Z</dcterms:created>
  <dcterms:modified xsi:type="dcterms:W3CDTF">2021-06-22T14:09:43Z</dcterms:modified>
</cp:coreProperties>
</file>