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9" r:id="rId2"/>
    <p:sldId id="303" r:id="rId3"/>
    <p:sldId id="305" r:id="rId4"/>
    <p:sldId id="306" r:id="rId5"/>
    <p:sldId id="308" r:id="rId6"/>
    <p:sldId id="30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694"/>
  </p:normalViewPr>
  <p:slideViewPr>
    <p:cSldViewPr snapToGrid="0">
      <p:cViewPr varScale="1">
        <p:scale>
          <a:sx n="102" d="100"/>
          <a:sy n="102" d="100"/>
        </p:scale>
        <p:origin x="12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1DB97-DE64-4239-B148-89DEFCED2D17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4481A-3438-47FA-ADC4-95B6CBCCFE1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59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818B8-8CD7-45F0-8A08-ADDCA9A46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687F6-F798-4279-8CA8-1E611EB4C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2C4F9-B6CD-4FF6-B2FF-BFAC585C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3430-0568-4DFF-9550-B4FC1BE55A9E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8306F-D849-459D-A0E9-07289974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DFE86-B79F-4CA2-9D81-8F487300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9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62834-3C26-4A3E-8A2F-39E509F44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115D8-924F-4E27-A992-3D7409E82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31C5A-AB27-4D78-853D-87A98112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87A-2FEA-4608-885C-FAB2F972A45F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6240E-E98E-4A35-9BEC-DE1699EFE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8F4C-E076-46FA-8D33-B48C09E58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3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3502D8-51D2-4DEB-8448-0EE27C335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47024-14EF-4D26-BDA9-BF63BC18D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0693C-09B4-42D8-AAD2-67E4FF00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F5F3-0F22-43CD-BF5D-D66D50588D23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C8E8E-16F2-4DBD-BCFC-7A47217EC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D4FA3-C104-4E78-8D37-4C46A5527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2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3590C-411C-4C6E-8BE1-8E0F47B55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AA179-84E3-45FB-B5E8-B2236F07D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83F86-9AC7-452E-8311-B01C1287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0BF9-E0A3-4DE9-A0B9-074E9C1202E0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01901-130F-4CEA-8F61-CB600C8A0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E7594-654E-4FB1-84CF-1554703F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47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2E509-9656-42B0-8413-71545CBA9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8A59E-DF4D-426C-99BD-53BB71D0D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AF06E-66F7-417C-B3A9-FD71235AB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3A24-7639-4661-B181-AC604BA071FC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849BB-E7A2-4D11-A25B-19C7B51B1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BD0EE-7E4F-4A24-B781-44B9475A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EA530-6DED-4C66-A788-10CA01DB9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317EF-98C3-42F9-8057-71FAFD73DB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C315B-0100-44A3-B918-0D82A1C6D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1D6E7-FDCF-4F52-A1D3-8F7855F4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3CCB-AC4A-4DC4-988B-1BD8AE0EC307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409B2-3D0D-4D5D-A217-03ED551D6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BDCA4-9717-4C5C-A71E-9EA1708E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7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EBC84-8E6A-40A1-BD47-CD22DFDB0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8CE49-EEE2-4F52-AB1F-DFF26EE03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65F24E-6073-4D9E-AA74-F20E73BBA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20E3D2-B4EC-4BCA-87B7-8238E16892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84CE48-1B71-4F38-B582-702881529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ACCC9-5693-4551-924C-5938AA755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00B7-83A5-4C6E-83CE-4387586D3798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E88081-5800-4C7A-A35E-2DE9C1EB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4528B8-9080-4D68-93A8-9AF0DD53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43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6C291-3203-4E3D-A036-C2D4C1E8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A13423-DEF3-4596-834F-EF50EAC7D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A876-D977-443B-910F-C83730FB0436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86106A-C567-4A36-A6E8-5D3141A6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C6A62-D7DA-4A9E-8012-FCDC2A2A4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93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18F955-E793-48EE-AE7A-44B404802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5B10-8DD1-4D4A-B8B9-FBE6918F8ADF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84EBBD-9FBE-48EC-B8FB-AD78EAF56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F9D0D7-5400-4952-AF7D-ABB905BE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11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27960-0D72-4BEE-B99E-86A4041C5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B5326-28DC-4027-BBDA-B854DBF5E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C7E71-95AE-4AF0-A652-753946268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ADA98-4955-4D83-8117-C63BDD99E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94B-7B00-40E6-8161-3EA37EEF91A0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73218-172E-4BE2-9CC4-F66AABEF8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A169A-320B-4876-BC74-A96E8B9C5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4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7A6E2-431A-4A16-AAD6-1CCFE0DFC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A26929-5580-45D3-9E46-668B954B7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5C998-868B-49C4-952F-DB09F5B03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72E08-4138-4CEE-BF6D-B765F3B1A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E243-D7E0-4AA9-A116-BB16E684159A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436EF-8243-4098-8C35-B3D78F40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342D5-FE0D-4D44-8882-EF98338F2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86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09665D-A7F1-45A2-8C74-DC5269EBF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640DF-5630-4E82-8756-885C13F48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3E9EA-26C7-4A56-8C1B-2CE99A20B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48734-9840-47BA-BF20-FB0A04398E90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3C1D8-55D5-4385-B645-49929F17F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EC042-E1CB-4A94-BC36-1B19B3CAAB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8548A-A681-40BC-83BC-2DBB485F6D0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58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A0F76BB-3FE2-4CF9-8280-60BA50232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9364" y="2103437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fr-B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Mieux appliquer le droit pénal européen</a:t>
            </a:r>
            <a:br>
              <a:rPr lang="fr-B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B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du personnel des tribunaux de l’ERA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90BB7F9-BEC7-4781-9FC8-2E3738FAB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9364" y="4232111"/>
            <a:ext cx="8851769" cy="11977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BE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Reconnaissance mutuelle I.</a:t>
            </a:r>
          </a:p>
          <a:p>
            <a:pPr>
              <a:buNone/>
            </a:pPr>
            <a:r>
              <a:rPr lang="fr-BE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 2008 2008/ 909 </a:t>
            </a:r>
          </a:p>
          <a:p>
            <a:pPr eaLnBrk="1" hangingPunct="1">
              <a:buFontTx/>
              <a:buNone/>
            </a:pP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7BF111-4788-4C43-A18D-1C6B4574B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2210983-01A6-4A52-91BC-7167B04559E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24206" y="488950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fr-BE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Transfert des jugements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47B03F1-2B1A-40B4-9A9A-A8FC777E3EE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24206" y="1690688"/>
            <a:ext cx="8458200" cy="4678362"/>
          </a:xfrm>
        </p:spPr>
        <p:txBody>
          <a:bodyPr/>
          <a:lstStyle/>
          <a:p>
            <a:pPr eaLnBrk="1" hangingPunct="1"/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DC 2008/909 remplace la Convention du Conseil de l’Europe de 1983</a:t>
            </a:r>
          </a:p>
          <a:p>
            <a:pPr eaLnBrk="1" hangingPunct="1"/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Objectif : faciliter la réinsertion sociale de la personne condamnée (art.3)</a:t>
            </a:r>
          </a:p>
          <a:p>
            <a:pPr eaLnBrk="1" hangingPunct="1"/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 de consentement nécessaire, sauf si... (art.6)</a:t>
            </a:r>
          </a:p>
          <a:p>
            <a:pPr eaLnBrk="1" hangingPunct="1"/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Reconnaissance, sauf application de motifs de refus (art. 8), NB : plus de conversion !</a:t>
            </a:r>
          </a:p>
          <a:p>
            <a:pPr eaLnBrk="1" hangingPunct="1"/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de motifs de refus</a:t>
            </a:r>
          </a:p>
          <a:p>
            <a:pPr eaLnBrk="1" hangingPunct="1"/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législation de l’EM d’exécution régit l’exécution, y compris la libération anticipée, l’amnistie et la grâce (art. 17) (C-554/14, cpa Ognyanov)</a:t>
            </a:r>
          </a:p>
          <a:p>
            <a:pPr eaLnBrk="1" hangingPunct="1">
              <a:buFontTx/>
              <a:buNone/>
            </a:pP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8B04A1-5151-4570-9BEB-DCAAA7F59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id="{C54376A2-4A25-40AB-A5E1-7EC013932B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2274" y="487674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fr-BE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Aspects de l’exécution de jugements étrangers</a:t>
            </a:r>
          </a:p>
        </p:txBody>
      </p:sp>
      <p:sp>
        <p:nvSpPr>
          <p:cNvPr id="15363" name="Tijdelijke aanduiding voor inhoud 2">
            <a:extLst>
              <a:ext uri="{FF2B5EF4-FFF2-40B4-BE49-F238E27FC236}">
                <a16:creationId xmlns:a16="http://schemas.microsoft.com/office/drawing/2014/main" id="{127FFB68-FD5D-4ADB-A214-03A3B3EB28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2274" y="1690688"/>
            <a:ext cx="10515600" cy="4351338"/>
          </a:xfrm>
        </p:spPr>
        <p:txBody>
          <a:bodyPr/>
          <a:lstStyle/>
          <a:p>
            <a:pPr eaLnBrk="1" hangingPunct="1"/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Poursuite de l’exécution</a:t>
            </a:r>
          </a:p>
          <a:p>
            <a:pPr eaLnBrk="1" hangingPunct="1"/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Peine adaptée (art. 8 DC) :</a:t>
            </a:r>
          </a:p>
          <a:p>
            <a:pPr lvl="1" eaLnBrk="1" hangingPunct="1"/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Incompatibilité avec la peine maximale (par. 2)</a:t>
            </a:r>
          </a:p>
          <a:p>
            <a:pPr lvl="1" eaLnBrk="1" hangingPunct="1"/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modalité est incompatible (par. 2)</a:t>
            </a:r>
          </a:p>
          <a:p>
            <a:pPr lvl="1" eaLnBrk="1" hangingPunct="1"/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Seuil : la peine adaptée ne doit pas aggraver la peine prononcée en termes de nature ou de durée (par. 3)</a:t>
            </a:r>
          </a:p>
          <a:p>
            <a:pPr eaLnBrk="1" hangingPunct="1"/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Peine nominale</a:t>
            </a:r>
          </a:p>
          <a:p>
            <a:pPr eaLnBrk="1" hangingPunct="1">
              <a:buFontTx/>
              <a:buChar char="-"/>
            </a:pPr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libération anticipée</a:t>
            </a:r>
          </a:p>
          <a:p>
            <a:pPr eaLnBrk="1" hangingPunct="1">
              <a:buFontTx/>
              <a:buChar char="-"/>
            </a:pPr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régime pénitentiaire</a:t>
            </a:r>
          </a:p>
          <a:p>
            <a:pPr lvl="1" eaLnBrk="1" hangingPunct="1"/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A57A14-6470-4F31-9D68-39FCAF1A9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>
            <a:extLst>
              <a:ext uri="{FF2B5EF4-FFF2-40B4-BE49-F238E27FC236}">
                <a16:creationId xmlns:a16="http://schemas.microsoft.com/office/drawing/2014/main" id="{7A678AD1-AC84-4211-8257-ACD71F3DB9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2848" y="506526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fr-BE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Anticipation du transfert de jugements</a:t>
            </a:r>
          </a:p>
        </p:txBody>
      </p:sp>
      <p:sp>
        <p:nvSpPr>
          <p:cNvPr id="16387" name="Tijdelijke aanduiding voor inhoud 2">
            <a:extLst>
              <a:ext uri="{FF2B5EF4-FFF2-40B4-BE49-F238E27FC236}">
                <a16:creationId xmlns:a16="http://schemas.microsoft.com/office/drawing/2014/main" id="{13D7F4E9-37EA-4985-85DE-BE980951DA2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2848" y="1690688"/>
            <a:ext cx="10515600" cy="4351338"/>
          </a:xfrm>
        </p:spPr>
        <p:txBody>
          <a:bodyPr/>
          <a:lstStyle/>
          <a:p>
            <a:pPr eaLnBrk="1" hangingPunct="1"/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Ressortissants de l’UE jugés dans un autre État membre</a:t>
            </a:r>
          </a:p>
          <a:p>
            <a:pPr eaLnBrk="1" hangingPunct="1"/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probabilité de transfert est élevée</a:t>
            </a:r>
          </a:p>
          <a:p>
            <a:pPr eaLnBrk="1" hangingPunct="1"/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Grande variété des infrastructures de détention</a:t>
            </a:r>
          </a:p>
          <a:p>
            <a:pPr eaLnBrk="1" hangingPunct="1"/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Grande diversité de règles en matière de libération anticipée</a:t>
            </a:r>
          </a:p>
          <a:p>
            <a:pPr eaLnBrk="1" hangingPunct="1"/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conséquences diffèrent pour les EM et pour les personnes condamnées selon la combinaison des EM coopérants =&gt; peines plus longues/peines plus courtes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463CF2-2A8F-44E0-B7CA-B8CCA01C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D18BCF6-5C7D-4AF3-AA10-4E7F3A6EC77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1701" y="449966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fr-BE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nouveau : anticipation nécessaire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8C46AF7-A33C-4862-821E-2286989599E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1701" y="1690688"/>
            <a:ext cx="10515600" cy="435133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 encore : les non-nationaux sont plus souvent condamnés à des peines inconditionnelles que les nationaux</a:t>
            </a:r>
          </a:p>
          <a:p>
            <a:pPr eaLnBrk="1" hangingPunct="1">
              <a:spcBef>
                <a:spcPts val="1800"/>
              </a:spcBef>
            </a:pP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Lors des audiences de prononcé : la possibilité de transférer la surveillance doit être discutée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5B12C8-58B8-4397-A9A6-BBB4223C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78A4850-F32D-40C9-B707-077D57DFB7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1129" y="4340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fr-BE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Incertitudes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BE915F8-9C59-4275-9321-B7BC1D659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1129" y="1759638"/>
            <a:ext cx="10515600" cy="435133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L’EM de condamnation propose-t-il la décision de transfert ?</a:t>
            </a:r>
          </a:p>
          <a:p>
            <a:pPr eaLnBrk="1" hangingPunct="1">
              <a:spcBef>
                <a:spcPts val="1800"/>
              </a:spcBef>
            </a:pP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oui, quand le fera-t-il ?</a:t>
            </a:r>
          </a:p>
          <a:p>
            <a:pPr eaLnBrk="1" hangingPunct="1">
              <a:spcBef>
                <a:spcPts val="1800"/>
              </a:spcBef>
            </a:pP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Quelles règles d’exécution et de libération anticipée s’appliquent 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07E1C5-249E-49C7-BBB2-57EA6E269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Grand écran</PresentationFormat>
  <Paragraphs>38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Mieux appliquer le droit pénal européen Formation du personnel des tribunaux de l’ERA</vt:lpstr>
      <vt:lpstr>Transfert des jugements</vt:lpstr>
      <vt:lpstr>Aspects de l’exécution de jugements étrangers</vt:lpstr>
      <vt:lpstr>Anticipation du transfert de jugements</vt:lpstr>
      <vt:lpstr>De nouveau : anticipation nécessaire</vt:lpstr>
      <vt:lpstr>Incertitudes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Martin Kisgyörgy</dc:creator>
  <cp:lastModifiedBy>Kim Hennuy</cp:lastModifiedBy>
  <cp:revision>7</cp:revision>
  <dcterms:created xsi:type="dcterms:W3CDTF">2020-12-03T11:57:03Z</dcterms:created>
  <dcterms:modified xsi:type="dcterms:W3CDTF">2021-06-22T14:11:34Z</dcterms:modified>
</cp:coreProperties>
</file>