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1" r:id="rId1"/>
  </p:sldMasterIdLst>
  <p:notesMasterIdLst>
    <p:notesMasterId r:id="rId14"/>
  </p:notesMasterIdLst>
  <p:sldIdLst>
    <p:sldId id="256" r:id="rId2"/>
    <p:sldId id="257" r:id="rId3"/>
    <p:sldId id="263" r:id="rId4"/>
    <p:sldId id="264" r:id="rId5"/>
    <p:sldId id="265" r:id="rId6"/>
    <p:sldId id="266" r:id="rId7"/>
    <p:sldId id="267" r:id="rId8"/>
    <p:sldId id="268" r:id="rId9"/>
    <p:sldId id="269" r:id="rId10"/>
    <p:sldId id="270" r:id="rId11"/>
    <p:sldId id="271"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54" d="100"/>
          <a:sy n="54" d="100"/>
        </p:scale>
        <p:origin x="84" y="12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5E665-62E6-405A-AD6D-264523F741D6}" type="datetimeFigureOut">
              <a:rPr lang="es-ES" smtClean="0"/>
              <a:t>22/06/2021</a:t>
            </a:fld>
            <a:endParaRPr lang="es-E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CC345-962E-44CC-B65F-2687AEB2E862}" type="slidenum">
              <a:rPr lang="es-ES" smtClean="0"/>
              <a:t>‹N°›</a:t>
            </a:fld>
            <a:endParaRPr lang="es-ES" dirty="0"/>
          </a:p>
        </p:txBody>
      </p:sp>
    </p:spTree>
    <p:extLst>
      <p:ext uri="{BB962C8B-B14F-4D97-AF65-F5344CB8AC3E}">
        <p14:creationId xmlns:p14="http://schemas.microsoft.com/office/powerpoint/2010/main" val="400814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D66F-59E2-449C-A093-7285183F79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15257A89-61E3-4137-9614-E144E2807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701EAC39-47F7-4378-B475-98A0B0D9560E}"/>
              </a:ext>
            </a:extLst>
          </p:cNvPr>
          <p:cNvSpPr>
            <a:spLocks noGrp="1"/>
          </p:cNvSpPr>
          <p:nvPr>
            <p:ph type="dt" sz="half" idx="10"/>
          </p:nvPr>
        </p:nvSpPr>
        <p:spPr/>
        <p:txBody>
          <a:bodyPr/>
          <a:lstStyle/>
          <a:p>
            <a:fld id="{F8E06C98-E4B2-4DF6-9360-F49F5E3449F5}" type="datetime1">
              <a:rPr lang="en-US" smtClean="0"/>
              <a:t>6/22/2021</a:t>
            </a:fld>
            <a:endParaRPr lang="en-US" dirty="0"/>
          </a:p>
        </p:txBody>
      </p:sp>
      <p:sp>
        <p:nvSpPr>
          <p:cNvPr id="5" name="Footer Placeholder 4">
            <a:extLst>
              <a:ext uri="{FF2B5EF4-FFF2-40B4-BE49-F238E27FC236}">
                <a16:creationId xmlns:a16="http://schemas.microsoft.com/office/drawing/2014/main" id="{873ED367-E022-4F11-8213-01DDA21E81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980090-CA7C-4FB3-A0E4-6CD354267BBE}"/>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1070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180E-9F2E-45C2-AD5B-F26EC1FA2E77}"/>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59C1230A-F54C-4FD4-9207-00BD5251A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63B6DDC-B367-4632-BED9-64295F807112}"/>
              </a:ext>
            </a:extLst>
          </p:cNvPr>
          <p:cNvSpPr>
            <a:spLocks noGrp="1"/>
          </p:cNvSpPr>
          <p:nvPr>
            <p:ph type="dt" sz="half" idx="10"/>
          </p:nvPr>
        </p:nvSpPr>
        <p:spPr/>
        <p:txBody>
          <a:bodyPr/>
          <a:lstStyle/>
          <a:p>
            <a:fld id="{6DE04B5E-3040-4A76-BE1C-DE1629BB0233}" type="datetime1">
              <a:rPr lang="en-US" smtClean="0"/>
              <a:t>6/22/2021</a:t>
            </a:fld>
            <a:endParaRPr lang="en-US" dirty="0"/>
          </a:p>
        </p:txBody>
      </p:sp>
      <p:sp>
        <p:nvSpPr>
          <p:cNvPr id="5" name="Footer Placeholder 4">
            <a:extLst>
              <a:ext uri="{FF2B5EF4-FFF2-40B4-BE49-F238E27FC236}">
                <a16:creationId xmlns:a16="http://schemas.microsoft.com/office/drawing/2014/main" id="{534A541A-D49C-4BC6-B195-A8BA571719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4334FF-9582-4090-AB10-3810BFCE1D4F}"/>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6031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E4BDB1-FF51-44CE-9569-8DF2338C38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3E049948-51A5-46DC-B124-61F0C35BEC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F17DC3F-5B62-478C-9C3C-1201B1A03C78}"/>
              </a:ext>
            </a:extLst>
          </p:cNvPr>
          <p:cNvSpPr>
            <a:spLocks noGrp="1"/>
          </p:cNvSpPr>
          <p:nvPr>
            <p:ph type="dt" sz="half" idx="10"/>
          </p:nvPr>
        </p:nvSpPr>
        <p:spPr/>
        <p:txBody>
          <a:bodyPr/>
          <a:lstStyle/>
          <a:p>
            <a:fld id="{5614F3CB-F806-4E9F-B4E6-8EB4DAD3CD35}" type="datetime1">
              <a:rPr lang="en-US" smtClean="0"/>
              <a:t>6/22/2021</a:t>
            </a:fld>
            <a:endParaRPr lang="en-US" dirty="0"/>
          </a:p>
        </p:txBody>
      </p:sp>
      <p:sp>
        <p:nvSpPr>
          <p:cNvPr id="5" name="Footer Placeholder 4">
            <a:extLst>
              <a:ext uri="{FF2B5EF4-FFF2-40B4-BE49-F238E27FC236}">
                <a16:creationId xmlns:a16="http://schemas.microsoft.com/office/drawing/2014/main" id="{CE0C4760-FCE2-4842-A7F1-0B56EC8027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635E39-F730-45AE-A1B3-E0401B05560B}"/>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10498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278B-44AB-4EE3-9897-A9310F377CF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91BC69E7-D290-4BA8-9817-AD4254521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B6B444E-826B-4A72-A577-B241EE1FE6EB}"/>
              </a:ext>
            </a:extLst>
          </p:cNvPr>
          <p:cNvSpPr>
            <a:spLocks noGrp="1"/>
          </p:cNvSpPr>
          <p:nvPr>
            <p:ph type="dt" sz="half" idx="10"/>
          </p:nvPr>
        </p:nvSpPr>
        <p:spPr/>
        <p:txBody>
          <a:bodyPr/>
          <a:lstStyle/>
          <a:p>
            <a:fld id="{7C9E107D-D89E-4E7B-AC69-0A52B39F9C36}" type="datetime1">
              <a:rPr lang="en-US" smtClean="0"/>
              <a:t>6/22/2021</a:t>
            </a:fld>
            <a:endParaRPr lang="en-US" dirty="0"/>
          </a:p>
        </p:txBody>
      </p:sp>
      <p:sp>
        <p:nvSpPr>
          <p:cNvPr id="5" name="Footer Placeholder 4">
            <a:extLst>
              <a:ext uri="{FF2B5EF4-FFF2-40B4-BE49-F238E27FC236}">
                <a16:creationId xmlns:a16="http://schemas.microsoft.com/office/drawing/2014/main" id="{2F893904-D204-4F7C-8A5A-3F427A417A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964A53-05B9-4543-9DFC-5969F335D27B}"/>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77915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C785-8FA6-4CDC-93A0-BEF09A0376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C36DF5E2-2EDC-461D-9375-83F5F1781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ED383-3D39-44FA-AC2D-62B62FB06BA2}"/>
              </a:ext>
            </a:extLst>
          </p:cNvPr>
          <p:cNvSpPr>
            <a:spLocks noGrp="1"/>
          </p:cNvSpPr>
          <p:nvPr>
            <p:ph type="dt" sz="half" idx="10"/>
          </p:nvPr>
        </p:nvSpPr>
        <p:spPr/>
        <p:txBody>
          <a:bodyPr/>
          <a:lstStyle/>
          <a:p>
            <a:fld id="{34ECD79F-94BB-43F1-A950-4A43E76BDBD9}" type="datetime1">
              <a:rPr lang="en-US" smtClean="0"/>
              <a:t>6/22/2021</a:t>
            </a:fld>
            <a:endParaRPr lang="en-US" dirty="0"/>
          </a:p>
        </p:txBody>
      </p:sp>
      <p:sp>
        <p:nvSpPr>
          <p:cNvPr id="5" name="Footer Placeholder 4">
            <a:extLst>
              <a:ext uri="{FF2B5EF4-FFF2-40B4-BE49-F238E27FC236}">
                <a16:creationId xmlns:a16="http://schemas.microsoft.com/office/drawing/2014/main" id="{EC9F5D92-6D01-4844-B6E1-D271B8D3B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94D078-CA25-434A-B915-CE924210387E}"/>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24359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0B0F-6544-471E-B223-ECBD8ECCAC1F}"/>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41090F8E-7FF0-4D4C-B420-EFC4B61D2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C64A0525-B1C5-445E-A257-053B1A2C7F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DABA15C4-BCE8-4BBB-8609-ABD42A95E146}"/>
              </a:ext>
            </a:extLst>
          </p:cNvPr>
          <p:cNvSpPr>
            <a:spLocks noGrp="1"/>
          </p:cNvSpPr>
          <p:nvPr>
            <p:ph type="dt" sz="half" idx="10"/>
          </p:nvPr>
        </p:nvSpPr>
        <p:spPr/>
        <p:txBody>
          <a:bodyPr/>
          <a:lstStyle/>
          <a:p>
            <a:fld id="{BCCF3E52-BABA-42BC-A33A-FAD7507CEFA2}" type="datetime1">
              <a:rPr lang="en-US" smtClean="0"/>
              <a:t>6/22/2021</a:t>
            </a:fld>
            <a:endParaRPr lang="en-US" dirty="0"/>
          </a:p>
        </p:txBody>
      </p:sp>
      <p:sp>
        <p:nvSpPr>
          <p:cNvPr id="6" name="Footer Placeholder 5">
            <a:extLst>
              <a:ext uri="{FF2B5EF4-FFF2-40B4-BE49-F238E27FC236}">
                <a16:creationId xmlns:a16="http://schemas.microsoft.com/office/drawing/2014/main" id="{1C803448-2D3D-4D4D-96C6-41A9F15A21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7EC7F4-4749-48C3-879D-4FF32D37C06E}"/>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97009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FD94-6FF4-4556-A9DC-D16B55A8F176}"/>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7F019B80-6200-447A-95A4-55393AD279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B8030F-9C01-4541-A30A-1E57F4CCFB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E742F64E-4756-4D7A-B94B-74928A8FC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B63F76-EA9E-418B-9D39-B43ED1859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3BA028B9-FE8B-49D5-A5F0-0FC4BCEE54D4}"/>
              </a:ext>
            </a:extLst>
          </p:cNvPr>
          <p:cNvSpPr>
            <a:spLocks noGrp="1"/>
          </p:cNvSpPr>
          <p:nvPr>
            <p:ph type="dt" sz="half" idx="10"/>
          </p:nvPr>
        </p:nvSpPr>
        <p:spPr/>
        <p:txBody>
          <a:bodyPr/>
          <a:lstStyle/>
          <a:p>
            <a:fld id="{B07B727F-2DC9-4DD8-B078-EBEEB414D388}" type="datetime1">
              <a:rPr lang="en-US" smtClean="0"/>
              <a:t>6/22/2021</a:t>
            </a:fld>
            <a:endParaRPr lang="en-US" dirty="0"/>
          </a:p>
        </p:txBody>
      </p:sp>
      <p:sp>
        <p:nvSpPr>
          <p:cNvPr id="8" name="Footer Placeholder 7">
            <a:extLst>
              <a:ext uri="{FF2B5EF4-FFF2-40B4-BE49-F238E27FC236}">
                <a16:creationId xmlns:a16="http://schemas.microsoft.com/office/drawing/2014/main" id="{4CF9069C-24C5-445C-B0F2-B3A7D68774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662BCE3-AC15-4CD5-ABE5-1DBA06651A3E}"/>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0098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ACF7-42D1-4003-9E59-DA3D31C3C741}"/>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2BE305A7-E706-4FE4-A352-8956279C607A}"/>
              </a:ext>
            </a:extLst>
          </p:cNvPr>
          <p:cNvSpPr>
            <a:spLocks noGrp="1"/>
          </p:cNvSpPr>
          <p:nvPr>
            <p:ph type="dt" sz="half" idx="10"/>
          </p:nvPr>
        </p:nvSpPr>
        <p:spPr/>
        <p:txBody>
          <a:bodyPr/>
          <a:lstStyle/>
          <a:p>
            <a:fld id="{9AF30161-F73D-4F34-94FD-FCC7A4405273}" type="datetime1">
              <a:rPr lang="en-US" smtClean="0"/>
              <a:t>6/22/2021</a:t>
            </a:fld>
            <a:endParaRPr lang="en-US" dirty="0"/>
          </a:p>
        </p:txBody>
      </p:sp>
      <p:sp>
        <p:nvSpPr>
          <p:cNvPr id="4" name="Footer Placeholder 3">
            <a:extLst>
              <a:ext uri="{FF2B5EF4-FFF2-40B4-BE49-F238E27FC236}">
                <a16:creationId xmlns:a16="http://schemas.microsoft.com/office/drawing/2014/main" id="{B09E2953-CA37-42C2-B7EF-8821FA516D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B425A84-D152-4717-9698-C5E361A282EB}"/>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14342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6D2D1-B6EC-46AF-9D31-D985DC129200}"/>
              </a:ext>
            </a:extLst>
          </p:cNvPr>
          <p:cNvSpPr>
            <a:spLocks noGrp="1"/>
          </p:cNvSpPr>
          <p:nvPr>
            <p:ph type="dt" sz="half" idx="10"/>
          </p:nvPr>
        </p:nvSpPr>
        <p:spPr/>
        <p:txBody>
          <a:bodyPr/>
          <a:lstStyle/>
          <a:p>
            <a:fld id="{BAF7922C-757B-491A-9029-1F8697B56A11}" type="datetime1">
              <a:rPr lang="en-US" smtClean="0"/>
              <a:t>6/22/2021</a:t>
            </a:fld>
            <a:endParaRPr lang="en-US" dirty="0"/>
          </a:p>
        </p:txBody>
      </p:sp>
      <p:sp>
        <p:nvSpPr>
          <p:cNvPr id="3" name="Footer Placeholder 2">
            <a:extLst>
              <a:ext uri="{FF2B5EF4-FFF2-40B4-BE49-F238E27FC236}">
                <a16:creationId xmlns:a16="http://schemas.microsoft.com/office/drawing/2014/main" id="{552AE399-F2B4-4950-A14B-EB9DBCE941F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E5C2EB-196C-40EB-B64F-249691B5B373}"/>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6229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6EA4F-CF69-44F7-B2C5-67CB9CE52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3986E71F-73AC-4613-B58F-3E3E566F2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38D5AD45-3C44-4458-86D6-B53556095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ADE05-38E1-46DA-B32C-00BC7BA0C163}"/>
              </a:ext>
            </a:extLst>
          </p:cNvPr>
          <p:cNvSpPr>
            <a:spLocks noGrp="1"/>
          </p:cNvSpPr>
          <p:nvPr>
            <p:ph type="dt" sz="half" idx="10"/>
          </p:nvPr>
        </p:nvSpPr>
        <p:spPr/>
        <p:txBody>
          <a:bodyPr/>
          <a:lstStyle/>
          <a:p>
            <a:fld id="{3A3DA237-7B7E-4673-97A4-674D93199B68}" type="datetime1">
              <a:rPr lang="en-US" smtClean="0"/>
              <a:t>6/22/2021</a:t>
            </a:fld>
            <a:endParaRPr lang="en-US" dirty="0"/>
          </a:p>
        </p:txBody>
      </p:sp>
      <p:sp>
        <p:nvSpPr>
          <p:cNvPr id="6" name="Footer Placeholder 5">
            <a:extLst>
              <a:ext uri="{FF2B5EF4-FFF2-40B4-BE49-F238E27FC236}">
                <a16:creationId xmlns:a16="http://schemas.microsoft.com/office/drawing/2014/main" id="{D45B0D53-30EC-48B0-B432-809704C317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93BB0D-0D81-4B66-92DD-F1FD70BA7423}"/>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67825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6EE32-C896-4C8C-B6F7-9B17CA4EA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E8BA438E-760E-4510-A711-67E3496CB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Text Placeholder 3">
            <a:extLst>
              <a:ext uri="{FF2B5EF4-FFF2-40B4-BE49-F238E27FC236}">
                <a16:creationId xmlns:a16="http://schemas.microsoft.com/office/drawing/2014/main" id="{CD27E64E-80A5-4497-AE10-C2FA098C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DFAEF-0A72-4785-BD89-CB1AC75AC062}"/>
              </a:ext>
            </a:extLst>
          </p:cNvPr>
          <p:cNvSpPr>
            <a:spLocks noGrp="1"/>
          </p:cNvSpPr>
          <p:nvPr>
            <p:ph type="dt" sz="half" idx="10"/>
          </p:nvPr>
        </p:nvSpPr>
        <p:spPr/>
        <p:txBody>
          <a:bodyPr/>
          <a:lstStyle/>
          <a:p>
            <a:fld id="{B1AF94BC-48F6-4316-8C32-C258E630180D}" type="datetime1">
              <a:rPr lang="en-US" smtClean="0"/>
              <a:t>6/22/2021</a:t>
            </a:fld>
            <a:endParaRPr lang="en-US" dirty="0"/>
          </a:p>
        </p:txBody>
      </p:sp>
      <p:sp>
        <p:nvSpPr>
          <p:cNvPr id="6" name="Footer Placeholder 5">
            <a:extLst>
              <a:ext uri="{FF2B5EF4-FFF2-40B4-BE49-F238E27FC236}">
                <a16:creationId xmlns:a16="http://schemas.microsoft.com/office/drawing/2014/main" id="{BE13D844-C3A7-459B-8DF0-E6EE02139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9A0053-86BE-4B0C-B30C-24A5B6CBA4E5}"/>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19840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B9F43-E9C2-4035-A367-3EFBBADD0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C9CBA8F-BB9A-4A75-B0B8-5259A97A2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113E6D91-9F6E-4C5C-9494-805A9169D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E9B1-1D15-4F9B-82A8-0C1E31C0D0D9}" type="datetime1">
              <a:rPr lang="en-US" smtClean="0"/>
              <a:t>6/22/2021</a:t>
            </a:fld>
            <a:endParaRPr lang="en-US" dirty="0"/>
          </a:p>
        </p:txBody>
      </p:sp>
      <p:sp>
        <p:nvSpPr>
          <p:cNvPr id="5" name="Footer Placeholder 4">
            <a:extLst>
              <a:ext uri="{FF2B5EF4-FFF2-40B4-BE49-F238E27FC236}">
                <a16:creationId xmlns:a16="http://schemas.microsoft.com/office/drawing/2014/main" id="{ACD62E4A-4649-48AD-8FCC-BF4479012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57A8299-DDBB-4F31-A549-8AE5767C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532262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jn-crimjust.europa.eu/ejn/libdocumentproperties/FR/3189"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E21E-D472-45D3-8125-64F7C298CFD5}"/>
              </a:ext>
            </a:extLst>
          </p:cNvPr>
          <p:cNvSpPr>
            <a:spLocks noGrp="1"/>
          </p:cNvSpPr>
          <p:nvPr>
            <p:ph type="ctrTitle"/>
          </p:nvPr>
        </p:nvSpPr>
        <p:spPr>
          <a:xfrm>
            <a:off x="424206" y="2395540"/>
            <a:ext cx="9144000" cy="960401"/>
          </a:xfrm>
        </p:spPr>
        <p:txBody>
          <a:bodyPr anchor="ctr">
            <a:normAutofit fontScale="90000"/>
          </a:bodyPr>
          <a:lstStyle/>
          <a:p>
            <a:pPr marL="0" marR="0" algn="l">
              <a:spcBef>
                <a:spcPts val="0"/>
              </a:spcBef>
              <a:spcAft>
                <a:spcPts val="800"/>
              </a:spcAft>
            </a:pPr>
            <a:r>
              <a:rPr lang="fr-BE" sz="4400" b="1" dirty="0">
                <a:latin typeface="Times New Roman" panose="02020603050405020304" pitchFamily="18" charset="0"/>
                <a:ea typeface="Calibri" panose="020F0502020204030204" pitchFamily="34" charset="0"/>
                <a:cs typeface="Times New Roman" panose="02020603050405020304" pitchFamily="18" charset="0"/>
              </a:rPr>
              <a:t>Mieux appliquer le droit pénal européen</a:t>
            </a:r>
            <a:br>
              <a:rPr lang="fr-BE" sz="4400" b="1" dirty="0">
                <a:latin typeface="Times New Roman" panose="02020603050405020304" pitchFamily="18" charset="0"/>
                <a:ea typeface="Calibri" panose="020F0502020204030204" pitchFamily="34" charset="0"/>
                <a:cs typeface="Times New Roman" panose="02020603050405020304" pitchFamily="18" charset="0"/>
              </a:rPr>
            </a:br>
            <a:r>
              <a:rPr lang="fr-BE" sz="4400" b="1" dirty="0">
                <a:latin typeface="Times New Roman" panose="02020603050405020304" pitchFamily="18" charset="0"/>
                <a:ea typeface="Calibri" panose="020F0502020204030204" pitchFamily="34" charset="0"/>
                <a:cs typeface="Times New Roman" panose="02020603050405020304" pitchFamily="18" charset="0"/>
              </a:rPr>
              <a:t>Formation destinée au personnel des tribunaux</a:t>
            </a:r>
            <a:br>
              <a:rPr lang="fr-BE" sz="2900" b="1" dirty="0">
                <a:latin typeface="+mn-lt"/>
                <a:ea typeface="Calibri" panose="020F0502020204030204" pitchFamily="34" charset="0"/>
                <a:cs typeface="Times New Roman" panose="02020603050405020304" pitchFamily="18" charset="0"/>
              </a:rPr>
            </a:br>
            <a:endParaRPr lang="fr-BE" sz="2900" b="1" dirty="0">
              <a:latin typeface="+mn-lt"/>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93989260-2094-48F6-92CA-28C2124464D9}"/>
              </a:ext>
            </a:extLst>
          </p:cNvPr>
          <p:cNvSpPr txBox="1"/>
          <p:nvPr/>
        </p:nvSpPr>
        <p:spPr>
          <a:xfrm>
            <a:off x="424206" y="4176075"/>
            <a:ext cx="5995448" cy="1754326"/>
          </a:xfrm>
          <a:prstGeom prst="rect">
            <a:avLst/>
          </a:prstGeom>
          <a:noFill/>
        </p:spPr>
        <p:txBody>
          <a:bodyPr wrap="square" rtlCol="0">
            <a:spAutoFit/>
          </a:bodyPr>
          <a:lstStyle/>
          <a:p>
            <a:r>
              <a:rPr lang="fr-BE" sz="3600" b="1" i="1" dirty="0">
                <a:solidFill>
                  <a:schemeClr val="bg1"/>
                </a:solidFill>
                <a:latin typeface="Times New Roman" panose="02020603050405020304" pitchFamily="18" charset="0"/>
                <a:cs typeface="Times New Roman" panose="02020603050405020304" pitchFamily="18" charset="0"/>
              </a:rPr>
              <a:t>Reconnaissance mutuelle II.</a:t>
            </a:r>
          </a:p>
          <a:p>
            <a:r>
              <a:rPr lang="fr-BE" sz="3600" b="1" i="1" dirty="0">
                <a:solidFill>
                  <a:schemeClr val="bg1"/>
                </a:solidFill>
                <a:latin typeface="Times New Roman" panose="02020603050405020304" pitchFamily="18" charset="0"/>
                <a:cs typeface="Times New Roman" panose="02020603050405020304" pitchFamily="18" charset="0"/>
              </a:rPr>
              <a:t>Décision-cadre du Conseil 2009/829/JAI</a:t>
            </a:r>
          </a:p>
        </p:txBody>
      </p:sp>
    </p:spTree>
    <p:extLst>
      <p:ext uri="{BB962C8B-B14F-4D97-AF65-F5344CB8AC3E}">
        <p14:creationId xmlns:p14="http://schemas.microsoft.com/office/powerpoint/2010/main" val="206233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r>
              <a:rPr lang="fr-BE" sz="3600" b="1" dirty="0">
                <a:latin typeface="Times New Roman" panose="02020603050405020304" pitchFamily="18" charset="0"/>
                <a:cs typeface="Times New Roman" panose="02020603050405020304" pitchFamily="18" charset="0"/>
              </a:rPr>
              <a:t>Droit applicable et décisions ultérieures</a:t>
            </a:r>
            <a:br>
              <a:rPr lang="fr-BE" sz="3600" i="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endParaRPr lang="fr-BE"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03594"/>
            <a:ext cx="10275501" cy="4393982"/>
          </a:xfrm>
        </p:spPr>
        <p:txBody>
          <a:bodyPr>
            <a:normAutofit/>
          </a:bodyPr>
          <a:lstStyle/>
          <a:p>
            <a:pPr marL="342900" indent="-342900" algn="just">
              <a:lnSpc>
                <a:spcPct val="107000"/>
              </a:lnSpc>
              <a:spcBef>
                <a:spcPts val="0"/>
              </a:spcBef>
              <a:buFont typeface="Wingdings" panose="05000000000000000000" pitchFamily="2" charset="2"/>
              <a:buChar char=""/>
            </a:pPr>
            <a:r>
              <a:rPr lang="fr-BE" sz="2000" dirty="0">
                <a:latin typeface="Times New Roman" panose="02020603050405020304" pitchFamily="18" charset="0"/>
                <a:cs typeface="Times New Roman" panose="02020603050405020304" pitchFamily="18" charset="0"/>
              </a:rPr>
              <a:t>Après la décision de reconnaissance, le suivi des mesures de contrôle </a:t>
            </a:r>
            <a:r>
              <a:rPr lang="fr-BE" sz="2000" b="1" dirty="0">
                <a:solidFill>
                  <a:srgbClr val="FF0000"/>
                </a:solidFill>
                <a:latin typeface="Times New Roman" panose="02020603050405020304" pitchFamily="18" charset="0"/>
                <a:cs typeface="Times New Roman" panose="02020603050405020304" pitchFamily="18" charset="0"/>
              </a:rPr>
              <a:t>est régi par le droit de l’État d’exécution</a:t>
            </a:r>
            <a:r>
              <a:rPr lang="fr-BE" sz="2000" b="1" dirty="0">
                <a:latin typeface="Times New Roman" panose="02020603050405020304" pitchFamily="18" charset="0"/>
                <a:cs typeface="Times New Roman" panose="02020603050405020304" pitchFamily="18" charset="0"/>
              </a:rPr>
              <a:t> </a:t>
            </a:r>
            <a:r>
              <a:rPr lang="fr-BE" sz="2000" dirty="0">
                <a:latin typeface="Times New Roman" panose="02020603050405020304" pitchFamily="18" charset="0"/>
                <a:cs typeface="Times New Roman" panose="02020603050405020304" pitchFamily="18" charset="0"/>
              </a:rPr>
              <a:t>(art. 16 DC).</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fr-BE" sz="2000" dirty="0">
                <a:latin typeface="Times New Roman" panose="02020603050405020304" pitchFamily="18" charset="0"/>
                <a:cs typeface="Times New Roman" panose="02020603050405020304" pitchFamily="18" charset="0"/>
              </a:rPr>
              <a:t>Néanmoins, l</a:t>
            </a:r>
            <a:r>
              <a:rPr lang="fr-BE" sz="2000" b="1" dirty="0">
                <a:latin typeface="Times New Roman" panose="02020603050405020304" pitchFamily="18" charset="0"/>
                <a:cs typeface="Times New Roman" panose="02020603050405020304" pitchFamily="18" charset="0"/>
              </a:rPr>
              <a:t>’AC de l’État d’émission </a:t>
            </a:r>
            <a:r>
              <a:rPr lang="fr-BE" sz="2000" u="sng" dirty="0">
                <a:latin typeface="Times New Roman" panose="02020603050405020304" pitchFamily="18" charset="0"/>
                <a:cs typeface="Times New Roman" panose="02020603050405020304" pitchFamily="18" charset="0"/>
              </a:rPr>
              <a:t>est compétente</a:t>
            </a:r>
            <a:r>
              <a:rPr lang="fr-BE" sz="2000" dirty="0">
                <a:latin typeface="Times New Roman" panose="02020603050405020304" pitchFamily="18" charset="0"/>
                <a:cs typeface="Times New Roman" panose="02020603050405020304" pitchFamily="18" charset="0"/>
              </a:rPr>
              <a:t> pour prendre toute décision ultérieure en liaison avec une décision relative à des mesures de contrôle. Ces décisions ultérieures sont notamment : </a:t>
            </a:r>
          </a:p>
          <a:p>
            <a:pPr marL="0" indent="0" algn="just">
              <a:lnSpc>
                <a:spcPct val="107000"/>
              </a:lnSpc>
              <a:spcBef>
                <a:spcPts val="0"/>
              </a:spcBef>
              <a:buNone/>
            </a:pPr>
            <a:r>
              <a:rPr lang="fr-BE" sz="2000" dirty="0">
                <a:latin typeface="Times New Roman" panose="02020603050405020304" pitchFamily="18" charset="0"/>
                <a:cs typeface="Times New Roman" panose="02020603050405020304" pitchFamily="18" charset="0"/>
              </a:rPr>
              <a:t>	a) la prorogation, le réexamen et le retrait de la décision relative à des mesures de contrôle ; </a:t>
            </a:r>
          </a:p>
          <a:p>
            <a:pPr marL="0" indent="0" algn="just">
              <a:lnSpc>
                <a:spcPct val="107000"/>
              </a:lnSpc>
              <a:spcBef>
                <a:spcPts val="0"/>
              </a:spcBef>
              <a:buNone/>
            </a:pPr>
            <a:r>
              <a:rPr lang="fr-BE" sz="2000" dirty="0">
                <a:latin typeface="Times New Roman" panose="02020603050405020304" pitchFamily="18" charset="0"/>
                <a:cs typeface="Times New Roman" panose="02020603050405020304" pitchFamily="18" charset="0"/>
              </a:rPr>
              <a:t>	(b) la modification des mesures de contrôle ; </a:t>
            </a:r>
          </a:p>
          <a:p>
            <a:pPr marL="0" indent="0" algn="just">
              <a:lnSpc>
                <a:spcPct val="107000"/>
              </a:lnSpc>
              <a:spcBef>
                <a:spcPts val="0"/>
              </a:spcBef>
              <a:buNone/>
            </a:pPr>
            <a:r>
              <a:rPr lang="fr-BE" sz="2000" dirty="0">
                <a:latin typeface="Times New Roman" panose="02020603050405020304" pitchFamily="18" charset="0"/>
                <a:cs typeface="Times New Roman" panose="02020603050405020304" pitchFamily="18" charset="0"/>
              </a:rPr>
              <a:t>	c) l’émission d’un mandat d’arrêt ou de toute autre décision judiciaire exécutoire ayant le même effet.</a:t>
            </a: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10</a:t>
            </a:fld>
            <a:endParaRPr lang="en-US" dirty="0">
              <a:solidFill>
                <a:schemeClr val="bg1"/>
              </a:solidFill>
            </a:endParaRPr>
          </a:p>
        </p:txBody>
      </p:sp>
    </p:spTree>
    <p:extLst>
      <p:ext uri="{BB962C8B-B14F-4D97-AF65-F5344CB8AC3E}">
        <p14:creationId xmlns:p14="http://schemas.microsoft.com/office/powerpoint/2010/main" val="2261557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44283"/>
            <a:ext cx="10905066" cy="1135737"/>
          </a:xfrm>
        </p:spPr>
        <p:txBody>
          <a:bodyPr>
            <a:normAutofit fontScale="90000"/>
          </a:bodyPr>
          <a:lstStyle/>
          <a:p>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r>
              <a:rPr lang="fr-BE" sz="3600" b="1" dirty="0">
                <a:latin typeface="Times New Roman" panose="02020603050405020304" pitchFamily="18" charset="0"/>
                <a:cs typeface="Times New Roman" panose="02020603050405020304" pitchFamily="18" charset="0"/>
              </a:rPr>
              <a:t>Obligations des autorités concernées</a:t>
            </a:r>
            <a:br>
              <a:rPr lang="fr-BE" sz="3600" i="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endParaRPr lang="fr-BE"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55743"/>
            <a:ext cx="10275501" cy="4783169"/>
          </a:xfrm>
        </p:spPr>
        <p:txBody>
          <a:bodyPr>
            <a:normAutofit/>
          </a:bodyPr>
          <a:lstStyle/>
          <a:p>
            <a:pPr marL="342900" indent="-342900" algn="just">
              <a:lnSpc>
                <a:spcPct val="100000"/>
              </a:lnSpc>
              <a:spcBef>
                <a:spcPts val="0"/>
              </a:spcBef>
              <a:spcAft>
                <a:spcPts val="1200"/>
              </a:spcAft>
              <a:buFont typeface="Wingdings" panose="05000000000000000000" pitchFamily="2" charset="2"/>
              <a:buChar char=""/>
            </a:pPr>
            <a:r>
              <a:rPr lang="fr-BE" sz="1950" dirty="0">
                <a:latin typeface="Times New Roman" panose="02020603050405020304" pitchFamily="18" charset="0"/>
                <a:cs typeface="Times New Roman" panose="02020603050405020304" pitchFamily="18" charset="0"/>
              </a:rPr>
              <a:t>L’AC de l’État d’exécution peut à tout moment inviter l’autorité compétente de l’État d’émission à fournir des informations pour indiquer si le suivi des mesures </a:t>
            </a:r>
            <a:r>
              <a:rPr lang="fr-BE" sz="1950" b="1" dirty="0">
                <a:latin typeface="Times New Roman" panose="02020603050405020304" pitchFamily="18" charset="0"/>
                <a:cs typeface="Times New Roman" panose="02020603050405020304" pitchFamily="18" charset="0"/>
              </a:rPr>
              <a:t>est toujours nécessaire dans les circonstances de l’espèce</a:t>
            </a:r>
            <a:r>
              <a:rPr lang="fr-BE" sz="1950" dirty="0">
                <a:latin typeface="Times New Roman" panose="02020603050405020304" pitchFamily="18" charset="0"/>
                <a:cs typeface="Times New Roman" panose="02020603050405020304" pitchFamily="18" charset="0"/>
              </a:rPr>
              <a:t>.</a:t>
            </a:r>
          </a:p>
          <a:p>
            <a:pPr marL="342900" indent="-342900" algn="just">
              <a:lnSpc>
                <a:spcPct val="100000"/>
              </a:lnSpc>
              <a:spcBef>
                <a:spcPts val="0"/>
              </a:spcBef>
              <a:spcAft>
                <a:spcPts val="1200"/>
              </a:spcAft>
              <a:buFont typeface="Wingdings" panose="05000000000000000000" pitchFamily="2" charset="2"/>
              <a:buChar char=""/>
            </a:pPr>
            <a:r>
              <a:rPr lang="fr-BE" sz="1950" b="1" dirty="0">
                <a:latin typeface="Times New Roman" panose="02020603050405020304" pitchFamily="18" charset="0"/>
                <a:cs typeface="Times New Roman" panose="02020603050405020304" pitchFamily="18" charset="0"/>
              </a:rPr>
              <a:t>Avant l’expiration de la période </a:t>
            </a:r>
            <a:r>
              <a:rPr lang="fr-BE" sz="1950" dirty="0">
                <a:latin typeface="Times New Roman" panose="02020603050405020304" pitchFamily="18" charset="0"/>
                <a:cs typeface="Times New Roman" panose="02020603050405020304" pitchFamily="18" charset="0"/>
              </a:rPr>
              <a:t>visée à l’article 10, par. 5, l’AC de l’État d’émission précise, d’office ou à la demande de l’AC de l’État d’exécution, la durée supplémentaire de suivi des mesures qu’elle estime, le cas échéant, encore nécessaire.</a:t>
            </a:r>
          </a:p>
          <a:p>
            <a:pPr marL="342900" indent="-342900" algn="just">
              <a:lnSpc>
                <a:spcPct val="100000"/>
              </a:lnSpc>
              <a:spcBef>
                <a:spcPts val="0"/>
              </a:spcBef>
              <a:spcAft>
                <a:spcPts val="1200"/>
              </a:spcAft>
              <a:buFont typeface="Wingdings" panose="05000000000000000000" pitchFamily="2" charset="2"/>
              <a:buChar char=""/>
            </a:pPr>
            <a:r>
              <a:rPr lang="fr-BE" sz="1950" dirty="0">
                <a:latin typeface="Times New Roman" panose="02020603050405020304" pitchFamily="18" charset="0"/>
                <a:cs typeface="Times New Roman" panose="02020603050405020304" pitchFamily="18" charset="0"/>
              </a:rPr>
              <a:t>L’autorité compétente de l’État d’exécution </a:t>
            </a:r>
            <a:r>
              <a:rPr lang="fr-BE" sz="1950" b="1" dirty="0">
                <a:solidFill>
                  <a:srgbClr val="FF0000"/>
                </a:solidFill>
                <a:latin typeface="Times New Roman" panose="02020603050405020304" pitchFamily="18" charset="0"/>
                <a:cs typeface="Times New Roman" panose="02020603050405020304" pitchFamily="18" charset="0"/>
              </a:rPr>
              <a:t>informe immédiatement </a:t>
            </a:r>
            <a:r>
              <a:rPr lang="fr-BE" sz="1950" dirty="0">
                <a:latin typeface="Times New Roman" panose="02020603050405020304" pitchFamily="18" charset="0"/>
                <a:cs typeface="Times New Roman" panose="02020603050405020304" pitchFamily="18" charset="0"/>
              </a:rPr>
              <a:t>l’autorité compétente de l’État d’émission de </a:t>
            </a:r>
            <a:r>
              <a:rPr lang="fr-BE" sz="1950" b="1" dirty="0">
                <a:solidFill>
                  <a:srgbClr val="FF0000"/>
                </a:solidFill>
                <a:latin typeface="Times New Roman" panose="02020603050405020304" pitchFamily="18" charset="0"/>
                <a:cs typeface="Times New Roman" panose="02020603050405020304" pitchFamily="18" charset="0"/>
              </a:rPr>
              <a:t>tout manquement à une mesure de contrôle </a:t>
            </a:r>
            <a:r>
              <a:rPr lang="fr-BE" sz="1950" dirty="0">
                <a:latin typeface="Times New Roman" panose="02020603050405020304" pitchFamily="18" charset="0"/>
                <a:cs typeface="Times New Roman" panose="02020603050405020304" pitchFamily="18" charset="0"/>
              </a:rPr>
              <a:t>, et de </a:t>
            </a:r>
            <a:r>
              <a:rPr lang="fr-BE" sz="1950" b="1" dirty="0">
                <a:solidFill>
                  <a:srgbClr val="FF0000"/>
                </a:solidFill>
                <a:latin typeface="Times New Roman" panose="02020603050405020304" pitchFamily="18" charset="0"/>
                <a:cs typeface="Times New Roman" panose="02020603050405020304" pitchFamily="18" charset="0"/>
              </a:rPr>
              <a:t>toute autre constatation </a:t>
            </a:r>
            <a:r>
              <a:rPr lang="fr-BE" sz="1950" dirty="0">
                <a:latin typeface="Times New Roman" panose="02020603050405020304" pitchFamily="18" charset="0"/>
                <a:cs typeface="Times New Roman" panose="02020603050405020304" pitchFamily="18" charset="0"/>
              </a:rPr>
              <a:t>pouvant entraîner le prononcé de l’une des décisions ultérieures visées à l’article 18, par. 1. La communication de ces informations s’effectue en faisant usage du formulaire type figurant à l’annexe II.</a:t>
            </a:r>
          </a:p>
          <a:p>
            <a:pPr marL="342900" indent="-342900" algn="just">
              <a:lnSpc>
                <a:spcPct val="100000"/>
              </a:lnSpc>
              <a:spcBef>
                <a:spcPts val="0"/>
              </a:spcBef>
              <a:spcAft>
                <a:spcPts val="1200"/>
              </a:spcAft>
              <a:buFont typeface="Wingdings" panose="05000000000000000000" pitchFamily="2" charset="2"/>
              <a:buChar char=""/>
            </a:pPr>
            <a:r>
              <a:rPr lang="fr-BE" sz="1950" dirty="0">
                <a:latin typeface="Times New Roman" panose="02020603050405020304" pitchFamily="18" charset="0"/>
                <a:cs typeface="Times New Roman" panose="02020603050405020304" pitchFamily="18" charset="0"/>
              </a:rPr>
              <a:t>L’autorité compétente de l’État d’exécution informe sans délai l’autorité compétente de l’État d’émission, par tout moyen laissant une trace écrite, des </a:t>
            </a:r>
            <a:r>
              <a:rPr lang="fr-BE" sz="1950" b="1" dirty="0">
                <a:latin typeface="Times New Roman" panose="02020603050405020304" pitchFamily="18" charset="0"/>
                <a:cs typeface="Times New Roman" panose="02020603050405020304" pitchFamily="18" charset="0"/>
              </a:rPr>
              <a:t>situations prévues à l’art. 20 par. 2 DC.</a:t>
            </a: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11</a:t>
            </a:fld>
            <a:endParaRPr lang="en-US" dirty="0">
              <a:solidFill>
                <a:schemeClr val="bg1"/>
              </a:solidFill>
            </a:endParaRPr>
          </a:p>
        </p:txBody>
      </p:sp>
    </p:spTree>
    <p:extLst>
      <p:ext uri="{BB962C8B-B14F-4D97-AF65-F5344CB8AC3E}">
        <p14:creationId xmlns:p14="http://schemas.microsoft.com/office/powerpoint/2010/main" val="1032797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r>
              <a:rPr lang="fr-BE" sz="3600" b="1" dirty="0">
                <a:latin typeface="Times New Roman" panose="02020603050405020304" pitchFamily="18" charset="0"/>
                <a:cs typeface="Times New Roman" panose="02020603050405020304" pitchFamily="18" charset="0"/>
              </a:rPr>
              <a:t>Consultations (art. 22) et langues (art. 24)</a:t>
            </a:r>
            <a:br>
              <a:rPr lang="fr-BE" sz="3600" i="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endParaRPr lang="fr-BE"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fr-BE" sz="2000" dirty="0">
                <a:latin typeface="Times New Roman" panose="02020603050405020304" pitchFamily="18" charset="0"/>
                <a:cs typeface="Times New Roman" panose="02020603050405020304" pitchFamily="18" charset="0"/>
              </a:rPr>
              <a:t>Les autorités compétentes de l’État d’émission et de l’État d’exécution se </a:t>
            </a:r>
            <a:r>
              <a:rPr lang="fr-BE" sz="2000" b="1" dirty="0">
                <a:latin typeface="Times New Roman" panose="02020603050405020304" pitchFamily="18" charset="0"/>
                <a:cs typeface="Times New Roman" panose="02020603050405020304" pitchFamily="18" charset="0"/>
              </a:rPr>
              <a:t>consultent mutuellement </a:t>
            </a:r>
            <a:r>
              <a:rPr lang="fr-BE" sz="2000" dirty="0">
                <a:latin typeface="Times New Roman" panose="02020603050405020304" pitchFamily="18" charset="0"/>
                <a:cs typeface="Times New Roman" panose="02020603050405020304" pitchFamily="18" charset="0"/>
              </a:rPr>
              <a:t>: </a:t>
            </a:r>
          </a:p>
          <a:p>
            <a:pPr marL="0" marR="0" lvl="0" indent="0" algn="just">
              <a:lnSpc>
                <a:spcPct val="107000"/>
              </a:lnSpc>
              <a:spcBef>
                <a:spcPts val="0"/>
              </a:spcBef>
              <a:spcAft>
                <a:spcPts val="0"/>
              </a:spcAft>
              <a:buNone/>
            </a:pPr>
            <a:r>
              <a:rPr lang="fr-BE" sz="2000" dirty="0">
                <a:latin typeface="Times New Roman" panose="02020603050405020304" pitchFamily="18" charset="0"/>
                <a:cs typeface="Times New Roman" panose="02020603050405020304" pitchFamily="18" charset="0"/>
              </a:rPr>
              <a:t>	</a:t>
            </a:r>
            <a:r>
              <a:rPr lang="fr-BE" sz="2000" i="1" dirty="0">
                <a:latin typeface="Times New Roman" panose="02020603050405020304" pitchFamily="18" charset="0"/>
                <a:cs typeface="Times New Roman" panose="02020603050405020304" pitchFamily="18" charset="0"/>
              </a:rPr>
              <a:t>a) lorsqu’elles préparent une décision relative à des mesures de contrôle, ainsi que le certificat visé à l’article 10, ou au moins avant de la transmettre ;</a:t>
            </a:r>
          </a:p>
          <a:p>
            <a:pPr marL="0" marR="0" lvl="0" indent="0" algn="just">
              <a:lnSpc>
                <a:spcPct val="107000"/>
              </a:lnSpc>
              <a:spcBef>
                <a:spcPts val="0"/>
              </a:spcBef>
              <a:spcAft>
                <a:spcPts val="0"/>
              </a:spcAft>
              <a:buNone/>
            </a:pPr>
            <a:r>
              <a:rPr lang="fr-BE" sz="2000" i="1" dirty="0">
                <a:latin typeface="Times New Roman" panose="02020603050405020304" pitchFamily="18" charset="0"/>
                <a:cs typeface="Times New Roman" panose="02020603050405020304" pitchFamily="18" charset="0"/>
              </a:rPr>
              <a:t>	(b) pour faciliter le suivi efficace et sans heurts des mesures de contrôle ; </a:t>
            </a:r>
          </a:p>
          <a:p>
            <a:pPr marL="0" marR="0" lvl="0" indent="0" algn="just">
              <a:lnSpc>
                <a:spcPct val="107000"/>
              </a:lnSpc>
              <a:spcBef>
                <a:spcPts val="0"/>
              </a:spcBef>
              <a:spcAft>
                <a:spcPts val="0"/>
              </a:spcAft>
              <a:buNone/>
            </a:pPr>
            <a:r>
              <a:rPr lang="fr-BE" sz="2000" i="1" dirty="0">
                <a:latin typeface="Times New Roman" panose="02020603050405020304" pitchFamily="18" charset="0"/>
                <a:cs typeface="Times New Roman" panose="02020603050405020304" pitchFamily="18" charset="0"/>
              </a:rPr>
              <a:t>	c) lorsque la personne concernée a gravement enfreint les mesures de contrôle prononcées. </a:t>
            </a:r>
          </a:p>
          <a:p>
            <a:pPr marL="342900" marR="0" lvl="0" indent="-342900" algn="just">
              <a:lnSpc>
                <a:spcPct val="107000"/>
              </a:lnSpc>
              <a:spcBef>
                <a:spcPts val="0"/>
              </a:spcBef>
              <a:spcAft>
                <a:spcPts val="0"/>
              </a:spcAft>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fr-BE" sz="2000" dirty="0">
                <a:latin typeface="Times New Roman" panose="02020603050405020304" pitchFamily="18" charset="0"/>
                <a:cs typeface="Times New Roman" panose="02020603050405020304" pitchFamily="18" charset="0"/>
              </a:rPr>
              <a:t>Les certificats </a:t>
            </a:r>
            <a:r>
              <a:rPr lang="fr-BE" sz="2000" b="1" dirty="0">
                <a:latin typeface="Times New Roman" panose="02020603050405020304" pitchFamily="18" charset="0"/>
                <a:cs typeface="Times New Roman" panose="02020603050405020304" pitchFamily="18" charset="0"/>
              </a:rPr>
              <a:t>sont traduits </a:t>
            </a:r>
            <a:r>
              <a:rPr lang="fr-BE" sz="2000" dirty="0">
                <a:latin typeface="Times New Roman" panose="02020603050405020304" pitchFamily="18" charset="0"/>
                <a:cs typeface="Times New Roman" panose="02020603050405020304" pitchFamily="18" charset="0"/>
              </a:rPr>
              <a:t>dans la langue officielle ou dans l’une des langues officielles de l’État d’exécution. Tout EM peut, soit lors de l’adoption de la présente décision-cadre, soit à une date ultérieure, indiquer dans une déclaration déposée auprès du secrétariat général du Conseil qu’il acceptera une traduction dans une ou plusieurs autres langues officielles des institutions de l’Union européenne.</a:t>
            </a: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12</a:t>
            </a:fld>
            <a:endParaRPr lang="en-US" dirty="0">
              <a:solidFill>
                <a:schemeClr val="bg1"/>
              </a:solidFill>
            </a:endParaRPr>
          </a:p>
        </p:txBody>
      </p:sp>
    </p:spTree>
    <p:extLst>
      <p:ext uri="{BB962C8B-B14F-4D97-AF65-F5344CB8AC3E}">
        <p14:creationId xmlns:p14="http://schemas.microsoft.com/office/powerpoint/2010/main" val="295809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fr-BE" sz="3600" b="1" dirty="0">
                <a:latin typeface="Times New Roman" panose="02020603050405020304" pitchFamily="18" charset="0"/>
                <a:cs typeface="Times New Roman" panose="02020603050405020304" pitchFamily="18" charset="0"/>
              </a:rPr>
              <a:t>Table des matières :</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803150"/>
            <a:ext cx="10275501" cy="4393982"/>
          </a:xfrm>
        </p:spPr>
        <p:txBody>
          <a:bodyPr>
            <a:normAutofit/>
          </a:bodyPr>
          <a:lstStyle/>
          <a:p>
            <a:pPr>
              <a:buFont typeface="Wingdings" panose="05000000000000000000" pitchFamily="2" charset="2"/>
              <a:buChar char="§"/>
            </a:pPr>
            <a:r>
              <a:rPr lang="fr-BE" sz="2000" i="1" dirty="0">
                <a:latin typeface="Times New Roman" panose="02020603050405020304" pitchFamily="18" charset="0"/>
                <a:cs typeface="Times New Roman" panose="02020603050405020304" pitchFamily="18" charset="0"/>
              </a:rPr>
              <a:t>Fiche d’information - DC 2009/829</a:t>
            </a:r>
          </a:p>
          <a:p>
            <a:pPr>
              <a:buFont typeface="Wingdings" panose="05000000000000000000" pitchFamily="2" charset="2"/>
              <a:buChar char="§"/>
            </a:pPr>
            <a:r>
              <a:rPr lang="fr-BE" sz="2000" i="1" dirty="0">
                <a:latin typeface="Times New Roman" panose="02020603050405020304" pitchFamily="18" charset="0"/>
                <a:cs typeface="Times New Roman" panose="02020603050405020304" pitchFamily="18" charset="0"/>
              </a:rPr>
              <a:t>Objectifs</a:t>
            </a:r>
          </a:p>
          <a:p>
            <a:pPr>
              <a:buFont typeface="Wingdings" panose="05000000000000000000" pitchFamily="2" charset="2"/>
              <a:buChar char="§"/>
            </a:pPr>
            <a:r>
              <a:rPr lang="fr-BE" sz="2000" i="1" dirty="0">
                <a:latin typeface="Times New Roman" panose="02020603050405020304" pitchFamily="18" charset="0"/>
                <a:cs typeface="Times New Roman" panose="02020603050405020304" pitchFamily="18" charset="0"/>
              </a:rPr>
              <a:t>Définitions</a:t>
            </a:r>
          </a:p>
          <a:p>
            <a:pPr>
              <a:buFont typeface="Wingdings" panose="05000000000000000000" pitchFamily="2" charset="2"/>
              <a:buChar char="§"/>
            </a:pPr>
            <a:r>
              <a:rPr lang="fr-BE" sz="2000" i="1" dirty="0">
                <a:latin typeface="Times New Roman" panose="02020603050405020304" pitchFamily="18" charset="0"/>
                <a:cs typeface="Times New Roman" panose="02020603050405020304" pitchFamily="18" charset="0"/>
              </a:rPr>
              <a:t>Autorités compétentes</a:t>
            </a:r>
          </a:p>
          <a:p>
            <a:pPr>
              <a:buFont typeface="Wingdings" panose="05000000000000000000" pitchFamily="2" charset="2"/>
              <a:buChar char="§"/>
            </a:pPr>
            <a:r>
              <a:rPr lang="fr-BE" sz="2000" i="1" dirty="0">
                <a:latin typeface="Times New Roman" panose="02020603050405020304" pitchFamily="18" charset="0"/>
                <a:cs typeface="Times New Roman" panose="02020603050405020304" pitchFamily="18" charset="0"/>
              </a:rPr>
              <a:t>Critères de transmission d’une décision relative à des mesures de contrôle</a:t>
            </a:r>
          </a:p>
          <a:p>
            <a:pPr>
              <a:buFont typeface="Wingdings" panose="05000000000000000000" pitchFamily="2" charset="2"/>
              <a:buChar char="§"/>
            </a:pPr>
            <a:r>
              <a:rPr lang="fr-BE" sz="2000" i="1" dirty="0">
                <a:latin typeface="Times New Roman" panose="02020603050405020304" pitchFamily="18" charset="0"/>
                <a:cs typeface="Times New Roman" panose="02020603050405020304" pitchFamily="18" charset="0"/>
              </a:rPr>
              <a:t>Procédure de reconnaissance d’une décision relative à des mesures de contrôle</a:t>
            </a:r>
          </a:p>
          <a:p>
            <a:pPr>
              <a:buFont typeface="Wingdings" panose="05000000000000000000" pitchFamily="2" charset="2"/>
              <a:buChar char="§"/>
            </a:pPr>
            <a:r>
              <a:rPr lang="fr-BE" sz="2000" i="1" dirty="0">
                <a:latin typeface="Times New Roman" panose="02020603050405020304" pitchFamily="18" charset="0"/>
                <a:cs typeface="Times New Roman" panose="02020603050405020304" pitchFamily="18" charset="0"/>
              </a:rPr>
              <a:t>Motifs de non-reconnaissance. Adaptation de la décision</a:t>
            </a:r>
          </a:p>
          <a:p>
            <a:pPr>
              <a:buFont typeface="Wingdings" panose="05000000000000000000" pitchFamily="2" charset="2"/>
              <a:buChar char="§"/>
            </a:pPr>
            <a:r>
              <a:rPr lang="fr-BE" sz="2000" i="1" dirty="0">
                <a:latin typeface="Times New Roman" panose="02020603050405020304" pitchFamily="18" charset="0"/>
                <a:cs typeface="Times New Roman" panose="02020603050405020304" pitchFamily="18" charset="0"/>
              </a:rPr>
              <a:t>Droit applicable et décisions ultérieures</a:t>
            </a:r>
          </a:p>
          <a:p>
            <a:pPr>
              <a:buFont typeface="Wingdings" panose="05000000000000000000" pitchFamily="2" charset="2"/>
              <a:buChar char="§"/>
            </a:pPr>
            <a:r>
              <a:rPr lang="fr-BE" sz="2000" i="1" dirty="0">
                <a:latin typeface="Times New Roman" panose="02020603050405020304" pitchFamily="18" charset="0"/>
                <a:cs typeface="Times New Roman" panose="02020603050405020304" pitchFamily="18" charset="0"/>
              </a:rPr>
              <a:t>Obligations des autorités concernées</a:t>
            </a:r>
          </a:p>
          <a:p>
            <a:pPr>
              <a:buFont typeface="Wingdings" panose="05000000000000000000" pitchFamily="2" charset="2"/>
              <a:buChar char="§"/>
            </a:pPr>
            <a:r>
              <a:rPr lang="fr-BE" sz="2000" i="1" dirty="0">
                <a:latin typeface="Times New Roman" panose="02020603050405020304" pitchFamily="18" charset="0"/>
                <a:cs typeface="Times New Roman" panose="02020603050405020304" pitchFamily="18" charset="0"/>
              </a:rPr>
              <a:t>Consultations et langues</a:t>
            </a:r>
          </a:p>
          <a:p>
            <a:pPr>
              <a:buFont typeface="Wingdings" panose="05000000000000000000" pitchFamily="2" charset="2"/>
              <a:buChar char="ü"/>
            </a:pPr>
            <a:endParaRPr lang="en-US" sz="2000" i="1"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6123E0A-FDE3-452B-8463-CE504371587F}"/>
              </a:ext>
            </a:extLst>
          </p:cNvPr>
          <p:cNvSpPr>
            <a:spLocks noGrp="1"/>
          </p:cNvSpPr>
          <p:nvPr>
            <p:ph type="sldNum" sz="quarter" idx="12"/>
          </p:nvPr>
        </p:nvSpPr>
        <p:spPr/>
        <p:txBody>
          <a:bodyPr/>
          <a:lstStyle/>
          <a:p>
            <a:fld id="{6D22F896-40B5-4ADD-8801-0D06FADFA095}" type="slidenum">
              <a:rPr lang="en-US" smtClean="0">
                <a:solidFill>
                  <a:schemeClr val="bg1"/>
                </a:solidFill>
              </a:rPr>
              <a:t>2</a:t>
            </a:fld>
            <a:endParaRPr lang="en-US" dirty="0">
              <a:solidFill>
                <a:schemeClr val="bg1"/>
              </a:solidFill>
            </a:endParaRPr>
          </a:p>
        </p:txBody>
      </p:sp>
    </p:spTree>
    <p:extLst>
      <p:ext uri="{BB962C8B-B14F-4D97-AF65-F5344CB8AC3E}">
        <p14:creationId xmlns:p14="http://schemas.microsoft.com/office/powerpoint/2010/main" val="11960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266394" y="453709"/>
            <a:ext cx="10905066" cy="1135737"/>
          </a:xfrm>
        </p:spPr>
        <p:txBody>
          <a:bodyPr>
            <a:normAutofit/>
          </a:bodyPr>
          <a:lstStyle/>
          <a:p>
            <a:r>
              <a:rPr lang="fr-BE" sz="3600" b="1" dirty="0">
                <a:latin typeface="Times New Roman" panose="02020603050405020304" pitchFamily="18" charset="0"/>
                <a:cs typeface="Times New Roman" panose="02020603050405020304" pitchFamily="18" charset="0"/>
              </a:rPr>
              <a:t>  Fiche d’information</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266394" y="1711355"/>
            <a:ext cx="10905066" cy="3803325"/>
          </a:xfrm>
        </p:spPr>
        <p:txBody>
          <a:bodyPr>
            <a:noAutofit/>
          </a:bodyPr>
          <a:lstStyle/>
          <a:p>
            <a:pPr algn="just">
              <a:spcAft>
                <a:spcPts val="1200"/>
              </a:spcAft>
            </a:pPr>
            <a:r>
              <a:rPr lang="fr-BE" sz="2000" dirty="0">
                <a:latin typeface="Times New Roman" panose="02020603050405020304" pitchFamily="18" charset="0"/>
                <a:cs typeface="Times New Roman" panose="02020603050405020304" pitchFamily="18" charset="0"/>
              </a:rPr>
              <a:t>Date limite pour la transposition de la DC - </a:t>
            </a:r>
            <a:r>
              <a:rPr lang="fr-BE" sz="2000" b="1" dirty="0">
                <a:solidFill>
                  <a:srgbClr val="FF0000"/>
                </a:solidFill>
                <a:latin typeface="Times New Roman" panose="02020603050405020304" pitchFamily="18" charset="0"/>
                <a:cs typeface="Times New Roman" panose="02020603050405020304" pitchFamily="18" charset="0"/>
              </a:rPr>
              <a:t>1</a:t>
            </a:r>
            <a:r>
              <a:rPr lang="fr-BE" sz="2000" b="1" baseline="30000" dirty="0">
                <a:solidFill>
                  <a:srgbClr val="FF0000"/>
                </a:solidFill>
                <a:latin typeface="Times New Roman" panose="02020603050405020304" pitchFamily="18" charset="0"/>
                <a:cs typeface="Times New Roman" panose="02020603050405020304" pitchFamily="18" charset="0"/>
              </a:rPr>
              <a:t>er</a:t>
            </a:r>
            <a:r>
              <a:rPr lang="fr-BE" sz="2000" b="1" dirty="0">
                <a:solidFill>
                  <a:srgbClr val="FF0000"/>
                </a:solidFill>
                <a:latin typeface="Times New Roman" panose="02020603050405020304" pitchFamily="18" charset="0"/>
                <a:cs typeface="Times New Roman" panose="02020603050405020304" pitchFamily="18" charset="0"/>
              </a:rPr>
              <a:t> décembre 2012</a:t>
            </a:r>
          </a:p>
          <a:p>
            <a:pPr algn="just">
              <a:spcAft>
                <a:spcPts val="1200"/>
              </a:spcAft>
            </a:pPr>
            <a:r>
              <a:rPr lang="fr-BE" sz="2000" b="1" dirty="0">
                <a:solidFill>
                  <a:srgbClr val="FF0000"/>
                </a:solidFill>
                <a:latin typeface="Times New Roman" panose="02020603050405020304" pitchFamily="18" charset="0"/>
                <a:cs typeface="Times New Roman" panose="02020603050405020304" pitchFamily="18" charset="0"/>
              </a:rPr>
              <a:t>27 EM </a:t>
            </a:r>
            <a:r>
              <a:rPr lang="fr-BE" sz="2000" dirty="0">
                <a:latin typeface="Times New Roman" panose="02020603050405020304" pitchFamily="18" charset="0"/>
                <a:cs typeface="Times New Roman" panose="02020603050405020304" pitchFamily="18" charset="0"/>
              </a:rPr>
              <a:t>l’ont mise en œuvre ; le</a:t>
            </a:r>
            <a:r>
              <a:rPr lang="fr-BE" sz="2000" b="1" dirty="0">
                <a:latin typeface="Times New Roman" panose="02020603050405020304" pitchFamily="18" charset="0"/>
                <a:cs typeface="Times New Roman" panose="02020603050405020304" pitchFamily="18" charset="0"/>
              </a:rPr>
              <a:t> </a:t>
            </a:r>
            <a:r>
              <a:rPr lang="fr-BE" sz="2000" b="1" dirty="0">
                <a:solidFill>
                  <a:srgbClr val="FF0000"/>
                </a:solidFill>
                <a:latin typeface="Times New Roman" panose="02020603050405020304" pitchFamily="18" charset="0"/>
                <a:cs typeface="Times New Roman" panose="02020603050405020304" pitchFamily="18" charset="0"/>
              </a:rPr>
              <a:t>processus pour l’Irlande est en cours </a:t>
            </a:r>
            <a:r>
              <a:rPr lang="fr-BE" sz="2000" dirty="0">
                <a:latin typeface="Times New Roman" panose="02020603050405020304" pitchFamily="18" charset="0"/>
                <a:cs typeface="Times New Roman" panose="02020603050405020304" pitchFamily="18" charset="0"/>
              </a:rPr>
              <a:t>(au 28/10/2020)</a:t>
            </a:r>
          </a:p>
          <a:p>
            <a:pPr algn="just">
              <a:spcAft>
                <a:spcPts val="1200"/>
              </a:spcAft>
            </a:pPr>
            <a:r>
              <a:rPr lang="fr-BE" sz="2000" dirty="0">
                <a:latin typeface="Times New Roman" panose="02020603050405020304" pitchFamily="18" charset="0"/>
                <a:cs typeface="Times New Roman" panose="02020603050405020304" pitchFamily="18" charset="0"/>
              </a:rPr>
              <a:t>La DC</a:t>
            </a:r>
            <a:r>
              <a:rPr lang="fr-BE" sz="2000" b="1" dirty="0">
                <a:latin typeface="Times New Roman" panose="02020603050405020304" pitchFamily="18" charset="0"/>
                <a:cs typeface="Times New Roman" panose="02020603050405020304" pitchFamily="18" charset="0"/>
              </a:rPr>
              <a:t> </a:t>
            </a:r>
            <a:r>
              <a:rPr lang="fr-BE" sz="2000" b="1" dirty="0">
                <a:solidFill>
                  <a:srgbClr val="FF0000"/>
                </a:solidFill>
                <a:latin typeface="Times New Roman" panose="02020603050405020304" pitchFamily="18" charset="0"/>
                <a:cs typeface="Times New Roman" panose="02020603050405020304" pitchFamily="18" charset="0"/>
              </a:rPr>
              <a:t>permet à</a:t>
            </a:r>
            <a:r>
              <a:rPr lang="fr-BE" sz="2000" dirty="0">
                <a:latin typeface="Times New Roman" panose="02020603050405020304" pitchFamily="18" charset="0"/>
                <a:cs typeface="Times New Roman" panose="02020603050405020304" pitchFamily="18" charset="0"/>
              </a:rPr>
              <a:t> à une personne résidant dans un EM </a:t>
            </a:r>
            <a:r>
              <a:rPr lang="fr-BE" sz="2000" u="sng" dirty="0">
                <a:latin typeface="Times New Roman" panose="02020603050405020304" pitchFamily="18" charset="0"/>
                <a:cs typeface="Times New Roman" panose="02020603050405020304" pitchFamily="18" charset="0"/>
              </a:rPr>
              <a:t>mais faisant l’objet d’une procédure pénale dans un autre EM</a:t>
            </a:r>
            <a:r>
              <a:rPr lang="fr-BE" sz="2000" dirty="0">
                <a:latin typeface="Times New Roman" panose="02020603050405020304" pitchFamily="18" charset="0"/>
                <a:cs typeface="Times New Roman" panose="02020603050405020304" pitchFamily="18" charset="0"/>
              </a:rPr>
              <a:t> d’être placée sous le contrôle des autorités de l’État dans lequel elle a sa résidence dans l’attente de son procès.</a:t>
            </a:r>
          </a:p>
          <a:p>
            <a:pPr algn="just">
              <a:spcAft>
                <a:spcPts val="1200"/>
              </a:spcAft>
            </a:pPr>
            <a:r>
              <a:rPr lang="fr-BE" sz="2000" dirty="0">
                <a:latin typeface="Times New Roman" panose="02020603050405020304" pitchFamily="18" charset="0"/>
                <a:cs typeface="Times New Roman" panose="02020603050405020304" pitchFamily="18" charset="0"/>
              </a:rPr>
              <a:t>Il existe un </a:t>
            </a:r>
            <a:r>
              <a:rPr lang="fr-BE" sz="2000" b="1" dirty="0">
                <a:solidFill>
                  <a:srgbClr val="FF0000"/>
                </a:solidFill>
                <a:latin typeface="Times New Roman" panose="02020603050405020304" pitchFamily="18" charset="0"/>
                <a:cs typeface="Times New Roman" panose="02020603050405020304" pitchFamily="18" charset="0"/>
              </a:rPr>
              <a:t>risque de différence de traitement </a:t>
            </a:r>
            <a:r>
              <a:rPr lang="fr-BE" sz="2000" dirty="0">
                <a:latin typeface="Times New Roman" panose="02020603050405020304" pitchFamily="18" charset="0"/>
                <a:cs typeface="Times New Roman" panose="02020603050405020304" pitchFamily="18" charset="0"/>
              </a:rPr>
              <a:t>entre les personnes qui résident dans l’État où a lieu la procédure et celles qui n’y résident pas : un non-résident risque d’être placé en détention provisoire dans l’attente de son procès là où, dans des circonstances similaires, un résident ne le serait pas.</a:t>
            </a:r>
          </a:p>
          <a:p>
            <a:pPr algn="just">
              <a:spcAft>
                <a:spcPts val="1200"/>
              </a:spcAft>
            </a:pPr>
            <a:r>
              <a:rPr lang="fr-BE" sz="2000" dirty="0">
                <a:latin typeface="Times New Roman" panose="02020603050405020304" pitchFamily="18" charset="0"/>
                <a:cs typeface="Times New Roman" panose="02020603050405020304" pitchFamily="18" charset="0"/>
              </a:rPr>
              <a:t>La DC </a:t>
            </a:r>
            <a:r>
              <a:rPr lang="fr-BE" sz="2000" b="1" dirty="0">
                <a:solidFill>
                  <a:srgbClr val="FF0000"/>
                </a:solidFill>
                <a:latin typeface="Times New Roman" panose="02020603050405020304" pitchFamily="18" charset="0"/>
                <a:cs typeface="Times New Roman" panose="02020603050405020304" pitchFamily="18" charset="0"/>
              </a:rPr>
              <a:t>établit des règles </a:t>
            </a:r>
            <a:r>
              <a:rPr lang="fr-BE" sz="2000" dirty="0">
                <a:latin typeface="Times New Roman" panose="02020603050405020304" pitchFamily="18" charset="0"/>
                <a:cs typeface="Times New Roman" panose="02020603050405020304" pitchFamily="18" charset="0"/>
              </a:rPr>
              <a:t>selon lesquelles un EM </a:t>
            </a:r>
            <a:r>
              <a:rPr lang="fr-BE" sz="2000" b="1" u="sng" dirty="0">
                <a:latin typeface="Times New Roman" panose="02020603050405020304" pitchFamily="18" charset="0"/>
                <a:cs typeface="Times New Roman" panose="02020603050405020304" pitchFamily="18" charset="0"/>
              </a:rPr>
              <a:t>reconnaît</a:t>
            </a:r>
            <a:r>
              <a:rPr lang="fr-BE" sz="2000" dirty="0">
                <a:latin typeface="Times New Roman" panose="02020603050405020304" pitchFamily="18" charset="0"/>
                <a:cs typeface="Times New Roman" panose="02020603050405020304" pitchFamily="18" charset="0"/>
              </a:rPr>
              <a:t> une décision relative à des mesures de contrôle </a:t>
            </a:r>
            <a:r>
              <a:rPr lang="fr-BE" sz="2000" u="sng" dirty="0">
                <a:latin typeface="Times New Roman" panose="02020603050405020304" pitchFamily="18" charset="0"/>
                <a:cs typeface="Times New Roman" panose="02020603050405020304" pitchFamily="18" charset="0"/>
              </a:rPr>
              <a:t>émise dans un autre EM</a:t>
            </a:r>
            <a:r>
              <a:rPr lang="fr-BE" sz="2000" dirty="0">
                <a:latin typeface="Times New Roman" panose="02020603050405020304" pitchFamily="18" charset="0"/>
                <a:cs typeface="Times New Roman" panose="02020603050405020304" pitchFamily="18" charset="0"/>
              </a:rPr>
              <a:t> au titre d’alternative à la détention provisoire, </a:t>
            </a:r>
            <a:r>
              <a:rPr lang="fr-BE" sz="2000" b="1" u="sng" dirty="0">
                <a:latin typeface="Times New Roman" panose="02020603050405020304" pitchFamily="18" charset="0"/>
                <a:cs typeface="Times New Roman" panose="02020603050405020304" pitchFamily="18" charset="0"/>
              </a:rPr>
              <a:t>surveille</a:t>
            </a:r>
            <a:r>
              <a:rPr lang="fr-BE" sz="2000" b="1" dirty="0">
                <a:latin typeface="Times New Roman" panose="02020603050405020304" pitchFamily="18" charset="0"/>
                <a:cs typeface="Times New Roman" panose="02020603050405020304" pitchFamily="18" charset="0"/>
              </a:rPr>
              <a:t> </a:t>
            </a:r>
            <a:r>
              <a:rPr lang="fr-BE" sz="2000" dirty="0">
                <a:latin typeface="Times New Roman" panose="02020603050405020304" pitchFamily="18" charset="0"/>
                <a:cs typeface="Times New Roman" panose="02020603050405020304" pitchFamily="18" charset="0"/>
              </a:rPr>
              <a:t>les mesures de contrôle imposées à une personne physique et </a:t>
            </a:r>
            <a:r>
              <a:rPr lang="fr-BE" sz="2000" b="1" u="sng" dirty="0">
                <a:latin typeface="Times New Roman" panose="02020603050405020304" pitchFamily="18" charset="0"/>
                <a:cs typeface="Times New Roman" panose="02020603050405020304" pitchFamily="18" charset="0"/>
              </a:rPr>
              <a:t>remet</a:t>
            </a:r>
            <a:r>
              <a:rPr lang="fr-BE" sz="2000" dirty="0">
                <a:latin typeface="Times New Roman" panose="02020603050405020304" pitchFamily="18" charset="0"/>
                <a:cs typeface="Times New Roman" panose="02020603050405020304" pitchFamily="18" charset="0"/>
              </a:rPr>
              <a:t> la personne concernée à l’État d’émission en cas de violation de ces mesures.</a:t>
            </a: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3</a:t>
            </a:fld>
            <a:endParaRPr lang="en-US" dirty="0">
              <a:solidFill>
                <a:schemeClr val="bg1"/>
              </a:solidFill>
            </a:endParaRPr>
          </a:p>
        </p:txBody>
      </p:sp>
    </p:spTree>
    <p:extLst>
      <p:ext uri="{BB962C8B-B14F-4D97-AF65-F5344CB8AC3E}">
        <p14:creationId xmlns:p14="http://schemas.microsoft.com/office/powerpoint/2010/main" val="189781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53709"/>
            <a:ext cx="10905066" cy="1135737"/>
          </a:xfrm>
        </p:spPr>
        <p:txBody>
          <a:bodyPr>
            <a:normAutofit/>
          </a:bodyPr>
          <a:lstStyle/>
          <a:p>
            <a:r>
              <a:rPr lang="fr-BE" sz="3600" b="1" dirty="0">
                <a:latin typeface="Times New Roman" panose="02020603050405020304" pitchFamily="18" charset="0"/>
                <a:cs typeface="Times New Roman" panose="02020603050405020304" pitchFamily="18" charset="0"/>
              </a:rPr>
              <a:t>  Objectifs </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a:bodyPr>
          <a:lstStyle/>
          <a:p>
            <a:pPr algn="just"/>
            <a:r>
              <a:rPr lang="fr-BE" sz="2200" b="1" dirty="0">
                <a:latin typeface="Times New Roman" panose="02020603050405020304" pitchFamily="18" charset="0"/>
                <a:cs typeface="Times New Roman" panose="02020603050405020304" pitchFamily="18" charset="0"/>
              </a:rPr>
              <a:t>garantir le bon déroulement de la justice</a:t>
            </a:r>
            <a:r>
              <a:rPr lang="fr-BE" sz="2200" dirty="0">
                <a:latin typeface="Times New Roman" panose="02020603050405020304" pitchFamily="18" charset="0"/>
                <a:cs typeface="Times New Roman" panose="02020603050405020304" pitchFamily="18" charset="0"/>
              </a:rPr>
              <a:t> et, en particulier, que </a:t>
            </a:r>
            <a:r>
              <a:rPr lang="fr-BE" sz="2200" b="1" dirty="0">
                <a:latin typeface="Times New Roman" panose="02020603050405020304" pitchFamily="18" charset="0"/>
                <a:cs typeface="Times New Roman" panose="02020603050405020304" pitchFamily="18" charset="0"/>
              </a:rPr>
              <a:t>la personne concernée sera disponible pour être jugée</a:t>
            </a:r>
            <a:r>
              <a:rPr lang="fr-BE" sz="2200" dirty="0">
                <a:latin typeface="Times New Roman" panose="02020603050405020304" pitchFamily="18" charset="0"/>
                <a:cs typeface="Times New Roman" panose="02020603050405020304" pitchFamily="18" charset="0"/>
              </a:rPr>
              <a:t> ; </a:t>
            </a:r>
          </a:p>
          <a:p>
            <a:pPr algn="just"/>
            <a:r>
              <a:rPr lang="fr-BE" sz="2200" b="1" dirty="0">
                <a:latin typeface="Times New Roman" panose="02020603050405020304" pitchFamily="18" charset="0"/>
                <a:cs typeface="Times New Roman" panose="02020603050405020304" pitchFamily="18" charset="0"/>
              </a:rPr>
              <a:t>promouvoir</a:t>
            </a:r>
            <a:r>
              <a:rPr lang="fr-BE" sz="2200" dirty="0">
                <a:latin typeface="Times New Roman" panose="02020603050405020304" pitchFamily="18" charset="0"/>
                <a:cs typeface="Times New Roman" panose="02020603050405020304" pitchFamily="18" charset="0"/>
              </a:rPr>
              <a:t>, lorsque cela est approprié, le </a:t>
            </a:r>
            <a:r>
              <a:rPr lang="fr-BE" sz="2200" b="1" dirty="0">
                <a:latin typeface="Times New Roman" panose="02020603050405020304" pitchFamily="18" charset="0"/>
                <a:cs typeface="Times New Roman" panose="02020603050405020304" pitchFamily="18" charset="0"/>
              </a:rPr>
              <a:t>recours aux mesures non privatives de liberté en lieu et place de la mise en détention provisoire</a:t>
            </a:r>
            <a:r>
              <a:rPr lang="fr-BE" sz="2200" dirty="0">
                <a:latin typeface="Times New Roman" panose="02020603050405020304" pitchFamily="18" charset="0"/>
                <a:cs typeface="Times New Roman" panose="02020603050405020304" pitchFamily="18" charset="0"/>
              </a:rPr>
              <a:t> dans le courant de la procédure pénale </a:t>
            </a:r>
            <a:r>
              <a:rPr lang="fr-BE" sz="2200" u="sng" dirty="0">
                <a:latin typeface="Times New Roman" panose="02020603050405020304" pitchFamily="18" charset="0"/>
                <a:cs typeface="Times New Roman" panose="02020603050405020304" pitchFamily="18" charset="0"/>
              </a:rPr>
              <a:t>pour les personnes qui ne résident pas dans l’État membre où se déroule la procédure </a:t>
            </a:r>
            <a:r>
              <a:rPr lang="fr-BE" sz="2200" dirty="0">
                <a:latin typeface="Times New Roman" panose="02020603050405020304" pitchFamily="18" charset="0"/>
                <a:cs typeface="Times New Roman" panose="02020603050405020304" pitchFamily="18" charset="0"/>
              </a:rPr>
              <a:t>; </a:t>
            </a:r>
          </a:p>
          <a:p>
            <a:pPr algn="just"/>
            <a:r>
              <a:rPr lang="fr-BE" sz="2200" b="1" dirty="0">
                <a:latin typeface="Times New Roman" panose="02020603050405020304" pitchFamily="18" charset="0"/>
                <a:cs typeface="Times New Roman" panose="02020603050405020304" pitchFamily="18" charset="0"/>
              </a:rPr>
              <a:t>améliorer la protection des victimes et des citoyens en général</a:t>
            </a:r>
            <a:r>
              <a:rPr lang="fr-BE" sz="2200" dirty="0">
                <a:latin typeface="Times New Roman" panose="02020603050405020304" pitchFamily="18" charset="0"/>
                <a:cs typeface="Times New Roman" panose="02020603050405020304" pitchFamily="18" charset="0"/>
              </a:rPr>
              <a:t> ;</a:t>
            </a:r>
          </a:p>
          <a:p>
            <a:pPr algn="just"/>
            <a:r>
              <a:rPr lang="fr-BE" sz="2200" b="1" dirty="0">
                <a:latin typeface="Times New Roman" panose="02020603050405020304" pitchFamily="18" charset="0"/>
                <a:cs typeface="Times New Roman" panose="02020603050405020304" pitchFamily="18" charset="0"/>
              </a:rPr>
              <a:t>surveiller des déplacements d’une personne poursuivie </a:t>
            </a:r>
            <a:r>
              <a:rPr lang="fr-BE" sz="2200" dirty="0">
                <a:latin typeface="Times New Roman" panose="02020603050405020304" pitchFamily="18" charset="0"/>
                <a:cs typeface="Times New Roman" panose="02020603050405020304" pitchFamily="18" charset="0"/>
              </a:rPr>
              <a:t>compte tenu de l’objectif impérieux de protection des citoyens et du risque qu’elle fait courir à ceux-ci ;</a:t>
            </a:r>
          </a:p>
          <a:p>
            <a:pPr algn="just"/>
            <a:r>
              <a:rPr lang="fr-BE" sz="2200" dirty="0">
                <a:latin typeface="Times New Roman" panose="02020603050405020304" pitchFamily="18" charset="0"/>
                <a:cs typeface="Times New Roman" panose="02020603050405020304" pitchFamily="18" charset="0"/>
              </a:rPr>
              <a:t>renforcer </a:t>
            </a:r>
            <a:r>
              <a:rPr lang="fr-BE" sz="2200" b="1" dirty="0">
                <a:latin typeface="Times New Roman" panose="02020603050405020304" pitchFamily="18" charset="0"/>
                <a:cs typeface="Times New Roman" panose="02020603050405020304" pitchFamily="18" charset="0"/>
              </a:rPr>
              <a:t>le droit à la liberté</a:t>
            </a:r>
            <a:r>
              <a:rPr lang="fr-BE" sz="2200" dirty="0">
                <a:latin typeface="Times New Roman" panose="02020603050405020304" pitchFamily="18" charset="0"/>
                <a:cs typeface="Times New Roman" panose="02020603050405020304" pitchFamily="18" charset="0"/>
              </a:rPr>
              <a:t> et la </a:t>
            </a:r>
            <a:r>
              <a:rPr lang="fr-BE" sz="2200" b="1" dirty="0">
                <a:latin typeface="Times New Roman" panose="02020603050405020304" pitchFamily="18" charset="0"/>
                <a:cs typeface="Times New Roman" panose="02020603050405020304" pitchFamily="18" charset="0"/>
              </a:rPr>
              <a:t>présomption d’innocence</a:t>
            </a:r>
            <a:r>
              <a:rPr lang="fr-BE" sz="2200" dirty="0">
                <a:latin typeface="Times New Roman" panose="02020603050405020304" pitchFamily="18" charset="0"/>
                <a:cs typeface="Times New Roman" panose="02020603050405020304" pitchFamily="18" charset="0"/>
              </a:rPr>
              <a:t> dans l’ EU et </a:t>
            </a:r>
            <a:r>
              <a:rPr lang="fr-BE" sz="2200" b="1" dirty="0">
                <a:latin typeface="Times New Roman" panose="02020603050405020304" pitchFamily="18" charset="0"/>
                <a:cs typeface="Times New Roman" panose="02020603050405020304" pitchFamily="18" charset="0"/>
              </a:rPr>
              <a:t>assurer la coopération entre les EM</a:t>
            </a:r>
            <a:r>
              <a:rPr lang="fr-BE" sz="2200" dirty="0">
                <a:latin typeface="Times New Roman" panose="02020603050405020304" pitchFamily="18" charset="0"/>
                <a:cs typeface="Times New Roman" panose="02020603050405020304" pitchFamily="18" charset="0"/>
              </a:rPr>
              <a:t> dans le cas où une personne est soumise à des obligations ou à des mesures de contrôle en attendant la décision d’un tribunal.</a:t>
            </a:r>
          </a:p>
        </p:txBody>
      </p:sp>
      <p:sp>
        <p:nvSpPr>
          <p:cNvPr id="4" name="Slide Number Placeholder 3">
            <a:extLst>
              <a:ext uri="{FF2B5EF4-FFF2-40B4-BE49-F238E27FC236}">
                <a16:creationId xmlns:a16="http://schemas.microsoft.com/office/drawing/2014/main" id="{1B0E69A5-97E5-457E-8FE1-D4B832CB4DFD}"/>
              </a:ext>
            </a:extLst>
          </p:cNvPr>
          <p:cNvSpPr>
            <a:spLocks noGrp="1"/>
          </p:cNvSpPr>
          <p:nvPr>
            <p:ph type="sldNum" sz="quarter" idx="12"/>
          </p:nvPr>
        </p:nvSpPr>
        <p:spPr/>
        <p:txBody>
          <a:bodyPr/>
          <a:lstStyle/>
          <a:p>
            <a:fld id="{6D22F896-40B5-4ADD-8801-0D06FADFA095}" type="slidenum">
              <a:rPr lang="en-US" smtClean="0">
                <a:solidFill>
                  <a:schemeClr val="bg1"/>
                </a:solidFill>
              </a:rPr>
              <a:t>4</a:t>
            </a:fld>
            <a:endParaRPr lang="en-US" dirty="0">
              <a:solidFill>
                <a:schemeClr val="bg1"/>
              </a:solidFill>
            </a:endParaRPr>
          </a:p>
        </p:txBody>
      </p:sp>
    </p:spTree>
    <p:extLst>
      <p:ext uri="{BB962C8B-B14F-4D97-AF65-F5344CB8AC3E}">
        <p14:creationId xmlns:p14="http://schemas.microsoft.com/office/powerpoint/2010/main" val="1712150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fr-BE" sz="3600" b="1" dirty="0">
                <a:latin typeface="Times New Roman" panose="02020603050405020304" pitchFamily="18" charset="0"/>
                <a:cs typeface="Times New Roman" panose="02020603050405020304" pitchFamily="18" charset="0"/>
              </a:rPr>
              <a:t>  Définitions – article 4 DC</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42616"/>
            <a:ext cx="10275501" cy="4393982"/>
          </a:xfrm>
        </p:spPr>
        <p:txBody>
          <a:bodyPr>
            <a:normAutofit/>
          </a:bodyPr>
          <a:lstStyle/>
          <a:p>
            <a:pPr algn="just"/>
            <a:r>
              <a:rPr lang="fr-BE" sz="2000" b="1" dirty="0">
                <a:solidFill>
                  <a:srgbClr val="FF0000"/>
                </a:solidFill>
                <a:latin typeface="Times New Roman" panose="02020603050405020304" pitchFamily="18" charset="0"/>
                <a:cs typeface="Times New Roman" panose="02020603050405020304" pitchFamily="18" charset="0"/>
              </a:rPr>
              <a:t>Décision relative à des mesures de contrôle</a:t>
            </a:r>
            <a:r>
              <a:rPr lang="fr-BE" sz="2000" b="1" dirty="0">
                <a:latin typeface="Times New Roman" panose="02020603050405020304" pitchFamily="18" charset="0"/>
                <a:cs typeface="Times New Roman" panose="02020603050405020304" pitchFamily="18" charset="0"/>
              </a:rPr>
              <a:t> : une décision exécutoire</a:t>
            </a:r>
            <a:r>
              <a:rPr lang="fr-BE" sz="2000" dirty="0">
                <a:latin typeface="Times New Roman" panose="02020603050405020304" pitchFamily="18" charset="0"/>
                <a:cs typeface="Times New Roman" panose="02020603050405020304" pitchFamily="18" charset="0"/>
              </a:rPr>
              <a:t> rendue au cours d’une procédure pénale par une autorité compétente de l’État d’émission conformément à la législation et aux procédures nationales et prononçant </a:t>
            </a:r>
            <a:r>
              <a:rPr lang="fr-BE" sz="2000" b="1" dirty="0">
                <a:latin typeface="Times New Roman" panose="02020603050405020304" pitchFamily="18" charset="0"/>
                <a:cs typeface="Times New Roman" panose="02020603050405020304" pitchFamily="18" charset="0"/>
              </a:rPr>
              <a:t>à l’encontre d’une personne physique</a:t>
            </a:r>
            <a:r>
              <a:rPr lang="fr-BE" sz="2000" dirty="0">
                <a:latin typeface="Times New Roman" panose="02020603050405020304" pitchFamily="18" charset="0"/>
                <a:cs typeface="Times New Roman" panose="02020603050405020304" pitchFamily="18" charset="0"/>
              </a:rPr>
              <a:t> </a:t>
            </a:r>
            <a:r>
              <a:rPr lang="fr-BE" sz="2000" b="1" dirty="0">
                <a:latin typeface="Times New Roman" panose="02020603050405020304" pitchFamily="18" charset="0"/>
                <a:cs typeface="Times New Roman" panose="02020603050405020304" pitchFamily="18" charset="0"/>
              </a:rPr>
              <a:t>une ou plusieurs mesures de contrôle</a:t>
            </a:r>
            <a:r>
              <a:rPr lang="fr-BE" sz="2000" dirty="0">
                <a:latin typeface="Times New Roman" panose="02020603050405020304" pitchFamily="18" charset="0"/>
                <a:cs typeface="Times New Roman" panose="02020603050405020304" pitchFamily="18" charset="0"/>
              </a:rPr>
              <a:t> </a:t>
            </a:r>
            <a:r>
              <a:rPr lang="fr-BE" sz="2000" u="sng" dirty="0">
                <a:latin typeface="Times New Roman" panose="02020603050405020304" pitchFamily="18" charset="0"/>
                <a:cs typeface="Times New Roman" panose="02020603050405020304" pitchFamily="18" charset="0"/>
              </a:rPr>
              <a:t>à titre d’alternative à la détention provisoire</a:t>
            </a:r>
            <a:r>
              <a:rPr lang="fr-BE" sz="2000" b="1" dirty="0">
                <a:latin typeface="Times New Roman" panose="02020603050405020304" pitchFamily="18" charset="0"/>
                <a:cs typeface="Times New Roman" panose="02020603050405020304" pitchFamily="18" charset="0"/>
              </a:rPr>
              <a:t>.</a:t>
            </a:r>
          </a:p>
          <a:p>
            <a:pPr algn="just"/>
            <a:endParaRPr lang="en-US" sz="2000" b="1" dirty="0">
              <a:latin typeface="Times New Roman" panose="02020603050405020304" pitchFamily="18" charset="0"/>
              <a:cs typeface="Times New Roman" panose="02020603050405020304" pitchFamily="18" charset="0"/>
            </a:endParaRPr>
          </a:p>
          <a:p>
            <a:pPr algn="just"/>
            <a:r>
              <a:rPr lang="fr-BE" sz="2000" b="1" dirty="0">
                <a:solidFill>
                  <a:srgbClr val="FF0000"/>
                </a:solidFill>
                <a:latin typeface="Times New Roman" panose="02020603050405020304" pitchFamily="18" charset="0"/>
                <a:cs typeface="Times New Roman" panose="02020603050405020304" pitchFamily="18" charset="0"/>
              </a:rPr>
              <a:t>Mesures de contrôle</a:t>
            </a:r>
            <a:r>
              <a:rPr lang="fr-BE" sz="2000" b="1" dirty="0">
                <a:latin typeface="Times New Roman" panose="02020603050405020304" pitchFamily="18" charset="0"/>
                <a:cs typeface="Times New Roman" panose="02020603050405020304" pitchFamily="18" charset="0"/>
              </a:rPr>
              <a:t> :</a:t>
            </a:r>
            <a:r>
              <a:rPr lang="fr-BE" sz="2000" dirty="0">
                <a:latin typeface="Times New Roman" panose="02020603050405020304" pitchFamily="18" charset="0"/>
                <a:cs typeface="Times New Roman" panose="02020603050405020304" pitchFamily="18" charset="0"/>
              </a:rPr>
              <a:t> </a:t>
            </a:r>
            <a:r>
              <a:rPr lang="fr-BE" sz="2000" b="1" dirty="0">
                <a:latin typeface="Times New Roman" panose="02020603050405020304" pitchFamily="18" charset="0"/>
                <a:cs typeface="Times New Roman" panose="02020603050405020304" pitchFamily="18" charset="0"/>
              </a:rPr>
              <a:t>obligations et injonctions</a:t>
            </a:r>
            <a:r>
              <a:rPr lang="fr-BE" sz="2000" dirty="0">
                <a:latin typeface="Times New Roman" panose="02020603050405020304" pitchFamily="18" charset="0"/>
                <a:cs typeface="Times New Roman" panose="02020603050405020304" pitchFamily="18" charset="0"/>
              </a:rPr>
              <a:t> imposées à une personne physique conformément au droit national et aux procédures de l’État d’émission.</a:t>
            </a:r>
          </a:p>
          <a:p>
            <a:pPr algn="just"/>
            <a:endParaRPr lang="en-US" sz="2000" b="1" dirty="0">
              <a:latin typeface="Times New Roman" panose="02020603050405020304" pitchFamily="18" charset="0"/>
              <a:cs typeface="Times New Roman" panose="02020603050405020304" pitchFamily="18" charset="0"/>
            </a:endParaRPr>
          </a:p>
          <a:p>
            <a:pPr algn="just"/>
            <a:r>
              <a:rPr lang="fr-BE" sz="2000" b="1" dirty="0">
                <a:solidFill>
                  <a:srgbClr val="FF0000"/>
                </a:solidFill>
                <a:latin typeface="Times New Roman" panose="02020603050405020304" pitchFamily="18" charset="0"/>
                <a:cs typeface="Times New Roman" panose="02020603050405020304" pitchFamily="18" charset="0"/>
              </a:rPr>
              <a:t>État d’émission</a:t>
            </a:r>
            <a:r>
              <a:rPr lang="fr-BE" sz="2000" b="1" dirty="0">
                <a:latin typeface="Times New Roman" panose="02020603050405020304" pitchFamily="18" charset="0"/>
                <a:cs typeface="Times New Roman" panose="02020603050405020304" pitchFamily="18" charset="0"/>
              </a:rPr>
              <a:t> :</a:t>
            </a:r>
            <a:r>
              <a:rPr lang="fr-BE" sz="2000" dirty="0">
                <a:latin typeface="Times New Roman" panose="02020603050405020304" pitchFamily="18" charset="0"/>
                <a:cs typeface="Times New Roman" panose="02020603050405020304" pitchFamily="18" charset="0"/>
              </a:rPr>
              <a:t> l’État membre dans lequel une décision relative à des mesures de contrôle a été rendue.</a:t>
            </a:r>
          </a:p>
          <a:p>
            <a:pPr algn="just"/>
            <a:endParaRPr lang="en-US" sz="2000" b="1" dirty="0">
              <a:latin typeface="Times New Roman" panose="02020603050405020304" pitchFamily="18" charset="0"/>
              <a:cs typeface="Times New Roman" panose="02020603050405020304" pitchFamily="18" charset="0"/>
            </a:endParaRPr>
          </a:p>
          <a:p>
            <a:pPr algn="just"/>
            <a:r>
              <a:rPr lang="fr-BE" sz="2000" b="1" dirty="0">
                <a:solidFill>
                  <a:srgbClr val="FF0000"/>
                </a:solidFill>
                <a:latin typeface="Times New Roman" panose="02020603050405020304" pitchFamily="18" charset="0"/>
                <a:cs typeface="Times New Roman" panose="02020603050405020304" pitchFamily="18" charset="0"/>
              </a:rPr>
              <a:t>État d’exécution</a:t>
            </a:r>
            <a:r>
              <a:rPr lang="fr-BE" sz="2000" b="1" dirty="0">
                <a:latin typeface="Times New Roman" panose="02020603050405020304" pitchFamily="18" charset="0"/>
                <a:cs typeface="Times New Roman" panose="02020603050405020304" pitchFamily="18" charset="0"/>
              </a:rPr>
              <a:t> :</a:t>
            </a:r>
            <a:r>
              <a:rPr lang="fr-BE" sz="2000" dirty="0">
                <a:latin typeface="Times New Roman" panose="02020603050405020304" pitchFamily="18" charset="0"/>
                <a:cs typeface="Times New Roman" panose="02020603050405020304" pitchFamily="18" charset="0"/>
              </a:rPr>
              <a:t> l’État membre dans lequel les mesures de contrôle sont suivies.</a:t>
            </a:r>
          </a:p>
        </p:txBody>
      </p:sp>
      <p:sp>
        <p:nvSpPr>
          <p:cNvPr id="4" name="Slide Number Placeholder 3">
            <a:extLst>
              <a:ext uri="{FF2B5EF4-FFF2-40B4-BE49-F238E27FC236}">
                <a16:creationId xmlns:a16="http://schemas.microsoft.com/office/drawing/2014/main" id="{B10DD946-51A0-472C-8FDC-B77FE3A6548A}"/>
              </a:ext>
            </a:extLst>
          </p:cNvPr>
          <p:cNvSpPr>
            <a:spLocks noGrp="1"/>
          </p:cNvSpPr>
          <p:nvPr>
            <p:ph type="sldNum" sz="quarter" idx="12"/>
          </p:nvPr>
        </p:nvSpPr>
        <p:spPr/>
        <p:txBody>
          <a:bodyPr/>
          <a:lstStyle/>
          <a:p>
            <a:fld id="{6D22F896-40B5-4ADD-8801-0D06FADFA095}" type="slidenum">
              <a:rPr lang="en-US" smtClean="0">
                <a:solidFill>
                  <a:schemeClr val="bg1"/>
                </a:solidFill>
              </a:rPr>
              <a:t>5</a:t>
            </a:fld>
            <a:endParaRPr lang="en-US" dirty="0">
              <a:solidFill>
                <a:schemeClr val="bg1"/>
              </a:solidFill>
            </a:endParaRPr>
          </a:p>
        </p:txBody>
      </p:sp>
    </p:spTree>
    <p:extLst>
      <p:ext uri="{BB962C8B-B14F-4D97-AF65-F5344CB8AC3E}">
        <p14:creationId xmlns:p14="http://schemas.microsoft.com/office/powerpoint/2010/main" val="130264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fr-BE" sz="3600" b="1" dirty="0">
                <a:latin typeface="Times New Roman" panose="02020603050405020304" pitchFamily="18" charset="0"/>
                <a:cs typeface="Times New Roman" panose="02020603050405020304" pitchFamily="18" charset="0"/>
              </a:rPr>
              <a:t>Autorités compétentes</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65442"/>
            <a:ext cx="10275501" cy="4393982"/>
          </a:xfrm>
        </p:spPr>
        <p:txBody>
          <a:bodyPr>
            <a:normAutofit/>
          </a:bodyPr>
          <a:lstStyle/>
          <a:p>
            <a:pPr marL="342900" marR="0" lvl="0" indent="-342900" algn="just">
              <a:lnSpc>
                <a:spcPct val="107000"/>
              </a:lnSpc>
              <a:spcBef>
                <a:spcPts val="0"/>
              </a:spcBef>
              <a:spcAft>
                <a:spcPts val="0"/>
              </a:spcAft>
              <a:buFont typeface="Symbol" panose="05050102010706020507" pitchFamily="18" charset="2"/>
              <a:buChar char=""/>
            </a:pPr>
            <a:r>
              <a:rPr lang="fr-BE" sz="2000" dirty="0">
                <a:latin typeface="Times New Roman" panose="02020603050405020304" pitchFamily="18" charset="0"/>
                <a:cs typeface="Times New Roman" panose="02020603050405020304" pitchFamily="18" charset="0"/>
              </a:rPr>
              <a:t>Chaque État membre indique au secrétariat général du Conseil </a:t>
            </a:r>
            <a:r>
              <a:rPr lang="fr-BE" sz="2000" b="1" dirty="0">
                <a:solidFill>
                  <a:srgbClr val="FF0000"/>
                </a:solidFill>
                <a:latin typeface="Times New Roman" panose="02020603050405020304" pitchFamily="18" charset="0"/>
                <a:cs typeface="Times New Roman" panose="02020603050405020304" pitchFamily="18" charset="0"/>
              </a:rPr>
              <a:t>les autorités judiciaires</a:t>
            </a:r>
            <a:r>
              <a:rPr lang="fr-BE" sz="2000" b="1" dirty="0">
                <a:latin typeface="Times New Roman" panose="02020603050405020304" pitchFamily="18" charset="0"/>
                <a:cs typeface="Times New Roman" panose="02020603050405020304" pitchFamily="18" charset="0"/>
              </a:rPr>
              <a:t> </a:t>
            </a:r>
            <a:r>
              <a:rPr lang="fr-BE" sz="2000" dirty="0">
                <a:latin typeface="Times New Roman" panose="02020603050405020304" pitchFamily="18" charset="0"/>
                <a:cs typeface="Times New Roman" panose="02020603050405020304" pitchFamily="18" charset="0"/>
              </a:rPr>
              <a:t>qui, en vertu de son droit interne, sont compétentes pour agir conformément à la présente décision-cadre, lorsque cet État membre est l’État d’émission ou l’État d’exécution (art. 6 par. 1).</a:t>
            </a:r>
          </a:p>
          <a:p>
            <a:pPr marL="342900" marR="0" lvl="0" indent="-342900" algn="just">
              <a:lnSpc>
                <a:spcPct val="107000"/>
              </a:lnSpc>
              <a:spcBef>
                <a:spcPts val="0"/>
              </a:spcBef>
              <a:spcAft>
                <a:spcPts val="0"/>
              </a:spcAft>
              <a:buFont typeface="Symbol" panose="05050102010706020507" pitchFamily="18" charset="2"/>
              <a:buChar char=""/>
            </a:pPr>
            <a:endParaRPr lang="en-GB"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fr-BE" sz="2000" dirty="0">
                <a:latin typeface="Times New Roman" panose="02020603050405020304" pitchFamily="18" charset="0"/>
                <a:cs typeface="Times New Roman" panose="02020603050405020304" pitchFamily="18" charset="0"/>
              </a:rPr>
              <a:t>Les États membres peuvent désigner des </a:t>
            </a:r>
            <a:r>
              <a:rPr lang="fr-BE" sz="2000" b="1" dirty="0">
                <a:solidFill>
                  <a:srgbClr val="FF0000"/>
                </a:solidFill>
                <a:latin typeface="Times New Roman" panose="02020603050405020304" pitchFamily="18" charset="0"/>
                <a:cs typeface="Times New Roman" panose="02020603050405020304" pitchFamily="18" charset="0"/>
              </a:rPr>
              <a:t>autorités non judiciaires </a:t>
            </a:r>
            <a:r>
              <a:rPr lang="fr-BE" sz="2000" dirty="0">
                <a:latin typeface="Times New Roman" panose="02020603050405020304" pitchFamily="18" charset="0"/>
                <a:cs typeface="Times New Roman" panose="02020603050405020304" pitchFamily="18" charset="0"/>
              </a:rPr>
              <a:t>en tant qu’autorités compétentes pour rendre des décisions en vertu de la présente décision-cadre, sous réserve que ces autorités soient habilitées en vertu de leur législation ou de leurs procédures nationales à rendre des décisions similaires (art. 6 par. 2). </a:t>
            </a:r>
            <a:r>
              <a:rPr lang="fr-BE" sz="2000" b="1" u="sng" dirty="0">
                <a:solidFill>
                  <a:srgbClr val="FF0000"/>
                </a:solidFill>
                <a:latin typeface="Times New Roman" panose="02020603050405020304" pitchFamily="18" charset="0"/>
                <a:cs typeface="Times New Roman" panose="02020603050405020304" pitchFamily="18" charset="0"/>
              </a:rPr>
              <a:t>Toutefois</a:t>
            </a:r>
            <a:r>
              <a:rPr lang="fr-BE" sz="2000" dirty="0">
                <a:latin typeface="Times New Roman" panose="02020603050405020304" pitchFamily="18" charset="0"/>
                <a:cs typeface="Times New Roman" panose="02020603050405020304" pitchFamily="18" charset="0"/>
              </a:rPr>
              <a:t>, les décisions visées à l’article 18, paragraphe 1, point c), sont prises par </a:t>
            </a:r>
            <a:r>
              <a:rPr lang="fr-BE" sz="2000" b="1" dirty="0">
                <a:latin typeface="Times New Roman" panose="02020603050405020304" pitchFamily="18" charset="0"/>
                <a:cs typeface="Times New Roman" panose="02020603050405020304" pitchFamily="18" charset="0"/>
              </a:rPr>
              <a:t>une autorité judiciaire compétente.</a:t>
            </a:r>
          </a:p>
          <a:p>
            <a:pPr marL="342900" marR="0" lvl="0" indent="-342900" algn="just">
              <a:lnSpc>
                <a:spcPct val="107000"/>
              </a:lnSpc>
              <a:spcBef>
                <a:spcPts val="0"/>
              </a:spcBef>
              <a:spcAft>
                <a:spcPts val="0"/>
              </a:spcAft>
              <a:buFont typeface="Symbol" panose="05050102010706020507" pitchFamily="18" charset="2"/>
              <a:buChar char=""/>
            </a:pPr>
            <a:endParaRPr lang="en-GB" sz="2000" b="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fr-BE" sz="2000" dirty="0">
                <a:latin typeface="Times New Roman" panose="02020603050405020304" pitchFamily="18" charset="0"/>
                <a:cs typeface="Times New Roman" panose="02020603050405020304" pitchFamily="18" charset="0"/>
              </a:rPr>
              <a:t>Chaque État membre peut </a:t>
            </a:r>
            <a:r>
              <a:rPr lang="fr-BE" sz="2000" b="1" dirty="0">
                <a:latin typeface="Times New Roman" panose="02020603050405020304" pitchFamily="18" charset="0"/>
                <a:cs typeface="Times New Roman" panose="02020603050405020304" pitchFamily="18" charset="0"/>
              </a:rPr>
              <a:t>désigner une autorité centrale </a:t>
            </a:r>
            <a:r>
              <a:rPr lang="fr-BE" sz="2000" dirty="0">
                <a:latin typeface="Times New Roman" panose="02020603050405020304" pitchFamily="18" charset="0"/>
                <a:cs typeface="Times New Roman" panose="02020603050405020304" pitchFamily="18" charset="0"/>
              </a:rPr>
              <a:t>ou, lorsque son ordre juridique le prévoit, </a:t>
            </a:r>
            <a:r>
              <a:rPr lang="fr-BE" sz="2000" b="1" dirty="0">
                <a:latin typeface="Times New Roman" panose="02020603050405020304" pitchFamily="18" charset="0"/>
                <a:cs typeface="Times New Roman" panose="02020603050405020304" pitchFamily="18" charset="0"/>
              </a:rPr>
              <a:t>plusieurs autorités centrales</a:t>
            </a:r>
            <a:r>
              <a:rPr lang="fr-BE" sz="2000" dirty="0">
                <a:latin typeface="Times New Roman" panose="02020603050405020304" pitchFamily="18" charset="0"/>
                <a:cs typeface="Times New Roman" panose="02020603050405020304" pitchFamily="18" charset="0"/>
              </a:rPr>
              <a:t>, aux fins </a:t>
            </a:r>
            <a:r>
              <a:rPr lang="fr-BE" sz="2000" b="1" u="sng" dirty="0">
                <a:solidFill>
                  <a:srgbClr val="FF0000"/>
                </a:solidFill>
                <a:latin typeface="Times New Roman" panose="02020603050405020304" pitchFamily="18" charset="0"/>
                <a:cs typeface="Times New Roman" panose="02020603050405020304" pitchFamily="18" charset="0"/>
              </a:rPr>
              <a:t>d’assister</a:t>
            </a:r>
            <a:r>
              <a:rPr lang="fr-BE" sz="2000" dirty="0">
                <a:solidFill>
                  <a:srgbClr val="FF0000"/>
                </a:solidFill>
                <a:latin typeface="Times New Roman" panose="02020603050405020304" pitchFamily="18" charset="0"/>
                <a:cs typeface="Times New Roman" panose="02020603050405020304" pitchFamily="18" charset="0"/>
              </a:rPr>
              <a:t> </a:t>
            </a:r>
            <a:r>
              <a:rPr lang="fr-BE" sz="2000" dirty="0">
                <a:latin typeface="Times New Roman" panose="02020603050405020304" pitchFamily="18" charset="0"/>
                <a:cs typeface="Times New Roman" panose="02020603050405020304" pitchFamily="18" charset="0"/>
              </a:rPr>
              <a:t>ses autorités compétentes (art. 7 par. 1).</a:t>
            </a: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EBAD978-0421-4FB4-AE95-83608E267925}"/>
              </a:ext>
            </a:extLst>
          </p:cNvPr>
          <p:cNvSpPr>
            <a:spLocks noGrp="1"/>
          </p:cNvSpPr>
          <p:nvPr>
            <p:ph type="sldNum" sz="quarter" idx="12"/>
          </p:nvPr>
        </p:nvSpPr>
        <p:spPr/>
        <p:txBody>
          <a:bodyPr/>
          <a:lstStyle/>
          <a:p>
            <a:fld id="{6D22F896-40B5-4ADD-8801-0D06FADFA095}" type="slidenum">
              <a:rPr lang="en-US" smtClean="0">
                <a:solidFill>
                  <a:schemeClr val="bg1"/>
                </a:solidFill>
              </a:rPr>
              <a:t>6</a:t>
            </a:fld>
            <a:endParaRPr lang="en-US" dirty="0">
              <a:solidFill>
                <a:schemeClr val="bg1"/>
              </a:solidFill>
            </a:endParaRPr>
          </a:p>
        </p:txBody>
      </p:sp>
    </p:spTree>
    <p:extLst>
      <p:ext uri="{BB962C8B-B14F-4D97-AF65-F5344CB8AC3E}">
        <p14:creationId xmlns:p14="http://schemas.microsoft.com/office/powerpoint/2010/main" val="427690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44282"/>
            <a:ext cx="10905066" cy="1135737"/>
          </a:xfrm>
        </p:spPr>
        <p:txBody>
          <a:bodyPr>
            <a:normAutofit fontScale="90000"/>
          </a:bodyPr>
          <a:lstStyle/>
          <a:p>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r>
              <a:rPr lang="fr-BE" sz="3600" b="1" dirty="0">
                <a:latin typeface="Times New Roman" panose="02020603050405020304" pitchFamily="18" charset="0"/>
                <a:cs typeface="Times New Roman" panose="02020603050405020304" pitchFamily="18" charset="0"/>
              </a:rPr>
              <a:t>Critères de transmission d’une décision relative à des mesures de contrôle</a:t>
            </a: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endParaRPr lang="fr-BE"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94226"/>
            <a:ext cx="10275501" cy="471949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fr-BE" sz="2000" dirty="0">
                <a:latin typeface="Times New Roman" panose="02020603050405020304" pitchFamily="18" charset="0"/>
                <a:cs typeface="Times New Roman" panose="02020603050405020304" pitchFamily="18" charset="0"/>
              </a:rPr>
              <a:t>La personne accusée </a:t>
            </a:r>
            <a:r>
              <a:rPr lang="fr-BE" sz="2000" b="1" dirty="0">
                <a:solidFill>
                  <a:srgbClr val="FF0000"/>
                </a:solidFill>
                <a:latin typeface="Times New Roman" panose="02020603050405020304" pitchFamily="18" charset="0"/>
                <a:cs typeface="Times New Roman" panose="02020603050405020304" pitchFamily="18" charset="0"/>
              </a:rPr>
              <a:t>a sa résidence légale habituelle dans un autre EM </a:t>
            </a:r>
            <a:r>
              <a:rPr lang="fr-BE" sz="2000" dirty="0">
                <a:latin typeface="Times New Roman" panose="02020603050405020304" pitchFamily="18" charset="0"/>
                <a:cs typeface="Times New Roman" panose="02020603050405020304" pitchFamily="18" charset="0"/>
              </a:rPr>
              <a:t>et </a:t>
            </a:r>
            <a:r>
              <a:rPr lang="fr-BE" sz="2000" dirty="0">
                <a:solidFill>
                  <a:srgbClr val="FF0000"/>
                </a:solidFill>
                <a:latin typeface="Times New Roman" panose="02020603050405020304" pitchFamily="18" charset="0"/>
                <a:cs typeface="Times New Roman" panose="02020603050405020304" pitchFamily="18" charset="0"/>
              </a:rPr>
              <a:t>consent à retourner dans cet EM </a:t>
            </a:r>
            <a:r>
              <a:rPr lang="fr-BE" sz="2000" dirty="0">
                <a:latin typeface="Times New Roman" panose="02020603050405020304" pitchFamily="18" charset="0"/>
                <a:cs typeface="Times New Roman" panose="02020603050405020304" pitchFamily="18" charset="0"/>
              </a:rPr>
              <a:t>(art. 9 par. 1).</a:t>
            </a:r>
          </a:p>
          <a:p>
            <a:pPr marL="342900" indent="-342900" algn="just">
              <a:lnSpc>
                <a:spcPct val="107000"/>
              </a:lnSpc>
              <a:spcBef>
                <a:spcPts val="0"/>
              </a:spcBef>
              <a:buFont typeface="Wingdings" panose="05000000000000000000" pitchFamily="2" charset="2"/>
              <a:buChar char=""/>
            </a:pPr>
            <a:r>
              <a:rPr lang="fr-BE" sz="2000" i="1" dirty="0">
                <a:latin typeface="Times New Roman" panose="02020603050405020304" pitchFamily="18" charset="0"/>
                <a:cs typeface="Times New Roman" panose="02020603050405020304" pitchFamily="18" charset="0"/>
              </a:rPr>
              <a:t>Exc.</a:t>
            </a:r>
            <a:r>
              <a:rPr lang="fr-BE" sz="2000" dirty="0">
                <a:latin typeface="Times New Roman" panose="02020603050405020304" pitchFamily="18" charset="0"/>
                <a:cs typeface="Times New Roman" panose="02020603050405020304" pitchFamily="18" charset="0"/>
              </a:rPr>
              <a:t> - L’EM d’émission peut, à la demande de la personne, transmettre la décision relative à des mesures de contrôle à l’autorité compétente d’un </a:t>
            </a:r>
            <a:r>
              <a:rPr lang="fr-BE" sz="2000" b="1" dirty="0">
                <a:solidFill>
                  <a:srgbClr val="FF0000"/>
                </a:solidFill>
                <a:latin typeface="Times New Roman" panose="02020603050405020304" pitchFamily="18" charset="0"/>
                <a:cs typeface="Times New Roman" panose="02020603050405020304" pitchFamily="18" charset="0"/>
              </a:rPr>
              <a:t>État membre autre que celui dans lequel la personne a sa résidence légale habituelle</a:t>
            </a:r>
            <a:r>
              <a:rPr lang="fr-BE" sz="2000" dirty="0">
                <a:latin typeface="Times New Roman" panose="02020603050405020304" pitchFamily="18" charset="0"/>
                <a:cs typeface="Times New Roman" panose="02020603050405020304" pitchFamily="18" charset="0"/>
              </a:rPr>
              <a:t>, à condition que </a:t>
            </a:r>
            <a:r>
              <a:rPr lang="fr-BE" sz="2000" b="1" dirty="0">
                <a:solidFill>
                  <a:srgbClr val="FF0000"/>
                </a:solidFill>
                <a:latin typeface="Times New Roman" panose="02020603050405020304" pitchFamily="18" charset="0"/>
                <a:cs typeface="Times New Roman" panose="02020603050405020304" pitchFamily="18" charset="0"/>
              </a:rPr>
              <a:t>cette dernière autorité ait consenti à cette transmission</a:t>
            </a:r>
            <a:r>
              <a:rPr lang="fr-BE" sz="2000" b="1" dirty="0">
                <a:latin typeface="Times New Roman" panose="02020603050405020304" pitchFamily="18" charset="0"/>
                <a:cs typeface="Times New Roman" panose="02020603050405020304" pitchFamily="18" charset="0"/>
              </a:rPr>
              <a:t> </a:t>
            </a:r>
            <a:r>
              <a:rPr lang="fr-BE" sz="2000" dirty="0">
                <a:latin typeface="Times New Roman" panose="02020603050405020304" pitchFamily="18" charset="0"/>
                <a:cs typeface="Times New Roman" panose="02020603050405020304" pitchFamily="18" charset="0"/>
              </a:rPr>
              <a:t>(art. 9 par. 2).</a:t>
            </a:r>
          </a:p>
          <a:p>
            <a:pPr marL="342900" indent="-342900" algn="just">
              <a:lnSpc>
                <a:spcPct val="107000"/>
              </a:lnSpc>
              <a:spcBef>
                <a:spcPts val="0"/>
              </a:spcBef>
              <a:buFont typeface="Wingdings" panose="05000000000000000000" pitchFamily="2" charset="2"/>
              <a:buChar char=""/>
            </a:pPr>
            <a:r>
              <a:rPr lang="fr-BE" sz="2000" dirty="0">
                <a:latin typeface="Times New Roman" panose="02020603050405020304" pitchFamily="18" charset="0"/>
                <a:cs typeface="Times New Roman" panose="02020603050405020304" pitchFamily="18" charset="0"/>
              </a:rPr>
              <a:t>Le </a:t>
            </a:r>
            <a:r>
              <a:rPr lang="fr-BE" sz="2000" b="1" dirty="0">
                <a:latin typeface="Times New Roman" panose="02020603050405020304" pitchFamily="18" charset="0"/>
                <a:cs typeface="Times New Roman" panose="02020603050405020304" pitchFamily="18" charset="0"/>
              </a:rPr>
              <a:t>consentement de la personne accusée </a:t>
            </a:r>
            <a:r>
              <a:rPr lang="fr-BE" sz="2000" dirty="0">
                <a:latin typeface="Times New Roman" panose="02020603050405020304" pitchFamily="18" charset="0"/>
                <a:cs typeface="Times New Roman" panose="02020603050405020304" pitchFamily="18" charset="0"/>
              </a:rPr>
              <a:t>est </a:t>
            </a:r>
            <a:r>
              <a:rPr lang="fr-BE" sz="2000" b="1" dirty="0">
                <a:solidFill>
                  <a:srgbClr val="FF0000"/>
                </a:solidFill>
                <a:latin typeface="Times New Roman" panose="02020603050405020304" pitchFamily="18" charset="0"/>
                <a:cs typeface="Times New Roman" panose="02020603050405020304" pitchFamily="18" charset="0"/>
              </a:rPr>
              <a:t>obligatoire dans tous les cas.</a:t>
            </a:r>
          </a:p>
          <a:p>
            <a:pPr marL="342900" indent="-342900" algn="just">
              <a:lnSpc>
                <a:spcPct val="107000"/>
              </a:lnSpc>
              <a:spcBef>
                <a:spcPts val="0"/>
              </a:spcBef>
              <a:buFont typeface="Wingdings" panose="05000000000000000000" pitchFamily="2" charset="2"/>
              <a:buChar char=""/>
            </a:pPr>
            <a:r>
              <a:rPr lang="fr-BE" sz="2000" dirty="0">
                <a:latin typeface="Times New Roman" panose="02020603050405020304" pitchFamily="18" charset="0"/>
                <a:cs typeface="Times New Roman" panose="02020603050405020304" pitchFamily="18" charset="0"/>
              </a:rPr>
              <a:t>Pour le par. 2, le consentement de l’EM d’exécution doit être obtenu </a:t>
            </a:r>
            <a:r>
              <a:rPr lang="fr-BE" sz="2000" b="1" dirty="0">
                <a:solidFill>
                  <a:srgbClr val="FF0000"/>
                </a:solidFill>
                <a:latin typeface="Times New Roman" panose="02020603050405020304" pitchFamily="18" charset="0"/>
                <a:cs typeface="Times New Roman" panose="02020603050405020304" pitchFamily="18" charset="0"/>
              </a:rPr>
              <a:t>au préalable.</a:t>
            </a:r>
          </a:p>
          <a:p>
            <a:pPr marL="342900" indent="-342900" algn="just">
              <a:lnSpc>
                <a:spcPct val="107000"/>
              </a:lnSpc>
              <a:spcBef>
                <a:spcPts val="0"/>
              </a:spcBef>
              <a:buFont typeface="Wingdings" panose="05000000000000000000" pitchFamily="2" charset="2"/>
              <a:buChar char=""/>
            </a:pPr>
            <a:r>
              <a:rPr lang="fr-BE" sz="2000" dirty="0">
                <a:latin typeface="Times New Roman" panose="02020603050405020304" pitchFamily="18" charset="0"/>
                <a:cs typeface="Times New Roman" panose="02020603050405020304" pitchFamily="18" charset="0"/>
              </a:rPr>
              <a:t>Les EM décident </a:t>
            </a:r>
            <a:r>
              <a:rPr lang="fr-BE" sz="2000" b="1" dirty="0">
                <a:latin typeface="Times New Roman" panose="02020603050405020304" pitchFamily="18" charset="0"/>
                <a:cs typeface="Times New Roman" panose="02020603050405020304" pitchFamily="18" charset="0"/>
              </a:rPr>
              <a:t>à quelles conditions</a:t>
            </a:r>
            <a:r>
              <a:rPr lang="fr-BE" sz="2000" dirty="0">
                <a:latin typeface="Times New Roman" panose="02020603050405020304" pitchFamily="18" charset="0"/>
                <a:cs typeface="Times New Roman" panose="02020603050405020304" pitchFamily="18" charset="0"/>
              </a:rPr>
              <a:t> leurs autorités compétentes peuvent consentir à la transmission d’une décision relative à des mesures de contrôle, dans les cas visés au</a:t>
            </a:r>
            <a:r>
              <a:rPr lang="fr-BE" sz="2000" b="1" dirty="0">
                <a:latin typeface="Times New Roman" panose="02020603050405020304" pitchFamily="18" charset="0"/>
                <a:cs typeface="Times New Roman" panose="02020603050405020304" pitchFamily="18" charset="0"/>
              </a:rPr>
              <a:t> par. 2</a:t>
            </a:r>
            <a:r>
              <a:rPr lang="fr-BE" sz="2000" dirty="0">
                <a:latin typeface="Times New Roman" panose="02020603050405020304" pitchFamily="18" charset="0"/>
                <a:cs typeface="Times New Roman" panose="02020603050405020304" pitchFamily="18" charset="0"/>
              </a:rPr>
              <a:t>.</a:t>
            </a:r>
            <a:r>
              <a:rPr lang="fr-BE" sz="2000" b="1" dirty="0">
                <a:latin typeface="Times New Roman" panose="02020603050405020304" pitchFamily="18" charset="0"/>
                <a:cs typeface="Times New Roman" panose="02020603050405020304" pitchFamily="18" charset="0"/>
              </a:rPr>
              <a:t> </a:t>
            </a:r>
          </a:p>
          <a:p>
            <a:pPr marL="342900" indent="-342900" algn="just">
              <a:lnSpc>
                <a:spcPct val="107000"/>
              </a:lnSpc>
              <a:spcBef>
                <a:spcPts val="0"/>
              </a:spcBef>
              <a:buFont typeface="Wingdings" panose="05000000000000000000" pitchFamily="2" charset="2"/>
              <a:buChar char=""/>
            </a:pPr>
            <a:r>
              <a:rPr lang="fr-BE" sz="2000" dirty="0">
                <a:latin typeface="Times New Roman" panose="02020603050405020304" pitchFamily="18" charset="0"/>
                <a:cs typeface="Times New Roman" panose="02020603050405020304" pitchFamily="18" charset="0"/>
              </a:rPr>
              <a:t>Le Secrétariat général du Conseil met les informations reçues à la disposition de tous les EM et de la Commission – voir le lien ci-dessous avec les informations concernant l’article 9 par. 2-4 DC :</a:t>
            </a:r>
          </a:p>
          <a:p>
            <a:pPr marL="0" indent="0" algn="just">
              <a:lnSpc>
                <a:spcPct val="107000"/>
              </a:lnSpc>
              <a:spcBef>
                <a:spcPts val="0"/>
              </a:spcBef>
              <a:buNone/>
            </a:pPr>
            <a:r>
              <a:rPr lang="fr-BE" sz="2000" dirty="0">
                <a:latin typeface="Times New Roman" panose="02020603050405020304" pitchFamily="18" charset="0"/>
                <a:cs typeface="Times New Roman" panose="02020603050405020304" pitchFamily="18" charset="0"/>
                <a:hlinkClick r:id="rId3"/>
              </a:rPr>
              <a:t>https://www.ejn-crimjust.europa.eu/ejn/libdocumentproperties/FR/3189</a:t>
            </a:r>
            <a:r>
              <a:rPr lang="fr-BE" sz="2000" dirty="0">
                <a:latin typeface="Times New Roman" panose="02020603050405020304" pitchFamily="18" charset="0"/>
                <a:cs typeface="Times New Roman" panose="02020603050405020304" pitchFamily="18" charset="0"/>
              </a:rPr>
              <a:t> </a:t>
            </a: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7</a:t>
            </a:fld>
            <a:endParaRPr lang="en-US" dirty="0">
              <a:solidFill>
                <a:schemeClr val="bg1"/>
              </a:solidFill>
            </a:endParaRPr>
          </a:p>
        </p:txBody>
      </p:sp>
    </p:spTree>
    <p:extLst>
      <p:ext uri="{BB962C8B-B14F-4D97-AF65-F5344CB8AC3E}">
        <p14:creationId xmlns:p14="http://schemas.microsoft.com/office/powerpoint/2010/main" val="1394756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r>
              <a:rPr lang="fr-BE" sz="3600" b="1" dirty="0">
                <a:latin typeface="Times New Roman" panose="02020603050405020304" pitchFamily="18" charset="0"/>
                <a:cs typeface="Times New Roman" panose="02020603050405020304" pitchFamily="18" charset="0"/>
              </a:rPr>
              <a:t>Procédure de reconnaissance d’une décision relative à des mesures de contrôle et délais</a:t>
            </a:r>
            <a:br>
              <a:rPr lang="fr-BE" sz="3600" i="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endParaRPr lang="fr-BE"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07567"/>
            <a:ext cx="10275501" cy="4393982"/>
          </a:xfrm>
        </p:spPr>
        <p:txBody>
          <a:bodyPr>
            <a:normAutofit fontScale="92500" lnSpcReduction="20000"/>
          </a:bodyPr>
          <a:lstStyle/>
          <a:p>
            <a:pPr marL="342900" indent="-342900" algn="just">
              <a:lnSpc>
                <a:spcPct val="107000"/>
              </a:lnSpc>
              <a:spcBef>
                <a:spcPts val="0"/>
              </a:spcBef>
              <a:buFont typeface="Wingdings" panose="05000000000000000000" pitchFamily="2" charset="2"/>
              <a:buChar char=""/>
            </a:pPr>
            <a:r>
              <a:rPr lang="fr-BE" sz="2000" dirty="0">
                <a:latin typeface="Times New Roman" panose="02020603050405020304" pitchFamily="18" charset="0"/>
                <a:cs typeface="Times New Roman" panose="02020603050405020304" pitchFamily="18" charset="0"/>
              </a:rPr>
              <a:t>L’autorité compétente d’un EM d’émission </a:t>
            </a:r>
            <a:r>
              <a:rPr lang="fr-BE" sz="2000" b="1" dirty="0">
                <a:latin typeface="Times New Roman" panose="02020603050405020304" pitchFamily="18" charset="0"/>
                <a:cs typeface="Times New Roman" panose="02020603050405020304" pitchFamily="18" charset="0"/>
              </a:rPr>
              <a:t>transmet</a:t>
            </a:r>
            <a:r>
              <a:rPr lang="fr-BE" sz="2000" dirty="0">
                <a:latin typeface="Times New Roman" panose="02020603050405020304" pitchFamily="18" charset="0"/>
                <a:cs typeface="Times New Roman" panose="02020603050405020304" pitchFamily="18" charset="0"/>
              </a:rPr>
              <a:t> une décision relative à des mesures de contrôle à l’autorité compétente d’un autre EM, accompagnée du </a:t>
            </a:r>
            <a:r>
              <a:rPr lang="fr-BE" sz="2000" b="1" dirty="0">
                <a:solidFill>
                  <a:srgbClr val="FF0000"/>
                </a:solidFill>
                <a:latin typeface="Times New Roman" panose="02020603050405020304" pitchFamily="18" charset="0"/>
                <a:cs typeface="Times New Roman" panose="02020603050405020304" pitchFamily="18" charset="0"/>
              </a:rPr>
              <a:t>Certificat</a:t>
            </a:r>
            <a:r>
              <a:rPr lang="fr-BE" sz="2000" dirty="0">
                <a:latin typeface="Times New Roman" panose="02020603050405020304" pitchFamily="18" charset="0"/>
                <a:cs typeface="Times New Roman" panose="02020603050405020304" pitchFamily="18" charset="0"/>
              </a:rPr>
              <a:t> prévu à l’annexe I, et </a:t>
            </a:r>
            <a:r>
              <a:rPr lang="fr-BE" sz="2000" b="1" dirty="0">
                <a:latin typeface="Times New Roman" panose="02020603050405020304" pitchFamily="18" charset="0"/>
                <a:cs typeface="Times New Roman" panose="02020603050405020304" pitchFamily="18" charset="0"/>
              </a:rPr>
              <a:t>reste compétente </a:t>
            </a:r>
            <a:r>
              <a:rPr lang="fr-BE" sz="2000" dirty="0">
                <a:latin typeface="Times New Roman" panose="02020603050405020304" pitchFamily="18" charset="0"/>
                <a:cs typeface="Times New Roman" panose="02020603050405020304" pitchFamily="18" charset="0"/>
              </a:rPr>
              <a:t>pour le suivi des mesures de contrôle imposées </a:t>
            </a:r>
            <a:r>
              <a:rPr lang="fr-BE" sz="2000" u="sng" dirty="0">
                <a:latin typeface="Times New Roman" panose="02020603050405020304" pitchFamily="18" charset="0"/>
                <a:cs typeface="Times New Roman" panose="02020603050405020304" pitchFamily="18" charset="0"/>
              </a:rPr>
              <a:t>jusqu’à ce qu’elle soit informée d’une décision de la part de l’autorité compétente d’exécution.</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fr-BE" sz="2000" dirty="0">
                <a:latin typeface="Times New Roman" panose="02020603050405020304" pitchFamily="18" charset="0"/>
                <a:cs typeface="Times New Roman" panose="02020603050405020304" pitchFamily="18" charset="0"/>
              </a:rPr>
              <a:t>L’AC d’exécution prend une décision </a:t>
            </a:r>
            <a:r>
              <a:rPr lang="fr-BE" sz="2000" b="1" dirty="0">
                <a:solidFill>
                  <a:srgbClr val="FF0000"/>
                </a:solidFill>
                <a:latin typeface="Times New Roman" panose="02020603050405020304" pitchFamily="18" charset="0"/>
                <a:cs typeface="Times New Roman" panose="02020603050405020304" pitchFamily="18" charset="0"/>
              </a:rPr>
              <a:t>dès que possible </a:t>
            </a:r>
            <a:r>
              <a:rPr lang="fr-BE" sz="2000" dirty="0">
                <a:latin typeface="Times New Roman" panose="02020603050405020304" pitchFamily="18" charset="0"/>
                <a:cs typeface="Times New Roman" panose="02020603050405020304" pitchFamily="18" charset="0"/>
              </a:rPr>
              <a:t>et en tout état de cause </a:t>
            </a:r>
            <a:r>
              <a:rPr lang="fr-BE" sz="2000" b="1" dirty="0">
                <a:solidFill>
                  <a:srgbClr val="FF0000"/>
                </a:solidFill>
                <a:latin typeface="Times New Roman" panose="02020603050405020304" pitchFamily="18" charset="0"/>
                <a:cs typeface="Times New Roman" panose="02020603050405020304" pitchFamily="18" charset="0"/>
              </a:rPr>
              <a:t>dans un délai de 20 jours ouvrables</a:t>
            </a:r>
            <a:r>
              <a:rPr lang="fr-BE" sz="2000" dirty="0">
                <a:solidFill>
                  <a:srgbClr val="FF0000"/>
                </a:solidFill>
                <a:latin typeface="Times New Roman" panose="02020603050405020304" pitchFamily="18" charset="0"/>
                <a:cs typeface="Times New Roman" panose="02020603050405020304" pitchFamily="18" charset="0"/>
              </a:rPr>
              <a:t> </a:t>
            </a:r>
            <a:r>
              <a:rPr lang="fr-BE" sz="2000" dirty="0">
                <a:latin typeface="Times New Roman" panose="02020603050405020304" pitchFamily="18" charset="0"/>
                <a:cs typeface="Times New Roman" panose="02020603050405020304" pitchFamily="18" charset="0"/>
              </a:rPr>
              <a:t>à compter de la réception de la décision relative à des mesures de contrôle et du certificat.</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fr-BE" sz="2000" dirty="0">
                <a:latin typeface="Times New Roman" panose="02020603050405020304" pitchFamily="18" charset="0"/>
                <a:cs typeface="Times New Roman" panose="02020603050405020304" pitchFamily="18" charset="0"/>
              </a:rPr>
              <a:t>Si, </a:t>
            </a:r>
            <a:r>
              <a:rPr lang="fr-BE" sz="2000" b="1" dirty="0">
                <a:solidFill>
                  <a:srgbClr val="FF0000"/>
                </a:solidFill>
                <a:latin typeface="Times New Roman" panose="02020603050405020304" pitchFamily="18" charset="0"/>
                <a:cs typeface="Times New Roman" panose="02020603050405020304" pitchFamily="18" charset="0"/>
              </a:rPr>
              <a:t>dans des circonstances exceptionnelles</a:t>
            </a:r>
            <a:r>
              <a:rPr lang="fr-BE" sz="2000" dirty="0">
                <a:latin typeface="Times New Roman" panose="02020603050405020304" pitchFamily="18" charset="0"/>
                <a:cs typeface="Times New Roman" panose="02020603050405020304" pitchFamily="18" charset="0"/>
              </a:rPr>
              <a:t>, l’autorité compétente de l’État d’exécution n’est pas en mesure de respecter ce délai, elle en </a:t>
            </a:r>
            <a:r>
              <a:rPr lang="fr-BE" sz="2000" b="1" dirty="0">
                <a:latin typeface="Times New Roman" panose="02020603050405020304" pitchFamily="18" charset="0"/>
                <a:cs typeface="Times New Roman" panose="02020603050405020304" pitchFamily="18" charset="0"/>
              </a:rPr>
              <a:t>informe immédiatement</a:t>
            </a:r>
            <a:r>
              <a:rPr lang="fr-BE" sz="2000" dirty="0">
                <a:latin typeface="Times New Roman" panose="02020603050405020304" pitchFamily="18" charset="0"/>
                <a:cs typeface="Times New Roman" panose="02020603050405020304" pitchFamily="18" charset="0"/>
              </a:rPr>
              <a:t> l’autorité compétente de l’État d’émission, par tout moyen de son choix, en indiquant les raisons du retard et le temps qu’elle estime nécessaire pour rendre une décision définitive.</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fr-BE" sz="2000" dirty="0">
                <a:latin typeface="Times New Roman" panose="02020603050405020304" pitchFamily="18" charset="0"/>
                <a:cs typeface="Times New Roman" panose="02020603050405020304" pitchFamily="18" charset="0"/>
              </a:rPr>
              <a:t>L’autorité compétente </a:t>
            </a:r>
            <a:r>
              <a:rPr lang="fr-BE" sz="2000" b="1" dirty="0">
                <a:latin typeface="Times New Roman" panose="02020603050405020304" pitchFamily="18" charset="0"/>
                <a:cs typeface="Times New Roman" panose="02020603050405020304" pitchFamily="18" charset="0"/>
              </a:rPr>
              <a:t>peut reporter la décision</a:t>
            </a:r>
            <a:r>
              <a:rPr lang="fr-BE" sz="2000" dirty="0">
                <a:latin typeface="Times New Roman" panose="02020603050405020304" pitchFamily="18" charset="0"/>
                <a:cs typeface="Times New Roman" panose="02020603050405020304" pitchFamily="18" charset="0"/>
              </a:rPr>
              <a:t> concernant la reconnaissance de la décision relative à des mesures de contrôle lorsque le </a:t>
            </a:r>
            <a:r>
              <a:rPr lang="fr-BE" sz="2000" b="1" dirty="0">
                <a:latin typeface="Times New Roman" panose="02020603050405020304" pitchFamily="18" charset="0"/>
                <a:cs typeface="Times New Roman" panose="02020603050405020304" pitchFamily="18" charset="0"/>
              </a:rPr>
              <a:t>certificat</a:t>
            </a:r>
            <a:r>
              <a:rPr lang="fr-BE" sz="2000" dirty="0">
                <a:latin typeface="Times New Roman" panose="02020603050405020304" pitchFamily="18" charset="0"/>
                <a:cs typeface="Times New Roman" panose="02020603050405020304" pitchFamily="18" charset="0"/>
              </a:rPr>
              <a:t> visé à l’article 10 est </a:t>
            </a:r>
            <a:r>
              <a:rPr lang="fr-BE" sz="2000" b="1" dirty="0">
                <a:latin typeface="Times New Roman" panose="02020603050405020304" pitchFamily="18" charset="0"/>
                <a:cs typeface="Times New Roman" panose="02020603050405020304" pitchFamily="18" charset="0"/>
              </a:rPr>
              <a:t>incomplet</a:t>
            </a:r>
            <a:r>
              <a:rPr lang="fr-BE" sz="2000" dirty="0">
                <a:latin typeface="Times New Roman" panose="02020603050405020304" pitchFamily="18" charset="0"/>
                <a:cs typeface="Times New Roman" panose="02020603050405020304" pitchFamily="18" charset="0"/>
              </a:rPr>
              <a:t> ou </a:t>
            </a:r>
            <a:r>
              <a:rPr lang="fr-BE" sz="2000" b="1" dirty="0">
                <a:latin typeface="Times New Roman" panose="02020603050405020304" pitchFamily="18" charset="0"/>
                <a:cs typeface="Times New Roman" panose="02020603050405020304" pitchFamily="18" charset="0"/>
              </a:rPr>
              <a:t>ne correspond manifestement pas à la décision relative à des mesures de contrôle</a:t>
            </a:r>
            <a:r>
              <a:rPr lang="fr-BE" sz="2000" dirty="0">
                <a:latin typeface="Times New Roman" panose="02020603050405020304" pitchFamily="18" charset="0"/>
                <a:cs typeface="Times New Roman" panose="02020603050405020304" pitchFamily="18" charset="0"/>
              </a:rPr>
              <a:t>, jusqu’à l’expiration du délai raisonnable qui a été imparti pour compléter ou rectifier le certificat.</a:t>
            </a: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8</a:t>
            </a:fld>
            <a:endParaRPr lang="en-US" dirty="0">
              <a:solidFill>
                <a:schemeClr val="bg1"/>
              </a:solidFill>
            </a:endParaRPr>
          </a:p>
        </p:txBody>
      </p:sp>
    </p:spTree>
    <p:extLst>
      <p:ext uri="{BB962C8B-B14F-4D97-AF65-F5344CB8AC3E}">
        <p14:creationId xmlns:p14="http://schemas.microsoft.com/office/powerpoint/2010/main" val="1982904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r>
              <a:rPr lang="fr-BE" sz="3600" b="1" dirty="0">
                <a:latin typeface="Times New Roman" panose="02020603050405020304" pitchFamily="18" charset="0"/>
                <a:cs typeface="Times New Roman" panose="02020603050405020304" pitchFamily="18" charset="0"/>
              </a:rPr>
              <a:t>Motifs de non-reconnaissance. Adaptation de la décision</a:t>
            </a: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endParaRPr lang="fr-BE"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07566"/>
            <a:ext cx="10275501" cy="439398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fr-BE" sz="2000" dirty="0">
                <a:latin typeface="Times New Roman" panose="02020603050405020304" pitchFamily="18" charset="0"/>
                <a:cs typeface="Times New Roman" panose="02020603050405020304" pitchFamily="18" charset="0"/>
              </a:rPr>
              <a:t>Motifs de non-reconnaissance </a:t>
            </a:r>
            <a:r>
              <a:rPr lang="fr-BE" sz="2000" b="1" dirty="0">
                <a:latin typeface="Times New Roman" panose="02020603050405020304" pitchFamily="18" charset="0"/>
                <a:cs typeface="Times New Roman" panose="02020603050405020304" pitchFamily="18" charset="0"/>
              </a:rPr>
              <a:t>expressément </a:t>
            </a:r>
            <a:r>
              <a:rPr lang="fr-BE" sz="2000" dirty="0">
                <a:latin typeface="Times New Roman" panose="02020603050405020304" pitchFamily="18" charset="0"/>
                <a:cs typeface="Times New Roman" panose="02020603050405020304" pitchFamily="18" charset="0"/>
              </a:rPr>
              <a:t>et</a:t>
            </a:r>
            <a:r>
              <a:rPr lang="fr-BE" sz="2000" b="1" dirty="0">
                <a:latin typeface="Times New Roman" panose="02020603050405020304" pitchFamily="18" charset="0"/>
                <a:cs typeface="Times New Roman" panose="02020603050405020304" pitchFamily="18" charset="0"/>
              </a:rPr>
              <a:t> limitativement </a:t>
            </a:r>
            <a:r>
              <a:rPr lang="fr-BE" sz="2000" dirty="0">
                <a:latin typeface="Times New Roman" panose="02020603050405020304" pitchFamily="18" charset="0"/>
                <a:cs typeface="Times New Roman" panose="02020603050405020304" pitchFamily="18" charset="0"/>
              </a:rPr>
              <a:t>prévus à l’</a:t>
            </a:r>
            <a:r>
              <a:rPr lang="fr-BE" sz="2000" b="1" dirty="0">
                <a:latin typeface="Times New Roman" panose="02020603050405020304" pitchFamily="18" charset="0"/>
                <a:cs typeface="Times New Roman" panose="02020603050405020304" pitchFamily="18" charset="0"/>
              </a:rPr>
              <a:t>article 15 let. a)-h) de la DC</a:t>
            </a:r>
          </a:p>
          <a:p>
            <a:pPr marL="342900" marR="0" lvl="0" indent="-342900" algn="just">
              <a:lnSpc>
                <a:spcPct val="107000"/>
              </a:lnSpc>
              <a:spcBef>
                <a:spcPts val="0"/>
              </a:spcBef>
              <a:spcAft>
                <a:spcPts val="0"/>
              </a:spcAft>
              <a:buFont typeface="Wingdings" panose="05000000000000000000" pitchFamily="2" charset="2"/>
              <a:buChar char=""/>
            </a:pPr>
            <a:endParaRPr lang="en-US" sz="2000" b="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fr-BE" sz="2000" dirty="0">
                <a:latin typeface="Times New Roman" panose="02020603050405020304" pitchFamily="18" charset="0"/>
                <a:cs typeface="Times New Roman" panose="02020603050405020304" pitchFamily="18" charset="0"/>
              </a:rPr>
              <a:t>Si, </a:t>
            </a:r>
            <a:r>
              <a:rPr lang="fr-BE" sz="2000" b="1" dirty="0">
                <a:latin typeface="Times New Roman" panose="02020603050405020304" pitchFamily="18" charset="0"/>
                <a:cs typeface="Times New Roman" panose="02020603050405020304" pitchFamily="18" charset="0"/>
              </a:rPr>
              <a:t>de par leur nature, les mesures de contrôle</a:t>
            </a:r>
            <a:r>
              <a:rPr lang="fr-BE" sz="2000" dirty="0">
                <a:latin typeface="Times New Roman" panose="02020603050405020304" pitchFamily="18" charset="0"/>
                <a:cs typeface="Times New Roman" panose="02020603050405020304" pitchFamily="18" charset="0"/>
              </a:rPr>
              <a:t> sont incompatibles avec la législation de l’État d’exécution, l’autorité compétente de cet État membre </a:t>
            </a:r>
            <a:r>
              <a:rPr lang="fr-BE" sz="2000" b="1" dirty="0">
                <a:solidFill>
                  <a:srgbClr val="FF0000"/>
                </a:solidFill>
                <a:latin typeface="Times New Roman" panose="02020603050405020304" pitchFamily="18" charset="0"/>
                <a:cs typeface="Times New Roman" panose="02020603050405020304" pitchFamily="18" charset="0"/>
              </a:rPr>
              <a:t>peut les adapter</a:t>
            </a:r>
            <a:r>
              <a:rPr lang="fr-BE" sz="2000" dirty="0">
                <a:latin typeface="Times New Roman" panose="02020603050405020304" pitchFamily="18" charset="0"/>
                <a:cs typeface="Times New Roman" panose="02020603050405020304" pitchFamily="18" charset="0"/>
              </a:rPr>
              <a:t> selon les types de mesures de contrôle qui s’appliquent dans son droit interne à des infractions équivalentes. La mesure de contrôle adaptée </a:t>
            </a:r>
            <a:r>
              <a:rPr lang="fr-BE" sz="2000" b="1" dirty="0">
                <a:solidFill>
                  <a:srgbClr val="FF0000"/>
                </a:solidFill>
                <a:latin typeface="Times New Roman" panose="02020603050405020304" pitchFamily="18" charset="0"/>
                <a:cs typeface="Times New Roman" panose="02020603050405020304" pitchFamily="18" charset="0"/>
              </a:rPr>
              <a:t>correspond autant que possible </a:t>
            </a:r>
            <a:r>
              <a:rPr lang="fr-BE" sz="2000" b="1" dirty="0">
                <a:latin typeface="Times New Roman" panose="02020603050405020304" pitchFamily="18" charset="0"/>
                <a:cs typeface="Times New Roman" panose="02020603050405020304" pitchFamily="18" charset="0"/>
              </a:rPr>
              <a:t>à celle prononcée dans l’État d’émission.</a:t>
            </a:r>
          </a:p>
          <a:p>
            <a:pPr marL="342900" marR="0" lvl="0" indent="-342900" algn="just">
              <a:lnSpc>
                <a:spcPct val="107000"/>
              </a:lnSpc>
              <a:spcBef>
                <a:spcPts val="0"/>
              </a:spcBef>
              <a:spcAft>
                <a:spcPts val="0"/>
              </a:spcAft>
              <a:buFont typeface="Wingdings" panose="05000000000000000000" pitchFamily="2" charset="2"/>
              <a:buChar char=""/>
            </a:pPr>
            <a:endParaRPr lang="en-US" sz="2000" b="1"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fr-BE" sz="2000" dirty="0">
                <a:latin typeface="Times New Roman" panose="02020603050405020304" pitchFamily="18" charset="0"/>
                <a:cs typeface="Times New Roman" panose="02020603050405020304" pitchFamily="18" charset="0"/>
              </a:rPr>
              <a:t>La mesure de contrôle adaptée </a:t>
            </a:r>
            <a:r>
              <a:rPr lang="fr-BE" sz="2000" b="1" dirty="0">
                <a:solidFill>
                  <a:srgbClr val="FF0000"/>
                </a:solidFill>
                <a:latin typeface="Times New Roman" panose="02020603050405020304" pitchFamily="18" charset="0"/>
                <a:cs typeface="Times New Roman" panose="02020603050405020304" pitchFamily="18" charset="0"/>
              </a:rPr>
              <a:t>ne peut être plus sévère </a:t>
            </a:r>
            <a:r>
              <a:rPr lang="fr-BE" sz="2000" dirty="0">
                <a:latin typeface="Times New Roman" panose="02020603050405020304" pitchFamily="18" charset="0"/>
                <a:cs typeface="Times New Roman" panose="02020603050405020304" pitchFamily="18" charset="0"/>
              </a:rPr>
              <a:t>que la mesure de contrôle initialement prononcée.</a:t>
            </a: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9</a:t>
            </a:fld>
            <a:endParaRPr lang="en-US" dirty="0">
              <a:solidFill>
                <a:schemeClr val="bg1"/>
              </a:solidFill>
            </a:endParaRPr>
          </a:p>
        </p:txBody>
      </p:sp>
    </p:spTree>
    <p:extLst>
      <p:ext uri="{BB962C8B-B14F-4D97-AF65-F5344CB8AC3E}">
        <p14:creationId xmlns:p14="http://schemas.microsoft.com/office/powerpoint/2010/main" val="2233837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1748</Words>
  <Application>Microsoft Office PowerPoint</Application>
  <PresentationFormat>Grand écran</PresentationFormat>
  <Paragraphs>99</Paragraphs>
  <Slides>12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12</vt:i4>
      </vt:variant>
    </vt:vector>
  </HeadingPairs>
  <TitlesOfParts>
    <vt:vector size="19" baseType="lpstr">
      <vt:lpstr>Arial</vt:lpstr>
      <vt:lpstr>Calibri</vt:lpstr>
      <vt:lpstr>Calibri Light</vt:lpstr>
      <vt:lpstr>Symbol</vt:lpstr>
      <vt:lpstr>Times New Roman</vt:lpstr>
      <vt:lpstr>Wingdings</vt:lpstr>
      <vt:lpstr>Office Theme</vt:lpstr>
      <vt:lpstr>Mieux appliquer le droit pénal européen Formation destinée au personnel des tribunaux </vt:lpstr>
      <vt:lpstr>Table des matières :</vt:lpstr>
      <vt:lpstr>  Fiche d’information</vt:lpstr>
      <vt:lpstr>  Objectifs </vt:lpstr>
      <vt:lpstr>  Définitions – article 4 DC</vt:lpstr>
      <vt:lpstr>Autorités compétentes</vt:lpstr>
      <vt:lpstr>  Critères de transmission d’une décision relative à des mesures de contrôle  </vt:lpstr>
      <vt:lpstr>   Procédure de reconnaissance d’une décision relative à des mesures de contrôle et délais   </vt:lpstr>
      <vt:lpstr>    Motifs de non-reconnaissance. Adaptation de la décision    </vt:lpstr>
      <vt:lpstr>     Droit applicable et décisions ultérieures     </vt:lpstr>
      <vt:lpstr>     Obligations des autorités concernées     </vt:lpstr>
      <vt:lpstr>     Consultations (art. 22) et langues (art. 24)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FRAMEWORK DECISION 2009/829/JHA  of 23 October 2009 on the application, between Member States of the European Union, of the principle of mutual recognition to decisions on supervision measures as an alternative to provisional detention</dc:title>
  <dc:creator>motoi constantin daniel</dc:creator>
  <cp:lastModifiedBy>Kim Hennuy</cp:lastModifiedBy>
  <cp:revision>25</cp:revision>
  <dcterms:created xsi:type="dcterms:W3CDTF">2020-10-28T14:00:49Z</dcterms:created>
  <dcterms:modified xsi:type="dcterms:W3CDTF">2021-06-22T14:14:53Z</dcterms:modified>
</cp:coreProperties>
</file>