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01" r:id="rId1"/>
  </p:sldMasterIdLst>
  <p:notesMasterIdLst>
    <p:notesMasterId r:id="rId13"/>
  </p:notesMasterIdLst>
  <p:sldIdLst>
    <p:sldId id="256" r:id="rId2"/>
    <p:sldId id="257" r:id="rId3"/>
    <p:sldId id="263" r:id="rId4"/>
    <p:sldId id="264" r:id="rId5"/>
    <p:sldId id="265" r:id="rId6"/>
    <p:sldId id="266" r:id="rId7"/>
    <p:sldId id="267" r:id="rId8"/>
    <p:sldId id="268" r:id="rId9"/>
    <p:sldId id="269" r:id="rId10"/>
    <p:sldId id="270" r:id="rId11"/>
    <p:sldId id="27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470" autoAdjust="0"/>
    <p:restoredTop sz="94660"/>
  </p:normalViewPr>
  <p:slideViewPr>
    <p:cSldViewPr snapToGrid="0">
      <p:cViewPr varScale="1">
        <p:scale>
          <a:sx n="103" d="100"/>
          <a:sy n="103" d="100"/>
        </p:scale>
        <p:origin x="126" y="2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85E665-62E6-405A-AD6D-264523F741D6}" type="datetimeFigureOut">
              <a:rPr lang="es-ES" smtClean="0"/>
              <a:t>22/06/2021</a:t>
            </a:fld>
            <a:endParaRPr lang="es-E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5CC345-962E-44CC-B65F-2687AEB2E862}" type="slidenum">
              <a:rPr lang="es-ES" smtClean="0"/>
              <a:t>‹N°›</a:t>
            </a:fld>
            <a:endParaRPr lang="es-ES" dirty="0"/>
          </a:p>
        </p:txBody>
      </p:sp>
    </p:spTree>
    <p:extLst>
      <p:ext uri="{BB962C8B-B14F-4D97-AF65-F5344CB8AC3E}">
        <p14:creationId xmlns:p14="http://schemas.microsoft.com/office/powerpoint/2010/main" val="4008140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7D66F-59E2-449C-A093-7285183F79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
          </a:p>
        </p:txBody>
      </p:sp>
      <p:sp>
        <p:nvSpPr>
          <p:cNvPr id="3" name="Subtitle 2">
            <a:extLst>
              <a:ext uri="{FF2B5EF4-FFF2-40B4-BE49-F238E27FC236}">
                <a16:creationId xmlns:a16="http://schemas.microsoft.com/office/drawing/2014/main" id="{15257A89-61E3-4137-9614-E144E28074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
          </a:p>
        </p:txBody>
      </p:sp>
      <p:sp>
        <p:nvSpPr>
          <p:cNvPr id="4" name="Date Placeholder 3">
            <a:extLst>
              <a:ext uri="{FF2B5EF4-FFF2-40B4-BE49-F238E27FC236}">
                <a16:creationId xmlns:a16="http://schemas.microsoft.com/office/drawing/2014/main" id="{701EAC39-47F7-4378-B475-98A0B0D9560E}"/>
              </a:ext>
            </a:extLst>
          </p:cNvPr>
          <p:cNvSpPr>
            <a:spLocks noGrp="1"/>
          </p:cNvSpPr>
          <p:nvPr>
            <p:ph type="dt" sz="half" idx="10"/>
          </p:nvPr>
        </p:nvSpPr>
        <p:spPr/>
        <p:txBody>
          <a:bodyPr/>
          <a:lstStyle/>
          <a:p>
            <a:fld id="{F8E06C98-E4B2-4DF6-9360-F49F5E3449F5}" type="datetime1">
              <a:rPr lang="en-US" smtClean="0"/>
              <a:t>6/22/2021</a:t>
            </a:fld>
            <a:endParaRPr lang="en-US" dirty="0"/>
          </a:p>
        </p:txBody>
      </p:sp>
      <p:sp>
        <p:nvSpPr>
          <p:cNvPr id="5" name="Footer Placeholder 4">
            <a:extLst>
              <a:ext uri="{FF2B5EF4-FFF2-40B4-BE49-F238E27FC236}">
                <a16:creationId xmlns:a16="http://schemas.microsoft.com/office/drawing/2014/main" id="{873ED367-E022-4F11-8213-01DDA21E811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3980090-CA7C-4FB3-A0E4-6CD354267BBE}"/>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410701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A180E-9F2E-45C2-AD5B-F26EC1FA2E77}"/>
              </a:ext>
            </a:extLst>
          </p:cNvPr>
          <p:cNvSpPr>
            <a:spLocks noGrp="1"/>
          </p:cNvSpPr>
          <p:nvPr>
            <p:ph type="title"/>
          </p:nvPr>
        </p:nvSpPr>
        <p:spPr/>
        <p:txBody>
          <a:bodyPr/>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59C1230A-F54C-4FD4-9207-00BD5251A5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463B6DDC-B367-4632-BED9-64295F807112}"/>
              </a:ext>
            </a:extLst>
          </p:cNvPr>
          <p:cNvSpPr>
            <a:spLocks noGrp="1"/>
          </p:cNvSpPr>
          <p:nvPr>
            <p:ph type="dt" sz="half" idx="10"/>
          </p:nvPr>
        </p:nvSpPr>
        <p:spPr/>
        <p:txBody>
          <a:bodyPr/>
          <a:lstStyle/>
          <a:p>
            <a:fld id="{6DE04B5E-3040-4A76-BE1C-DE1629BB0233}" type="datetime1">
              <a:rPr lang="en-US" smtClean="0"/>
              <a:t>6/22/2021</a:t>
            </a:fld>
            <a:endParaRPr lang="en-US" dirty="0"/>
          </a:p>
        </p:txBody>
      </p:sp>
      <p:sp>
        <p:nvSpPr>
          <p:cNvPr id="5" name="Footer Placeholder 4">
            <a:extLst>
              <a:ext uri="{FF2B5EF4-FFF2-40B4-BE49-F238E27FC236}">
                <a16:creationId xmlns:a16="http://schemas.microsoft.com/office/drawing/2014/main" id="{534A541A-D49C-4BC6-B195-A8BA571719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D4334FF-9582-4090-AB10-3810BFCE1D4F}"/>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603176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E4BDB1-FF51-44CE-9569-8DF2338C38A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3E049948-51A5-46DC-B124-61F0C35BEC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7F17DC3F-5B62-478C-9C3C-1201B1A03C78}"/>
              </a:ext>
            </a:extLst>
          </p:cNvPr>
          <p:cNvSpPr>
            <a:spLocks noGrp="1"/>
          </p:cNvSpPr>
          <p:nvPr>
            <p:ph type="dt" sz="half" idx="10"/>
          </p:nvPr>
        </p:nvSpPr>
        <p:spPr/>
        <p:txBody>
          <a:bodyPr/>
          <a:lstStyle/>
          <a:p>
            <a:fld id="{5614F3CB-F806-4E9F-B4E6-8EB4DAD3CD35}" type="datetime1">
              <a:rPr lang="en-US" smtClean="0"/>
              <a:t>6/22/2021</a:t>
            </a:fld>
            <a:endParaRPr lang="en-US" dirty="0"/>
          </a:p>
        </p:txBody>
      </p:sp>
      <p:sp>
        <p:nvSpPr>
          <p:cNvPr id="5" name="Footer Placeholder 4">
            <a:extLst>
              <a:ext uri="{FF2B5EF4-FFF2-40B4-BE49-F238E27FC236}">
                <a16:creationId xmlns:a16="http://schemas.microsoft.com/office/drawing/2014/main" id="{CE0C4760-FCE2-4842-A7F1-0B56EC80270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635E39-F730-45AE-A1B3-E0401B05560B}"/>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104986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6278B-44AB-4EE3-9897-A9310F377CF8}"/>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91BC69E7-D290-4BA8-9817-AD42545212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5B6B444E-826B-4A72-A577-B241EE1FE6EB}"/>
              </a:ext>
            </a:extLst>
          </p:cNvPr>
          <p:cNvSpPr>
            <a:spLocks noGrp="1"/>
          </p:cNvSpPr>
          <p:nvPr>
            <p:ph type="dt" sz="half" idx="10"/>
          </p:nvPr>
        </p:nvSpPr>
        <p:spPr/>
        <p:txBody>
          <a:bodyPr/>
          <a:lstStyle/>
          <a:p>
            <a:fld id="{7C9E107D-D89E-4E7B-AC69-0A52B39F9C36}" type="datetime1">
              <a:rPr lang="en-US" smtClean="0"/>
              <a:t>6/22/2021</a:t>
            </a:fld>
            <a:endParaRPr lang="en-US" dirty="0"/>
          </a:p>
        </p:txBody>
      </p:sp>
      <p:sp>
        <p:nvSpPr>
          <p:cNvPr id="5" name="Footer Placeholder 4">
            <a:extLst>
              <a:ext uri="{FF2B5EF4-FFF2-40B4-BE49-F238E27FC236}">
                <a16:creationId xmlns:a16="http://schemas.microsoft.com/office/drawing/2014/main" id="{2F893904-D204-4F7C-8A5A-3F427A417AF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1964A53-05B9-4543-9DFC-5969F335D27B}"/>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779155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0C785-8FA6-4CDC-93A0-BEF09A0376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
          </a:p>
        </p:txBody>
      </p:sp>
      <p:sp>
        <p:nvSpPr>
          <p:cNvPr id="3" name="Text Placeholder 2">
            <a:extLst>
              <a:ext uri="{FF2B5EF4-FFF2-40B4-BE49-F238E27FC236}">
                <a16:creationId xmlns:a16="http://schemas.microsoft.com/office/drawing/2014/main" id="{C36DF5E2-2EDC-461D-9375-83F5F17811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6ED383-3D39-44FA-AC2D-62B62FB06BA2}"/>
              </a:ext>
            </a:extLst>
          </p:cNvPr>
          <p:cNvSpPr>
            <a:spLocks noGrp="1"/>
          </p:cNvSpPr>
          <p:nvPr>
            <p:ph type="dt" sz="half" idx="10"/>
          </p:nvPr>
        </p:nvSpPr>
        <p:spPr/>
        <p:txBody>
          <a:bodyPr/>
          <a:lstStyle/>
          <a:p>
            <a:fld id="{34ECD79F-94BB-43F1-A950-4A43E76BDBD9}" type="datetime1">
              <a:rPr lang="en-US" smtClean="0"/>
              <a:t>6/22/2021</a:t>
            </a:fld>
            <a:endParaRPr lang="en-US" dirty="0"/>
          </a:p>
        </p:txBody>
      </p:sp>
      <p:sp>
        <p:nvSpPr>
          <p:cNvPr id="5" name="Footer Placeholder 4">
            <a:extLst>
              <a:ext uri="{FF2B5EF4-FFF2-40B4-BE49-F238E27FC236}">
                <a16:creationId xmlns:a16="http://schemas.microsoft.com/office/drawing/2014/main" id="{EC9F5D92-6D01-4844-B6E1-D271B8D3B0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194D078-CA25-434A-B915-CE924210387E}"/>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243594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B0B0F-6544-471E-B223-ECBD8ECCAC1F}"/>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41090F8E-7FF0-4D4C-B420-EFC4B61D2C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a:extLst>
              <a:ext uri="{FF2B5EF4-FFF2-40B4-BE49-F238E27FC236}">
                <a16:creationId xmlns:a16="http://schemas.microsoft.com/office/drawing/2014/main" id="{C64A0525-B1C5-445E-A257-053B1A2C7F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a:extLst>
              <a:ext uri="{FF2B5EF4-FFF2-40B4-BE49-F238E27FC236}">
                <a16:creationId xmlns:a16="http://schemas.microsoft.com/office/drawing/2014/main" id="{DABA15C4-BCE8-4BBB-8609-ABD42A95E146}"/>
              </a:ext>
            </a:extLst>
          </p:cNvPr>
          <p:cNvSpPr>
            <a:spLocks noGrp="1"/>
          </p:cNvSpPr>
          <p:nvPr>
            <p:ph type="dt" sz="half" idx="10"/>
          </p:nvPr>
        </p:nvSpPr>
        <p:spPr/>
        <p:txBody>
          <a:bodyPr/>
          <a:lstStyle/>
          <a:p>
            <a:fld id="{BCCF3E52-BABA-42BC-A33A-FAD7507CEFA2}" type="datetime1">
              <a:rPr lang="en-US" smtClean="0"/>
              <a:t>6/22/2021</a:t>
            </a:fld>
            <a:endParaRPr lang="en-US" dirty="0"/>
          </a:p>
        </p:txBody>
      </p:sp>
      <p:sp>
        <p:nvSpPr>
          <p:cNvPr id="6" name="Footer Placeholder 5">
            <a:extLst>
              <a:ext uri="{FF2B5EF4-FFF2-40B4-BE49-F238E27FC236}">
                <a16:creationId xmlns:a16="http://schemas.microsoft.com/office/drawing/2014/main" id="{1C803448-2D3D-4D4D-96C6-41A9F15A214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77EC7F4-4749-48C3-879D-4FF32D37C06E}"/>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970098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1FD94-6FF4-4556-A9DC-D16B55A8F176}"/>
              </a:ext>
            </a:extLst>
          </p:cNvPr>
          <p:cNvSpPr>
            <a:spLocks noGrp="1"/>
          </p:cNvSpPr>
          <p:nvPr>
            <p:ph type="title"/>
          </p:nvPr>
        </p:nvSpPr>
        <p:spPr>
          <a:xfrm>
            <a:off x="839788" y="365125"/>
            <a:ext cx="10515600" cy="1325563"/>
          </a:xfrm>
        </p:spPr>
        <p:txBody>
          <a:bodyPr/>
          <a:lstStyle/>
          <a:p>
            <a:r>
              <a:rPr lang="en-US"/>
              <a:t>Click to edit Master title style</a:t>
            </a:r>
            <a:endParaRPr lang="es-ES"/>
          </a:p>
        </p:txBody>
      </p:sp>
      <p:sp>
        <p:nvSpPr>
          <p:cNvPr id="3" name="Text Placeholder 2">
            <a:extLst>
              <a:ext uri="{FF2B5EF4-FFF2-40B4-BE49-F238E27FC236}">
                <a16:creationId xmlns:a16="http://schemas.microsoft.com/office/drawing/2014/main" id="{7F019B80-6200-447A-95A4-55393AD279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B8030F-9C01-4541-A30A-1E57F4CCFB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a:extLst>
              <a:ext uri="{FF2B5EF4-FFF2-40B4-BE49-F238E27FC236}">
                <a16:creationId xmlns:a16="http://schemas.microsoft.com/office/drawing/2014/main" id="{E742F64E-4756-4D7A-B94B-74928A8FCF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B63F76-EA9E-418B-9D39-B43ED18596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a:extLst>
              <a:ext uri="{FF2B5EF4-FFF2-40B4-BE49-F238E27FC236}">
                <a16:creationId xmlns:a16="http://schemas.microsoft.com/office/drawing/2014/main" id="{3BA028B9-FE8B-49D5-A5F0-0FC4BCEE54D4}"/>
              </a:ext>
            </a:extLst>
          </p:cNvPr>
          <p:cNvSpPr>
            <a:spLocks noGrp="1"/>
          </p:cNvSpPr>
          <p:nvPr>
            <p:ph type="dt" sz="half" idx="10"/>
          </p:nvPr>
        </p:nvSpPr>
        <p:spPr/>
        <p:txBody>
          <a:bodyPr/>
          <a:lstStyle/>
          <a:p>
            <a:fld id="{B07B727F-2DC9-4DD8-B078-EBEEB414D388}" type="datetime1">
              <a:rPr lang="en-US" smtClean="0"/>
              <a:t>6/22/2021</a:t>
            </a:fld>
            <a:endParaRPr lang="en-US" dirty="0"/>
          </a:p>
        </p:txBody>
      </p:sp>
      <p:sp>
        <p:nvSpPr>
          <p:cNvPr id="8" name="Footer Placeholder 7">
            <a:extLst>
              <a:ext uri="{FF2B5EF4-FFF2-40B4-BE49-F238E27FC236}">
                <a16:creationId xmlns:a16="http://schemas.microsoft.com/office/drawing/2014/main" id="{4CF9069C-24C5-445C-B0F2-B3A7D687743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662BCE3-AC15-4CD5-ABE5-1DBA06651A3E}"/>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009890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1ACF7-42D1-4003-9E59-DA3D31C3C741}"/>
              </a:ext>
            </a:extLst>
          </p:cNvPr>
          <p:cNvSpPr>
            <a:spLocks noGrp="1"/>
          </p:cNvSpPr>
          <p:nvPr>
            <p:ph type="title"/>
          </p:nvPr>
        </p:nvSpPr>
        <p:spPr/>
        <p:txBody>
          <a:bodyPr/>
          <a:lstStyle/>
          <a:p>
            <a:r>
              <a:rPr lang="en-US"/>
              <a:t>Click to edit Master title style</a:t>
            </a:r>
            <a:endParaRPr lang="es-ES"/>
          </a:p>
        </p:txBody>
      </p:sp>
      <p:sp>
        <p:nvSpPr>
          <p:cNvPr id="3" name="Date Placeholder 2">
            <a:extLst>
              <a:ext uri="{FF2B5EF4-FFF2-40B4-BE49-F238E27FC236}">
                <a16:creationId xmlns:a16="http://schemas.microsoft.com/office/drawing/2014/main" id="{2BE305A7-E706-4FE4-A352-8956279C607A}"/>
              </a:ext>
            </a:extLst>
          </p:cNvPr>
          <p:cNvSpPr>
            <a:spLocks noGrp="1"/>
          </p:cNvSpPr>
          <p:nvPr>
            <p:ph type="dt" sz="half" idx="10"/>
          </p:nvPr>
        </p:nvSpPr>
        <p:spPr/>
        <p:txBody>
          <a:bodyPr/>
          <a:lstStyle/>
          <a:p>
            <a:fld id="{9AF30161-F73D-4F34-94FD-FCC7A4405273}" type="datetime1">
              <a:rPr lang="en-US" smtClean="0"/>
              <a:t>6/22/2021</a:t>
            </a:fld>
            <a:endParaRPr lang="en-US" dirty="0"/>
          </a:p>
        </p:txBody>
      </p:sp>
      <p:sp>
        <p:nvSpPr>
          <p:cNvPr id="4" name="Footer Placeholder 3">
            <a:extLst>
              <a:ext uri="{FF2B5EF4-FFF2-40B4-BE49-F238E27FC236}">
                <a16:creationId xmlns:a16="http://schemas.microsoft.com/office/drawing/2014/main" id="{B09E2953-CA37-42C2-B7EF-8821FA516D5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B425A84-D152-4717-9698-C5E361A282EB}"/>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143420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E6D2D1-B6EC-46AF-9D31-D985DC129200}"/>
              </a:ext>
            </a:extLst>
          </p:cNvPr>
          <p:cNvSpPr>
            <a:spLocks noGrp="1"/>
          </p:cNvSpPr>
          <p:nvPr>
            <p:ph type="dt" sz="half" idx="10"/>
          </p:nvPr>
        </p:nvSpPr>
        <p:spPr/>
        <p:txBody>
          <a:bodyPr/>
          <a:lstStyle/>
          <a:p>
            <a:fld id="{BAF7922C-757B-491A-9029-1F8697B56A11}" type="datetime1">
              <a:rPr lang="en-US" smtClean="0"/>
              <a:t>6/22/2021</a:t>
            </a:fld>
            <a:endParaRPr lang="en-US" dirty="0"/>
          </a:p>
        </p:txBody>
      </p:sp>
      <p:sp>
        <p:nvSpPr>
          <p:cNvPr id="3" name="Footer Placeholder 2">
            <a:extLst>
              <a:ext uri="{FF2B5EF4-FFF2-40B4-BE49-F238E27FC236}">
                <a16:creationId xmlns:a16="http://schemas.microsoft.com/office/drawing/2014/main" id="{552AE399-F2B4-4950-A14B-EB9DBCE941F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BE5C2EB-196C-40EB-B64F-249691B5B373}"/>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622991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6EA4F-CF69-44F7-B2C5-67CB9CE529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Content Placeholder 2">
            <a:extLst>
              <a:ext uri="{FF2B5EF4-FFF2-40B4-BE49-F238E27FC236}">
                <a16:creationId xmlns:a16="http://schemas.microsoft.com/office/drawing/2014/main" id="{3986E71F-73AC-4613-B58F-3E3E566F20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a:extLst>
              <a:ext uri="{FF2B5EF4-FFF2-40B4-BE49-F238E27FC236}">
                <a16:creationId xmlns:a16="http://schemas.microsoft.com/office/drawing/2014/main" id="{38D5AD45-3C44-4458-86D6-B53556095D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5ADE05-38E1-46DA-B32C-00BC7BA0C163}"/>
              </a:ext>
            </a:extLst>
          </p:cNvPr>
          <p:cNvSpPr>
            <a:spLocks noGrp="1"/>
          </p:cNvSpPr>
          <p:nvPr>
            <p:ph type="dt" sz="half" idx="10"/>
          </p:nvPr>
        </p:nvSpPr>
        <p:spPr/>
        <p:txBody>
          <a:bodyPr/>
          <a:lstStyle/>
          <a:p>
            <a:fld id="{3A3DA237-7B7E-4673-97A4-674D93199B68}" type="datetime1">
              <a:rPr lang="en-US" smtClean="0"/>
              <a:t>6/22/2021</a:t>
            </a:fld>
            <a:endParaRPr lang="en-US" dirty="0"/>
          </a:p>
        </p:txBody>
      </p:sp>
      <p:sp>
        <p:nvSpPr>
          <p:cNvPr id="6" name="Footer Placeholder 5">
            <a:extLst>
              <a:ext uri="{FF2B5EF4-FFF2-40B4-BE49-F238E27FC236}">
                <a16:creationId xmlns:a16="http://schemas.microsoft.com/office/drawing/2014/main" id="{D45B0D53-30EC-48B0-B432-809704C317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393BB0D-0D81-4B66-92DD-F1FD70BA7423}"/>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67825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6EE32-C896-4C8C-B6F7-9B17CA4EA8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Picture Placeholder 2">
            <a:extLst>
              <a:ext uri="{FF2B5EF4-FFF2-40B4-BE49-F238E27FC236}">
                <a16:creationId xmlns:a16="http://schemas.microsoft.com/office/drawing/2014/main" id="{E8BA438E-760E-4510-A711-67E3496CB6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Text Placeholder 3">
            <a:extLst>
              <a:ext uri="{FF2B5EF4-FFF2-40B4-BE49-F238E27FC236}">
                <a16:creationId xmlns:a16="http://schemas.microsoft.com/office/drawing/2014/main" id="{CD27E64E-80A5-4497-AE10-C2FA098CD6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3DFAEF-0A72-4785-BD89-CB1AC75AC062}"/>
              </a:ext>
            </a:extLst>
          </p:cNvPr>
          <p:cNvSpPr>
            <a:spLocks noGrp="1"/>
          </p:cNvSpPr>
          <p:nvPr>
            <p:ph type="dt" sz="half" idx="10"/>
          </p:nvPr>
        </p:nvSpPr>
        <p:spPr/>
        <p:txBody>
          <a:bodyPr/>
          <a:lstStyle/>
          <a:p>
            <a:fld id="{B1AF94BC-48F6-4316-8C32-C258E630180D}" type="datetime1">
              <a:rPr lang="en-US" smtClean="0"/>
              <a:t>6/22/2021</a:t>
            </a:fld>
            <a:endParaRPr lang="en-US" dirty="0"/>
          </a:p>
        </p:txBody>
      </p:sp>
      <p:sp>
        <p:nvSpPr>
          <p:cNvPr id="6" name="Footer Placeholder 5">
            <a:extLst>
              <a:ext uri="{FF2B5EF4-FFF2-40B4-BE49-F238E27FC236}">
                <a16:creationId xmlns:a16="http://schemas.microsoft.com/office/drawing/2014/main" id="{BE13D844-C3A7-459B-8DF0-E6EE02139C9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49A0053-86BE-4B0C-B30C-24A5B6CBA4E5}"/>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198403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2B9F43-E9C2-4035-A367-3EFBBADD0D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
          </a:p>
        </p:txBody>
      </p:sp>
      <p:sp>
        <p:nvSpPr>
          <p:cNvPr id="3" name="Text Placeholder 2">
            <a:extLst>
              <a:ext uri="{FF2B5EF4-FFF2-40B4-BE49-F238E27FC236}">
                <a16:creationId xmlns:a16="http://schemas.microsoft.com/office/drawing/2014/main" id="{6C9CBA8F-BB9A-4A75-B0B8-5259A97A21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113E6D91-9F6E-4C5C-9494-805A9169D7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4AE9B1-1D15-4F9B-82A8-0C1E31C0D0D9}" type="datetime1">
              <a:rPr lang="en-US" smtClean="0"/>
              <a:t>6/22/2021</a:t>
            </a:fld>
            <a:endParaRPr lang="en-US" dirty="0"/>
          </a:p>
        </p:txBody>
      </p:sp>
      <p:sp>
        <p:nvSpPr>
          <p:cNvPr id="5" name="Footer Placeholder 4">
            <a:extLst>
              <a:ext uri="{FF2B5EF4-FFF2-40B4-BE49-F238E27FC236}">
                <a16:creationId xmlns:a16="http://schemas.microsoft.com/office/drawing/2014/main" id="{ACD62E4A-4649-48AD-8FCC-BF44790127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57A8299-DDBB-4F31-A549-8AE5767C07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153226298"/>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ejn-crimjust.europa.eu/ejn/libdocumentproperties/FR/3187"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3E21E-D472-45D3-8125-64F7C298CFD5}"/>
              </a:ext>
            </a:extLst>
          </p:cNvPr>
          <p:cNvSpPr>
            <a:spLocks noGrp="1"/>
          </p:cNvSpPr>
          <p:nvPr>
            <p:ph type="ctrTitle"/>
          </p:nvPr>
        </p:nvSpPr>
        <p:spPr>
          <a:xfrm>
            <a:off x="402213" y="2199807"/>
            <a:ext cx="9144000" cy="1438939"/>
          </a:xfrm>
        </p:spPr>
        <p:txBody>
          <a:bodyPr anchor="ctr">
            <a:normAutofit/>
          </a:bodyPr>
          <a:lstStyle/>
          <a:p>
            <a:pPr marL="0" marR="0" algn="l">
              <a:spcBef>
                <a:spcPts val="0"/>
              </a:spcBef>
              <a:spcAft>
                <a:spcPts val="800"/>
              </a:spcAft>
            </a:pPr>
            <a:r>
              <a:rPr lang="fr-BE" sz="4000" b="1" dirty="0">
                <a:latin typeface="Times New Roman" panose="02020603050405020304" pitchFamily="18" charset="0"/>
                <a:cs typeface="Times New Roman" panose="02020603050405020304" pitchFamily="18" charset="0"/>
              </a:rPr>
              <a:t>Mieux appliquer le droit pénal européen</a:t>
            </a:r>
            <a:br>
              <a:rPr lang="fr-BE" sz="4000" b="1" dirty="0">
                <a:latin typeface="Times New Roman" panose="02020603050405020304" pitchFamily="18" charset="0"/>
                <a:cs typeface="Times New Roman" panose="02020603050405020304" pitchFamily="18" charset="0"/>
              </a:rPr>
            </a:br>
            <a:r>
              <a:rPr lang="fr-BE" sz="4000" b="1" dirty="0">
                <a:latin typeface="Times New Roman" panose="02020603050405020304" pitchFamily="18" charset="0"/>
                <a:cs typeface="Times New Roman" panose="02020603050405020304" pitchFamily="18" charset="0"/>
              </a:rPr>
              <a:t>Formation du personnel des tribunaux de l’ERA</a:t>
            </a:r>
          </a:p>
        </p:txBody>
      </p:sp>
      <p:sp>
        <p:nvSpPr>
          <p:cNvPr id="3" name="TextBox 2">
            <a:extLst>
              <a:ext uri="{FF2B5EF4-FFF2-40B4-BE49-F238E27FC236}">
                <a16:creationId xmlns:a16="http://schemas.microsoft.com/office/drawing/2014/main" id="{B33FEDA7-9401-4F3F-AC37-2B14B78F05AD}"/>
              </a:ext>
            </a:extLst>
          </p:cNvPr>
          <p:cNvSpPr txBox="1"/>
          <p:nvPr/>
        </p:nvSpPr>
        <p:spPr>
          <a:xfrm>
            <a:off x="402213" y="4138367"/>
            <a:ext cx="8012783" cy="1754326"/>
          </a:xfrm>
          <a:prstGeom prst="rect">
            <a:avLst/>
          </a:prstGeom>
          <a:noFill/>
        </p:spPr>
        <p:txBody>
          <a:bodyPr wrap="square" rtlCol="0">
            <a:spAutoFit/>
          </a:bodyPr>
          <a:lstStyle/>
          <a:p>
            <a:r>
              <a:rPr lang="fr-BE" sz="3600" b="1" i="1" dirty="0">
                <a:solidFill>
                  <a:schemeClr val="bg1"/>
                </a:solidFill>
                <a:latin typeface="Times New Roman" panose="02020603050405020304" pitchFamily="18" charset="0"/>
                <a:cs typeface="Times New Roman" panose="02020603050405020304" pitchFamily="18" charset="0"/>
              </a:rPr>
              <a:t>Reconnaissance mutuelle III. – </a:t>
            </a:r>
          </a:p>
          <a:p>
            <a:r>
              <a:rPr lang="fr-BE" sz="3600" b="1" i="1" dirty="0">
                <a:solidFill>
                  <a:schemeClr val="bg1"/>
                </a:solidFill>
                <a:latin typeface="Times New Roman" panose="02020603050405020304" pitchFamily="18" charset="0"/>
                <a:cs typeface="Times New Roman" panose="02020603050405020304" pitchFamily="18" charset="0"/>
              </a:rPr>
              <a:t>Décision-cadre du Conseil 2008/947/JAI</a:t>
            </a:r>
          </a:p>
        </p:txBody>
      </p:sp>
    </p:spTree>
    <p:extLst>
      <p:ext uri="{BB962C8B-B14F-4D97-AF65-F5344CB8AC3E}">
        <p14:creationId xmlns:p14="http://schemas.microsoft.com/office/powerpoint/2010/main" val="2062334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95618"/>
            <a:ext cx="10905066" cy="1135737"/>
          </a:xfrm>
        </p:spPr>
        <p:txBody>
          <a:bodyPr>
            <a:normAutofit fontScale="90000"/>
          </a:bodyPr>
          <a:lstStyle/>
          <a:p>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r>
              <a:rPr lang="fr-BE" sz="3600" b="1" dirty="0">
                <a:latin typeface="Times New Roman" panose="02020603050405020304" pitchFamily="18" charset="0"/>
                <a:cs typeface="Times New Roman" panose="02020603050405020304" pitchFamily="18" charset="0"/>
              </a:rPr>
              <a:t>Droit applicable et décisions ultérieures</a:t>
            </a:r>
            <a:br>
              <a:rPr lang="fr-BE" sz="3600" i="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endParaRPr lang="fr-BE"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31355"/>
            <a:ext cx="10275501" cy="4934089"/>
          </a:xfrm>
        </p:spPr>
        <p:txBody>
          <a:bodyPr>
            <a:normAutofit fontScale="92500" lnSpcReduction="10000"/>
          </a:bodyPr>
          <a:lstStyle/>
          <a:p>
            <a:pPr marL="342900" indent="-342900" algn="just">
              <a:lnSpc>
                <a:spcPct val="97000"/>
              </a:lnSpc>
              <a:spcBef>
                <a:spcPts val="0"/>
              </a:spcBef>
              <a:buFont typeface="Wingdings" panose="05000000000000000000" pitchFamily="2" charset="2"/>
              <a:buChar char=""/>
            </a:pPr>
            <a:r>
              <a:rPr lang="fr-BE" sz="1900" dirty="0">
                <a:latin typeface="Times New Roman" panose="02020603050405020304" pitchFamily="18" charset="0"/>
                <a:cs typeface="Times New Roman" panose="02020603050405020304" pitchFamily="18" charset="0"/>
              </a:rPr>
              <a:t>La </a:t>
            </a:r>
            <a:r>
              <a:rPr lang="fr-BE" sz="1900" b="1" dirty="0">
                <a:latin typeface="Times New Roman" panose="02020603050405020304" pitchFamily="18" charset="0"/>
                <a:cs typeface="Times New Roman" panose="02020603050405020304" pitchFamily="18" charset="0"/>
              </a:rPr>
              <a:t>loi de l’État d’exécution est applicable</a:t>
            </a:r>
            <a:r>
              <a:rPr lang="fr-BE" sz="1900" dirty="0">
                <a:latin typeface="Times New Roman" panose="02020603050405020304" pitchFamily="18" charset="0"/>
                <a:cs typeface="Times New Roman" panose="02020603050405020304" pitchFamily="18" charset="0"/>
              </a:rPr>
              <a:t> à la surveillance et à l’application des mesures de probation et des peines de substitution.</a:t>
            </a:r>
          </a:p>
          <a:p>
            <a:pPr marL="0" indent="0" algn="just">
              <a:lnSpc>
                <a:spcPct val="97000"/>
              </a:lnSpc>
              <a:spcBef>
                <a:spcPts val="0"/>
              </a:spcBef>
              <a:buNone/>
            </a:pPr>
            <a:endParaRPr lang="en-GB" sz="1900" b="1" dirty="0">
              <a:latin typeface="Times New Roman" panose="02020603050405020304" pitchFamily="18" charset="0"/>
              <a:cs typeface="Times New Roman" panose="02020603050405020304" pitchFamily="18" charset="0"/>
            </a:endParaRPr>
          </a:p>
          <a:p>
            <a:pPr marL="342900" indent="-342900" algn="just">
              <a:lnSpc>
                <a:spcPct val="97000"/>
              </a:lnSpc>
              <a:spcBef>
                <a:spcPts val="0"/>
              </a:spcBef>
              <a:buFont typeface="Wingdings" panose="05000000000000000000" pitchFamily="2" charset="2"/>
              <a:buChar char=""/>
            </a:pPr>
            <a:r>
              <a:rPr lang="fr-BE" sz="1900" dirty="0">
                <a:latin typeface="Times New Roman" panose="02020603050405020304" pitchFamily="18" charset="0"/>
                <a:cs typeface="Times New Roman" panose="02020603050405020304" pitchFamily="18" charset="0"/>
              </a:rPr>
              <a:t>L’autorité compétente de l’État d’exécution </a:t>
            </a:r>
            <a:r>
              <a:rPr lang="fr-BE" sz="1900" b="1" dirty="0">
                <a:latin typeface="Times New Roman" panose="02020603050405020304" pitchFamily="18" charset="0"/>
                <a:cs typeface="Times New Roman" panose="02020603050405020304" pitchFamily="18" charset="0"/>
              </a:rPr>
              <a:t>est compétente</a:t>
            </a:r>
            <a:r>
              <a:rPr lang="fr-BE" sz="1900" dirty="0">
                <a:latin typeface="Times New Roman" panose="02020603050405020304" pitchFamily="18" charset="0"/>
                <a:cs typeface="Times New Roman" panose="02020603050405020304" pitchFamily="18" charset="0"/>
              </a:rPr>
              <a:t> pour </a:t>
            </a:r>
            <a:r>
              <a:rPr lang="fr-BE" sz="1900" u="sng" dirty="0">
                <a:latin typeface="Times New Roman" panose="02020603050405020304" pitchFamily="18" charset="0"/>
                <a:cs typeface="Times New Roman" panose="02020603050405020304" pitchFamily="18" charset="0"/>
              </a:rPr>
              <a:t>prendre toute décision ultérieure</a:t>
            </a:r>
            <a:r>
              <a:rPr lang="fr-BE" sz="1900" dirty="0">
                <a:latin typeface="Times New Roman" panose="02020603050405020304" pitchFamily="18" charset="0"/>
                <a:cs typeface="Times New Roman" panose="02020603050405020304" pitchFamily="18" charset="0"/>
              </a:rPr>
              <a:t>, en particulier lorsqu’une mesure de probation ou une peine de substitution n’a pas été respectée ou lorsque la personne condamnée commet une nouvelle infraction pénale. Ces décisions ultérieures sont notamment : </a:t>
            </a:r>
          </a:p>
          <a:p>
            <a:pPr marL="457200" indent="-457200" algn="just">
              <a:lnSpc>
                <a:spcPct val="97000"/>
              </a:lnSpc>
              <a:spcBef>
                <a:spcPts val="0"/>
              </a:spcBef>
              <a:buAutoNum type="alphaLcParenBoth"/>
            </a:pPr>
            <a:r>
              <a:rPr lang="fr-BE" sz="1900" i="1" dirty="0">
                <a:latin typeface="Times New Roman" panose="02020603050405020304" pitchFamily="18" charset="0"/>
                <a:cs typeface="Times New Roman" panose="02020603050405020304" pitchFamily="18" charset="0"/>
              </a:rPr>
              <a:t>la modification des obligations ou des injonctions que comporte la mesure de probation ou la peine de substitution, ou la modification de la durée de la période de probation ; </a:t>
            </a:r>
          </a:p>
          <a:p>
            <a:pPr marL="457200" indent="-457200" algn="just">
              <a:lnSpc>
                <a:spcPct val="97000"/>
              </a:lnSpc>
              <a:spcBef>
                <a:spcPts val="0"/>
              </a:spcBef>
              <a:buAutoNum type="alphaLcParenBoth"/>
            </a:pPr>
            <a:r>
              <a:rPr lang="fr-BE" sz="1900" i="1" dirty="0">
                <a:latin typeface="Times New Roman" panose="02020603050405020304" pitchFamily="18" charset="0"/>
                <a:cs typeface="Times New Roman" panose="02020603050405020304" pitchFamily="18" charset="0"/>
              </a:rPr>
              <a:t>la révocation du sursis à l’exécution du jugement ou la révocation de la décision de libération conditionnelle ; ainsi que </a:t>
            </a:r>
          </a:p>
          <a:p>
            <a:pPr marL="457200" indent="-457200" algn="just">
              <a:lnSpc>
                <a:spcPct val="97000"/>
              </a:lnSpc>
              <a:spcBef>
                <a:spcPts val="0"/>
              </a:spcBef>
              <a:buAutoNum type="alphaLcParenBoth"/>
            </a:pPr>
            <a:r>
              <a:rPr lang="fr-BE" sz="1900" i="1" dirty="0">
                <a:latin typeface="Times New Roman" panose="02020603050405020304" pitchFamily="18" charset="0"/>
                <a:cs typeface="Times New Roman" panose="02020603050405020304" pitchFamily="18" charset="0"/>
              </a:rPr>
              <a:t>le prononcé d’une peine ou d’une mesure privative de liberté en cas de peine de substitution ou de condamnation sous condition.</a:t>
            </a:r>
          </a:p>
          <a:p>
            <a:pPr marL="457200" indent="-457200" algn="just">
              <a:lnSpc>
                <a:spcPct val="97000"/>
              </a:lnSpc>
              <a:spcBef>
                <a:spcPts val="0"/>
              </a:spcBef>
              <a:buAutoNum type="alphaLcParenBoth"/>
            </a:pPr>
            <a:endParaRPr lang="en-GB" sz="1900" i="1"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fr-BE" sz="1900" dirty="0">
                <a:latin typeface="Times New Roman" panose="02020603050405020304" pitchFamily="18" charset="0"/>
                <a:cs typeface="Times New Roman" panose="02020603050405020304" pitchFamily="18" charset="0"/>
              </a:rPr>
              <a:t>Chaque EM peut déclarer qu’en tant qu’État d’exécution, </a:t>
            </a:r>
            <a:r>
              <a:rPr lang="fr-BE" sz="1900" b="1" dirty="0">
                <a:latin typeface="Times New Roman" panose="02020603050405020304" pitchFamily="18" charset="0"/>
                <a:cs typeface="Times New Roman" panose="02020603050405020304" pitchFamily="18" charset="0"/>
              </a:rPr>
              <a:t>il refusera d’assumer la responsabilité de prendre des décisions ultérieures pour les cas prévus à l’article 14, par. 3, de la DC. </a:t>
            </a:r>
            <a:r>
              <a:rPr lang="fr-BE" sz="1900" dirty="0">
                <a:latin typeface="Times New Roman" panose="02020603050405020304" pitchFamily="18" charset="0"/>
                <a:cs typeface="Times New Roman" panose="02020603050405020304" pitchFamily="18" charset="0"/>
              </a:rPr>
              <a:t>Dans cette situation, l’État d’exécution </a:t>
            </a:r>
            <a:r>
              <a:rPr lang="fr-BE" sz="1900" b="1" dirty="0">
                <a:latin typeface="Times New Roman" panose="02020603050405020304" pitchFamily="18" charset="0"/>
                <a:cs typeface="Times New Roman" panose="02020603050405020304" pitchFamily="18" charset="0"/>
              </a:rPr>
              <a:t>transfère à nouveau la compétence</a:t>
            </a:r>
            <a:r>
              <a:rPr lang="fr-BE" sz="1900" dirty="0">
                <a:latin typeface="Times New Roman" panose="02020603050405020304" pitchFamily="18" charset="0"/>
                <a:cs typeface="Times New Roman" panose="02020603050405020304" pitchFamily="18" charset="0"/>
              </a:rPr>
              <a:t> à l’autorité compétente de l’État d’émission en cas de non-respect d’une mesure de probation ou d’une peine de substitution, s’il est d’avis qu’une décision ultérieure doit être prise. </a:t>
            </a: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10</a:t>
            </a:fld>
            <a:endParaRPr lang="en-US" dirty="0">
              <a:solidFill>
                <a:schemeClr val="bg1"/>
              </a:solidFill>
            </a:endParaRPr>
          </a:p>
        </p:txBody>
      </p:sp>
    </p:spTree>
    <p:extLst>
      <p:ext uri="{BB962C8B-B14F-4D97-AF65-F5344CB8AC3E}">
        <p14:creationId xmlns:p14="http://schemas.microsoft.com/office/powerpoint/2010/main" val="2261557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fontScale="90000"/>
          </a:bodyPr>
          <a:lstStyle/>
          <a:p>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r>
              <a:rPr lang="fr-BE" sz="3600" b="1" dirty="0">
                <a:latin typeface="Times New Roman" panose="02020603050405020304" pitchFamily="18" charset="0"/>
                <a:cs typeface="Times New Roman" panose="02020603050405020304" pitchFamily="18" charset="0"/>
              </a:rPr>
              <a:t>Consultations (art. 15) et langues (art. 21)</a:t>
            </a:r>
            <a:br>
              <a:rPr lang="fr-BE" sz="3600" i="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endParaRPr lang="fr-BE"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82981"/>
            <a:ext cx="10275501" cy="4393982"/>
          </a:xfrm>
        </p:spPr>
        <p:txBody>
          <a:bodyPr>
            <a:normAutofit/>
          </a:bodyPr>
          <a:lstStyle/>
          <a:p>
            <a:pPr marL="342900" marR="0" lvl="0" indent="-342900" algn="just">
              <a:lnSpc>
                <a:spcPct val="107000"/>
              </a:lnSpc>
              <a:spcBef>
                <a:spcPts val="0"/>
              </a:spcBef>
              <a:spcAft>
                <a:spcPts val="0"/>
              </a:spcAft>
              <a:buFont typeface="Wingdings" panose="05000000000000000000" pitchFamily="2" charset="2"/>
              <a:buChar char=""/>
            </a:pPr>
            <a:r>
              <a:rPr lang="fr-BE" sz="2000" dirty="0">
                <a:latin typeface="Times New Roman" panose="02020603050405020304" pitchFamily="18" charset="0"/>
                <a:cs typeface="Times New Roman" panose="02020603050405020304" pitchFamily="18" charset="0"/>
              </a:rPr>
              <a:t>À chaque fois que cela est jugé nécessaire, les autorités compétentes de l’État d’émission et celles de l’État d’exécution </a:t>
            </a:r>
            <a:r>
              <a:rPr lang="fr-BE" sz="2000" b="1" dirty="0">
                <a:latin typeface="Times New Roman" panose="02020603050405020304" pitchFamily="18" charset="0"/>
                <a:cs typeface="Times New Roman" panose="02020603050405020304" pitchFamily="18" charset="0"/>
              </a:rPr>
              <a:t>peuvent se consulter mutuellement</a:t>
            </a:r>
            <a:r>
              <a:rPr lang="fr-BE" sz="2000" dirty="0">
                <a:latin typeface="Times New Roman" panose="02020603050405020304" pitchFamily="18" charset="0"/>
                <a:cs typeface="Times New Roman" panose="02020603050405020304" pitchFamily="18" charset="0"/>
              </a:rPr>
              <a:t> en vue de faciliter l’application efficace et sans heurts de la présente décision-cadre.</a:t>
            </a:r>
          </a:p>
          <a:p>
            <a:pPr marL="342900" marR="0" lvl="0" indent="-342900" algn="just">
              <a:lnSpc>
                <a:spcPct val="107000"/>
              </a:lnSpc>
              <a:spcBef>
                <a:spcPts val="0"/>
              </a:spcBef>
              <a:spcAft>
                <a:spcPts val="0"/>
              </a:spcAft>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fr-BE" sz="2000" dirty="0">
                <a:latin typeface="Times New Roman" panose="02020603050405020304" pitchFamily="18" charset="0"/>
                <a:cs typeface="Times New Roman" panose="02020603050405020304" pitchFamily="18" charset="0"/>
              </a:rPr>
              <a:t>Le certificat visé à l’article 6, par. 1, </a:t>
            </a:r>
            <a:r>
              <a:rPr lang="fr-BE" sz="2000" b="1" dirty="0">
                <a:latin typeface="Times New Roman" panose="02020603050405020304" pitchFamily="18" charset="0"/>
                <a:cs typeface="Times New Roman" panose="02020603050405020304" pitchFamily="18" charset="0"/>
              </a:rPr>
              <a:t>est traduit</a:t>
            </a:r>
            <a:r>
              <a:rPr lang="fr-BE" sz="2000" dirty="0">
                <a:latin typeface="Times New Roman" panose="02020603050405020304" pitchFamily="18" charset="0"/>
                <a:cs typeface="Times New Roman" panose="02020603050405020304" pitchFamily="18" charset="0"/>
              </a:rPr>
              <a:t> dans la langue officielle ou dans une des langues officielles de l’État d’exécution. Tout État membre peut, soit lors de l’adoption de la présente décision-cadre, soit ultérieurement, indiquer dans une déclaration déposée auprès du secrétariat général du Conseil qu’il acceptera une traduction dans une ou plusieurs autres langues officielles des institutions de l’Union européenne.</a:t>
            </a: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11</a:t>
            </a:fld>
            <a:endParaRPr lang="en-US" dirty="0">
              <a:solidFill>
                <a:schemeClr val="bg1"/>
              </a:solidFill>
            </a:endParaRPr>
          </a:p>
        </p:txBody>
      </p:sp>
    </p:spTree>
    <p:extLst>
      <p:ext uri="{BB962C8B-B14F-4D97-AF65-F5344CB8AC3E}">
        <p14:creationId xmlns:p14="http://schemas.microsoft.com/office/powerpoint/2010/main" val="2958097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r>
              <a:rPr lang="fr-BE" sz="3600" b="1" dirty="0">
                <a:latin typeface="Times New Roman" panose="02020603050405020304" pitchFamily="18" charset="0"/>
                <a:cs typeface="Times New Roman" panose="02020603050405020304" pitchFamily="18" charset="0"/>
              </a:rPr>
              <a:t>Table des matières :</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82981"/>
            <a:ext cx="10275501" cy="4393982"/>
          </a:xfrm>
        </p:spPr>
        <p:txBody>
          <a:bodyPr>
            <a:normAutofit/>
          </a:bodyPr>
          <a:lstStyle/>
          <a:p>
            <a:pPr>
              <a:buFont typeface="Wingdings" panose="05000000000000000000" pitchFamily="2" charset="2"/>
              <a:buChar char="§"/>
            </a:pPr>
            <a:r>
              <a:rPr lang="fr-BE" sz="2000" i="1" dirty="0">
                <a:latin typeface="Times New Roman" panose="02020603050405020304" pitchFamily="18" charset="0"/>
                <a:cs typeface="Times New Roman" panose="02020603050405020304" pitchFamily="18" charset="0"/>
              </a:rPr>
              <a:t>Fiche d’information - DC 2008/947</a:t>
            </a:r>
          </a:p>
          <a:p>
            <a:pPr>
              <a:buFont typeface="Wingdings" panose="05000000000000000000" pitchFamily="2" charset="2"/>
              <a:buChar char="§"/>
            </a:pPr>
            <a:r>
              <a:rPr lang="fr-BE" sz="2000" i="1" dirty="0">
                <a:latin typeface="Times New Roman" panose="02020603050405020304" pitchFamily="18" charset="0"/>
                <a:cs typeface="Times New Roman" panose="02020603050405020304" pitchFamily="18" charset="0"/>
              </a:rPr>
              <a:t>Objectifs</a:t>
            </a:r>
          </a:p>
          <a:p>
            <a:pPr>
              <a:buFont typeface="Wingdings" panose="05000000000000000000" pitchFamily="2" charset="2"/>
              <a:buChar char="§"/>
            </a:pPr>
            <a:r>
              <a:rPr lang="fr-BE" sz="2000" i="1" dirty="0">
                <a:latin typeface="Times New Roman" panose="02020603050405020304" pitchFamily="18" charset="0"/>
                <a:cs typeface="Times New Roman" panose="02020603050405020304" pitchFamily="18" charset="0"/>
              </a:rPr>
              <a:t>Champ d’application</a:t>
            </a:r>
          </a:p>
          <a:p>
            <a:pPr>
              <a:buFont typeface="Wingdings" panose="05000000000000000000" pitchFamily="2" charset="2"/>
              <a:buChar char="§"/>
            </a:pPr>
            <a:r>
              <a:rPr lang="fr-BE" sz="2000" i="1" dirty="0">
                <a:latin typeface="Times New Roman" panose="02020603050405020304" pitchFamily="18" charset="0"/>
                <a:cs typeface="Times New Roman" panose="02020603050405020304" pitchFamily="18" charset="0"/>
              </a:rPr>
              <a:t>Autorités compétentes</a:t>
            </a:r>
          </a:p>
          <a:p>
            <a:pPr>
              <a:buFont typeface="Wingdings" panose="05000000000000000000" pitchFamily="2" charset="2"/>
              <a:buChar char="§"/>
            </a:pPr>
            <a:r>
              <a:rPr lang="fr-BE" sz="2000" i="1" dirty="0">
                <a:latin typeface="Times New Roman" panose="02020603050405020304" pitchFamily="18" charset="0"/>
                <a:cs typeface="Times New Roman" panose="02020603050405020304" pitchFamily="18" charset="0"/>
              </a:rPr>
              <a:t>Critères de transmission d’une décision relative à des mesures de surveillance</a:t>
            </a:r>
          </a:p>
          <a:p>
            <a:pPr>
              <a:buFont typeface="Wingdings" panose="05000000000000000000" pitchFamily="2" charset="2"/>
              <a:buChar char="§"/>
            </a:pPr>
            <a:r>
              <a:rPr lang="fr-BE" sz="2000" i="1" dirty="0">
                <a:latin typeface="Times New Roman" panose="02020603050405020304" pitchFamily="18" charset="0"/>
                <a:cs typeface="Times New Roman" panose="02020603050405020304" pitchFamily="18" charset="0"/>
              </a:rPr>
              <a:t>Procédure de reconnaissance d’une décision relative à des mesures de surveillance</a:t>
            </a:r>
          </a:p>
          <a:p>
            <a:pPr>
              <a:buFont typeface="Wingdings" panose="05000000000000000000" pitchFamily="2" charset="2"/>
              <a:buChar char="§"/>
            </a:pPr>
            <a:r>
              <a:rPr lang="fr-BE" sz="2000" i="1" dirty="0">
                <a:latin typeface="Times New Roman" panose="02020603050405020304" pitchFamily="18" charset="0"/>
                <a:cs typeface="Times New Roman" panose="02020603050405020304" pitchFamily="18" charset="0"/>
              </a:rPr>
              <a:t>Motifs de refus de reconnaissance et de surveillance &amp; adaptation de la décision </a:t>
            </a:r>
          </a:p>
          <a:p>
            <a:pPr>
              <a:buFont typeface="Wingdings" panose="05000000000000000000" pitchFamily="2" charset="2"/>
              <a:buChar char="§"/>
            </a:pPr>
            <a:r>
              <a:rPr lang="fr-BE" sz="2000" i="1" dirty="0">
                <a:latin typeface="Times New Roman" panose="02020603050405020304" pitchFamily="18" charset="0"/>
                <a:cs typeface="Times New Roman" panose="02020603050405020304" pitchFamily="18" charset="0"/>
              </a:rPr>
              <a:t>Droit applicable et décisions ultérieures</a:t>
            </a:r>
          </a:p>
          <a:p>
            <a:pPr>
              <a:buFont typeface="Wingdings" panose="05000000000000000000" pitchFamily="2" charset="2"/>
              <a:buChar char="§"/>
            </a:pPr>
            <a:r>
              <a:rPr lang="fr-BE" sz="2000" i="1" dirty="0">
                <a:latin typeface="Times New Roman" panose="02020603050405020304" pitchFamily="18" charset="0"/>
                <a:cs typeface="Times New Roman" panose="02020603050405020304" pitchFamily="18" charset="0"/>
              </a:rPr>
              <a:t>Consultations et langues</a:t>
            </a:r>
          </a:p>
          <a:p>
            <a:pPr>
              <a:buFont typeface="Wingdings" panose="05000000000000000000" pitchFamily="2" charset="2"/>
              <a:buChar char="ü"/>
            </a:pPr>
            <a:endParaRPr lang="en-US" sz="2000" i="1"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F6123E0A-FDE3-452B-8463-CE504371587F}"/>
              </a:ext>
            </a:extLst>
          </p:cNvPr>
          <p:cNvSpPr>
            <a:spLocks noGrp="1"/>
          </p:cNvSpPr>
          <p:nvPr>
            <p:ph type="sldNum" sz="quarter" idx="12"/>
          </p:nvPr>
        </p:nvSpPr>
        <p:spPr/>
        <p:txBody>
          <a:bodyPr/>
          <a:lstStyle/>
          <a:p>
            <a:fld id="{6D22F896-40B5-4ADD-8801-0D06FADFA095}" type="slidenum">
              <a:rPr lang="en-US" smtClean="0">
                <a:solidFill>
                  <a:schemeClr val="bg1"/>
                </a:solidFill>
              </a:rPr>
              <a:t>2</a:t>
            </a:fld>
            <a:endParaRPr lang="en-US" dirty="0">
              <a:solidFill>
                <a:schemeClr val="bg1"/>
              </a:solidFill>
            </a:endParaRPr>
          </a:p>
        </p:txBody>
      </p:sp>
    </p:spTree>
    <p:extLst>
      <p:ext uri="{BB962C8B-B14F-4D97-AF65-F5344CB8AC3E}">
        <p14:creationId xmlns:p14="http://schemas.microsoft.com/office/powerpoint/2010/main" val="119609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04102" y="406575"/>
            <a:ext cx="10905066" cy="1135737"/>
          </a:xfrm>
        </p:spPr>
        <p:txBody>
          <a:bodyPr>
            <a:normAutofit/>
          </a:bodyPr>
          <a:lstStyle/>
          <a:p>
            <a:r>
              <a:rPr lang="fr-BE" sz="3600" b="1" dirty="0">
                <a:latin typeface="Times New Roman" panose="02020603050405020304" pitchFamily="18" charset="0"/>
                <a:cs typeface="Times New Roman" panose="02020603050405020304" pitchFamily="18" charset="0"/>
              </a:rPr>
              <a:t>Fiche d’information</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04102" y="1812404"/>
            <a:ext cx="10905066" cy="4827557"/>
          </a:xfrm>
        </p:spPr>
        <p:txBody>
          <a:bodyPr>
            <a:noAutofit/>
          </a:bodyPr>
          <a:lstStyle/>
          <a:p>
            <a:pPr algn="just"/>
            <a:r>
              <a:rPr lang="fr-BE" sz="2000" dirty="0">
                <a:latin typeface="Times New Roman" panose="02020603050405020304" pitchFamily="18" charset="0"/>
                <a:cs typeface="Times New Roman" panose="02020603050405020304" pitchFamily="18" charset="0"/>
              </a:rPr>
              <a:t>Date limite pour la transposition de la DC : </a:t>
            </a:r>
            <a:r>
              <a:rPr lang="fr-BE" sz="2000" b="1" dirty="0">
                <a:solidFill>
                  <a:srgbClr val="FF0000"/>
                </a:solidFill>
                <a:latin typeface="Times New Roman" panose="02020603050405020304" pitchFamily="18" charset="0"/>
                <a:cs typeface="Times New Roman" panose="02020603050405020304" pitchFamily="18" charset="0"/>
              </a:rPr>
              <a:t>6 décembre 2011</a:t>
            </a:r>
          </a:p>
          <a:p>
            <a:pPr algn="just"/>
            <a:endParaRPr lang="en-GB" sz="2000" b="1" dirty="0">
              <a:latin typeface="Times New Roman" panose="02020603050405020304" pitchFamily="18" charset="0"/>
              <a:cs typeface="Times New Roman" panose="02020603050405020304" pitchFamily="18" charset="0"/>
            </a:endParaRPr>
          </a:p>
          <a:p>
            <a:pPr algn="just"/>
            <a:r>
              <a:rPr lang="fr-BE" sz="2000" b="1" dirty="0">
                <a:solidFill>
                  <a:srgbClr val="FF0000"/>
                </a:solidFill>
                <a:latin typeface="Times New Roman" panose="02020603050405020304" pitchFamily="18" charset="0"/>
                <a:cs typeface="Times New Roman" panose="02020603050405020304" pitchFamily="18" charset="0"/>
              </a:rPr>
              <a:t>27 EM </a:t>
            </a:r>
            <a:r>
              <a:rPr lang="fr-BE" sz="2000" dirty="0">
                <a:latin typeface="Times New Roman" panose="02020603050405020304" pitchFamily="18" charset="0"/>
                <a:cs typeface="Times New Roman" panose="02020603050405020304" pitchFamily="18" charset="0"/>
              </a:rPr>
              <a:t>l’ont mise en œuvre ; le</a:t>
            </a:r>
            <a:r>
              <a:rPr lang="fr-BE" sz="2000" b="1" dirty="0">
                <a:latin typeface="Times New Roman" panose="02020603050405020304" pitchFamily="18" charset="0"/>
                <a:cs typeface="Times New Roman" panose="02020603050405020304" pitchFamily="18" charset="0"/>
              </a:rPr>
              <a:t> </a:t>
            </a:r>
            <a:r>
              <a:rPr lang="fr-BE" sz="2000" b="1" dirty="0">
                <a:solidFill>
                  <a:srgbClr val="FF0000"/>
                </a:solidFill>
                <a:latin typeface="Times New Roman" panose="02020603050405020304" pitchFamily="18" charset="0"/>
                <a:cs typeface="Times New Roman" panose="02020603050405020304" pitchFamily="18" charset="0"/>
              </a:rPr>
              <a:t>Royaume-Uni n’est pas partie à cette DC</a:t>
            </a:r>
          </a:p>
          <a:p>
            <a:pPr algn="just"/>
            <a:endParaRPr lang="en-GB" sz="2000" b="1" dirty="0">
              <a:latin typeface="Times New Roman" panose="02020603050405020304" pitchFamily="18" charset="0"/>
              <a:cs typeface="Times New Roman" panose="02020603050405020304" pitchFamily="18" charset="0"/>
            </a:endParaRPr>
          </a:p>
          <a:p>
            <a:pPr algn="just"/>
            <a:r>
              <a:rPr lang="fr-BE" sz="2000" dirty="0">
                <a:latin typeface="Times New Roman" panose="02020603050405020304" pitchFamily="18" charset="0"/>
                <a:cs typeface="Times New Roman" panose="02020603050405020304" pitchFamily="18" charset="0"/>
              </a:rPr>
              <a:t>La DC </a:t>
            </a:r>
            <a:r>
              <a:rPr lang="fr-BE" sz="2000" b="1" dirty="0">
                <a:solidFill>
                  <a:srgbClr val="FF0000"/>
                </a:solidFill>
                <a:latin typeface="Times New Roman" panose="02020603050405020304" pitchFamily="18" charset="0"/>
                <a:cs typeface="Times New Roman" panose="02020603050405020304" pitchFamily="18" charset="0"/>
              </a:rPr>
              <a:t>définit les règles</a:t>
            </a:r>
            <a:r>
              <a:rPr lang="fr-BE" sz="2000" dirty="0">
                <a:latin typeface="Times New Roman" panose="02020603050405020304" pitchFamily="18" charset="0"/>
                <a:cs typeface="Times New Roman" panose="02020603050405020304" pitchFamily="18" charset="0"/>
              </a:rPr>
              <a:t> selon lesquelles un EM </a:t>
            </a:r>
            <a:r>
              <a:rPr lang="fr-BE" sz="2000" i="1" dirty="0">
                <a:latin typeface="Times New Roman" panose="02020603050405020304" pitchFamily="18" charset="0"/>
                <a:cs typeface="Times New Roman" panose="02020603050405020304" pitchFamily="18" charset="0"/>
              </a:rPr>
              <a:t>autre que celui où la personne a été condamnée</a:t>
            </a:r>
            <a:r>
              <a:rPr lang="fr-BE" sz="2000" dirty="0">
                <a:latin typeface="Times New Roman" panose="02020603050405020304" pitchFamily="18" charset="0"/>
                <a:cs typeface="Times New Roman" panose="02020603050405020304" pitchFamily="18" charset="0"/>
              </a:rPr>
              <a:t> </a:t>
            </a:r>
            <a:r>
              <a:rPr lang="fr-BE" sz="2000" b="1" u="sng" dirty="0">
                <a:latin typeface="Times New Roman" panose="02020603050405020304" pitchFamily="18" charset="0"/>
                <a:cs typeface="Times New Roman" panose="02020603050405020304" pitchFamily="18" charset="0"/>
              </a:rPr>
              <a:t>reconnaît</a:t>
            </a:r>
            <a:r>
              <a:rPr lang="fr-BE" sz="2000" dirty="0">
                <a:latin typeface="Times New Roman" panose="02020603050405020304" pitchFamily="18" charset="0"/>
                <a:cs typeface="Times New Roman" panose="02020603050405020304" pitchFamily="18" charset="0"/>
              </a:rPr>
              <a:t> les jugements et, le cas échéant, les décisions de probation et </a:t>
            </a:r>
            <a:r>
              <a:rPr lang="fr-BE" sz="2000" b="1" u="sng" dirty="0">
                <a:latin typeface="Times New Roman" panose="02020603050405020304" pitchFamily="18" charset="0"/>
                <a:cs typeface="Times New Roman" panose="02020603050405020304" pitchFamily="18" charset="0"/>
              </a:rPr>
              <a:t>surveille</a:t>
            </a:r>
            <a:r>
              <a:rPr lang="fr-BE" sz="2000" dirty="0">
                <a:latin typeface="Times New Roman" panose="02020603050405020304" pitchFamily="18" charset="0"/>
                <a:cs typeface="Times New Roman" panose="02020603050405020304" pitchFamily="18" charset="0"/>
              </a:rPr>
              <a:t> les mesures de probation prononcées sur la base d’un jugement ou les peines de substitution qu’il comporte et </a:t>
            </a:r>
            <a:r>
              <a:rPr lang="fr-BE" sz="2000" b="1" u="sng" dirty="0">
                <a:latin typeface="Times New Roman" panose="02020603050405020304" pitchFamily="18" charset="0"/>
                <a:cs typeface="Times New Roman" panose="02020603050405020304" pitchFamily="18" charset="0"/>
              </a:rPr>
              <a:t>prend toute autre décision en rapport avec ledit jugement</a:t>
            </a:r>
            <a:r>
              <a:rPr lang="fr-BE" sz="2000" dirty="0">
                <a:latin typeface="Times New Roman" panose="02020603050405020304" pitchFamily="18" charset="0"/>
                <a:cs typeface="Times New Roman" panose="02020603050405020304" pitchFamily="18" charset="0"/>
              </a:rPr>
              <a:t>, </a:t>
            </a:r>
            <a:r>
              <a:rPr lang="fr-BE" sz="2000" i="1" dirty="0">
                <a:latin typeface="Times New Roman" panose="02020603050405020304" pitchFamily="18" charset="0"/>
                <a:cs typeface="Times New Roman" panose="02020603050405020304" pitchFamily="18" charset="0"/>
              </a:rPr>
              <a:t>sauf si la présente DC en dispose autrement</a:t>
            </a:r>
            <a:r>
              <a:rPr lang="fr-BE" sz="2000" dirty="0">
                <a:latin typeface="Times New Roman" panose="02020603050405020304" pitchFamily="18" charset="0"/>
                <a:cs typeface="Times New Roman" panose="02020603050405020304" pitchFamily="18" charset="0"/>
              </a:rPr>
              <a:t>.</a:t>
            </a:r>
          </a:p>
          <a:p>
            <a:pPr algn="just"/>
            <a:endParaRPr lang="en-GB" sz="2000" b="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A335404-A792-4958-9461-F1FA5E6FB936}"/>
              </a:ext>
            </a:extLst>
          </p:cNvPr>
          <p:cNvSpPr>
            <a:spLocks noGrp="1"/>
          </p:cNvSpPr>
          <p:nvPr>
            <p:ph type="sldNum" sz="quarter" idx="12"/>
          </p:nvPr>
        </p:nvSpPr>
        <p:spPr/>
        <p:txBody>
          <a:bodyPr/>
          <a:lstStyle/>
          <a:p>
            <a:fld id="{6D22F896-40B5-4ADD-8801-0D06FADFA095}" type="slidenum">
              <a:rPr lang="en-US" smtClean="0">
                <a:solidFill>
                  <a:schemeClr val="bg1"/>
                </a:solidFill>
              </a:rPr>
              <a:t>3</a:t>
            </a:fld>
            <a:endParaRPr lang="en-US" dirty="0">
              <a:solidFill>
                <a:schemeClr val="bg1"/>
              </a:solidFill>
            </a:endParaRPr>
          </a:p>
        </p:txBody>
      </p:sp>
    </p:spTree>
    <p:extLst>
      <p:ext uri="{BB962C8B-B14F-4D97-AF65-F5344CB8AC3E}">
        <p14:creationId xmlns:p14="http://schemas.microsoft.com/office/powerpoint/2010/main" val="1897814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25428"/>
            <a:ext cx="10905066" cy="1135737"/>
          </a:xfrm>
        </p:spPr>
        <p:txBody>
          <a:bodyPr>
            <a:normAutofit/>
          </a:bodyPr>
          <a:lstStyle/>
          <a:p>
            <a:r>
              <a:rPr lang="fr-BE" sz="3600" b="1" dirty="0">
                <a:latin typeface="Times New Roman" panose="02020603050405020304" pitchFamily="18" charset="0"/>
                <a:cs typeface="Times New Roman" panose="02020603050405020304" pitchFamily="18" charset="0"/>
              </a:rPr>
              <a:t>Objectifs </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36858"/>
            <a:ext cx="10275501" cy="4719492"/>
          </a:xfrm>
        </p:spPr>
        <p:txBody>
          <a:bodyPr>
            <a:normAutofit/>
          </a:bodyPr>
          <a:lstStyle/>
          <a:p>
            <a:pPr algn="just"/>
            <a:r>
              <a:rPr lang="fr-BE" sz="2000" dirty="0">
                <a:latin typeface="Times New Roman" panose="02020603050405020304" pitchFamily="18" charset="0"/>
                <a:cs typeface="Times New Roman" panose="02020603050405020304" pitchFamily="18" charset="0"/>
              </a:rPr>
              <a:t>Faciliter </a:t>
            </a:r>
            <a:r>
              <a:rPr lang="fr-BE" sz="2000" b="1" dirty="0">
                <a:latin typeface="Times New Roman" panose="02020603050405020304" pitchFamily="18" charset="0"/>
                <a:cs typeface="Times New Roman" panose="02020603050405020304" pitchFamily="18" charset="0"/>
              </a:rPr>
              <a:t>la réhabilitation sociale des personnes condamnées </a:t>
            </a:r>
            <a:r>
              <a:rPr lang="fr-BE" sz="2000" dirty="0">
                <a:latin typeface="Times New Roman" panose="02020603050405020304" pitchFamily="18" charset="0"/>
                <a:cs typeface="Times New Roman" panose="02020603050405020304" pitchFamily="18" charset="0"/>
              </a:rPr>
              <a:t>et </a:t>
            </a:r>
            <a:r>
              <a:rPr lang="fr-BE" sz="2000" b="1" dirty="0">
                <a:latin typeface="Times New Roman" panose="02020603050405020304" pitchFamily="18" charset="0"/>
                <a:cs typeface="Times New Roman" panose="02020603050405020304" pitchFamily="18" charset="0"/>
              </a:rPr>
              <a:t>accroître les chances de réinsertion sociale de la personne condamnée</a:t>
            </a:r>
            <a:r>
              <a:rPr lang="fr-BE" sz="2000" dirty="0">
                <a:latin typeface="Times New Roman" panose="02020603050405020304" pitchFamily="18" charset="0"/>
                <a:cs typeface="Times New Roman" panose="02020603050405020304" pitchFamily="18" charset="0"/>
              </a:rPr>
              <a:t> en lui donnant la possibilité de conserver ses liens familiaux, linguistiques, culturels et autres ;</a:t>
            </a:r>
          </a:p>
          <a:p>
            <a:pPr algn="just"/>
            <a:endParaRPr lang="en-GB" sz="2000" dirty="0">
              <a:latin typeface="Times New Roman" panose="02020603050405020304" pitchFamily="18" charset="0"/>
              <a:cs typeface="Times New Roman" panose="02020603050405020304" pitchFamily="18" charset="0"/>
            </a:endParaRPr>
          </a:p>
          <a:p>
            <a:pPr algn="just"/>
            <a:r>
              <a:rPr lang="fr-BE" sz="2000" b="1" dirty="0">
                <a:latin typeface="Times New Roman" panose="02020603050405020304" pitchFamily="18" charset="0"/>
                <a:cs typeface="Times New Roman" panose="02020603050405020304" pitchFamily="18" charset="0"/>
              </a:rPr>
              <a:t>Améliorer le contrôle du respect des mesures de probation et des peines de substitution</a:t>
            </a:r>
            <a:r>
              <a:rPr lang="fr-BE" sz="2000" dirty="0">
                <a:latin typeface="Times New Roman" panose="02020603050405020304" pitchFamily="18" charset="0"/>
                <a:cs typeface="Times New Roman" panose="02020603050405020304" pitchFamily="18" charset="0"/>
              </a:rPr>
              <a:t>, en vue de prévenir la récidive ;</a:t>
            </a:r>
          </a:p>
          <a:p>
            <a:pPr algn="just"/>
            <a:endParaRPr lang="en-GB" sz="2000" dirty="0">
              <a:latin typeface="Times New Roman" panose="02020603050405020304" pitchFamily="18" charset="0"/>
              <a:cs typeface="Times New Roman" panose="02020603050405020304" pitchFamily="18" charset="0"/>
            </a:endParaRPr>
          </a:p>
          <a:p>
            <a:pPr algn="just"/>
            <a:r>
              <a:rPr lang="fr-BE" sz="2000" b="1" dirty="0">
                <a:latin typeface="Times New Roman" panose="02020603050405020304" pitchFamily="18" charset="0"/>
                <a:cs typeface="Times New Roman" panose="02020603050405020304" pitchFamily="18" charset="0"/>
              </a:rPr>
              <a:t>Améliorer la protection des victimes et des citoyens en général ;</a:t>
            </a:r>
          </a:p>
          <a:p>
            <a:pPr algn="just"/>
            <a:endParaRPr lang="en-GB" sz="2000" b="1" dirty="0">
              <a:latin typeface="Times New Roman" panose="02020603050405020304" pitchFamily="18" charset="0"/>
              <a:cs typeface="Times New Roman" panose="02020603050405020304" pitchFamily="18" charset="0"/>
            </a:endParaRPr>
          </a:p>
          <a:p>
            <a:pPr algn="just"/>
            <a:r>
              <a:rPr lang="fr-BE" sz="2000" dirty="0">
                <a:latin typeface="Times New Roman" panose="02020603050405020304" pitchFamily="18" charset="0"/>
                <a:cs typeface="Times New Roman" panose="02020603050405020304" pitchFamily="18" charset="0"/>
              </a:rPr>
              <a:t>Faciliter </a:t>
            </a:r>
            <a:r>
              <a:rPr lang="fr-BE" sz="2000" b="1" dirty="0">
                <a:latin typeface="Times New Roman" panose="02020603050405020304" pitchFamily="18" charset="0"/>
                <a:cs typeface="Times New Roman" panose="02020603050405020304" pitchFamily="18" charset="0"/>
              </a:rPr>
              <a:t>l’application de mesures de probation et de peines de substitution appropriées</a:t>
            </a:r>
            <a:r>
              <a:rPr lang="fr-BE" sz="2000" dirty="0">
                <a:latin typeface="Times New Roman" panose="02020603050405020304" pitchFamily="18" charset="0"/>
                <a:cs typeface="Times New Roman" panose="02020603050405020304" pitchFamily="18" charset="0"/>
              </a:rPr>
              <a:t> lorsque l’auteur de l’infraction ne vit pas dans l’État de condamnation.</a:t>
            </a:r>
          </a:p>
        </p:txBody>
      </p:sp>
      <p:sp>
        <p:nvSpPr>
          <p:cNvPr id="4" name="Slide Number Placeholder 3">
            <a:extLst>
              <a:ext uri="{FF2B5EF4-FFF2-40B4-BE49-F238E27FC236}">
                <a16:creationId xmlns:a16="http://schemas.microsoft.com/office/drawing/2014/main" id="{1B0E69A5-97E5-457E-8FE1-D4B832CB4DFD}"/>
              </a:ext>
            </a:extLst>
          </p:cNvPr>
          <p:cNvSpPr>
            <a:spLocks noGrp="1"/>
          </p:cNvSpPr>
          <p:nvPr>
            <p:ph type="sldNum" sz="quarter" idx="12"/>
          </p:nvPr>
        </p:nvSpPr>
        <p:spPr/>
        <p:txBody>
          <a:bodyPr/>
          <a:lstStyle/>
          <a:p>
            <a:fld id="{6D22F896-40B5-4ADD-8801-0D06FADFA095}" type="slidenum">
              <a:rPr lang="en-US" smtClean="0">
                <a:solidFill>
                  <a:schemeClr val="bg1"/>
                </a:solidFill>
              </a:rPr>
              <a:t>4</a:t>
            </a:fld>
            <a:endParaRPr lang="en-US" dirty="0">
              <a:solidFill>
                <a:schemeClr val="bg1"/>
              </a:solidFill>
            </a:endParaRPr>
          </a:p>
        </p:txBody>
      </p:sp>
    </p:spTree>
    <p:extLst>
      <p:ext uri="{BB962C8B-B14F-4D97-AF65-F5344CB8AC3E}">
        <p14:creationId xmlns:p14="http://schemas.microsoft.com/office/powerpoint/2010/main" val="1712150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34855"/>
            <a:ext cx="10905066" cy="1135737"/>
          </a:xfrm>
        </p:spPr>
        <p:txBody>
          <a:bodyPr>
            <a:normAutofit/>
          </a:bodyPr>
          <a:lstStyle/>
          <a:p>
            <a:r>
              <a:rPr lang="fr-BE" sz="3600" b="1" dirty="0">
                <a:latin typeface="Times New Roman" panose="02020603050405020304" pitchFamily="18" charset="0"/>
                <a:cs typeface="Times New Roman" panose="02020603050405020304" pitchFamily="18" charset="0"/>
              </a:rPr>
              <a:t>Champ d’application</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36858"/>
            <a:ext cx="10275501" cy="4719492"/>
          </a:xfrm>
        </p:spPr>
        <p:txBody>
          <a:bodyPr>
            <a:normAutofit lnSpcReduction="10000"/>
          </a:bodyPr>
          <a:lstStyle/>
          <a:p>
            <a:pPr algn="just"/>
            <a:r>
              <a:rPr lang="fr-BE" sz="2000" dirty="0">
                <a:latin typeface="Times New Roman" panose="02020603050405020304" pitchFamily="18" charset="0"/>
                <a:cs typeface="Times New Roman" panose="02020603050405020304" pitchFamily="18" charset="0"/>
              </a:rPr>
              <a:t>La DC </a:t>
            </a:r>
            <a:r>
              <a:rPr lang="fr-BE" sz="2000" b="1" dirty="0">
                <a:solidFill>
                  <a:srgbClr val="FF0000"/>
                </a:solidFill>
                <a:latin typeface="Times New Roman" panose="02020603050405020304" pitchFamily="18" charset="0"/>
                <a:cs typeface="Times New Roman" panose="02020603050405020304" pitchFamily="18" charset="0"/>
              </a:rPr>
              <a:t>s’applique </a:t>
            </a:r>
            <a:r>
              <a:rPr lang="fr-BE" sz="2000" dirty="0">
                <a:latin typeface="Times New Roman" panose="02020603050405020304" pitchFamily="18" charset="0"/>
                <a:cs typeface="Times New Roman" panose="02020603050405020304" pitchFamily="18" charset="0"/>
              </a:rPr>
              <a:t>uniquement : </a:t>
            </a:r>
          </a:p>
          <a:p>
            <a:pPr marL="457200" indent="-457200" algn="just">
              <a:buAutoNum type="alphaLcParenBoth"/>
            </a:pPr>
            <a:r>
              <a:rPr lang="fr-BE" sz="2000" dirty="0">
                <a:latin typeface="Times New Roman" panose="02020603050405020304" pitchFamily="18" charset="0"/>
                <a:cs typeface="Times New Roman" panose="02020603050405020304" pitchFamily="18" charset="0"/>
              </a:rPr>
              <a:t>à la reconnaissance des jugements et, le cas échéant, des décisions de probation ; </a:t>
            </a:r>
          </a:p>
          <a:p>
            <a:pPr marL="457200" indent="-457200" algn="just">
              <a:buAutoNum type="alphaLcParenBoth"/>
            </a:pPr>
            <a:r>
              <a:rPr lang="fr-BE" sz="2000" dirty="0">
                <a:latin typeface="Times New Roman" panose="02020603050405020304" pitchFamily="18" charset="0"/>
                <a:cs typeface="Times New Roman" panose="02020603050405020304" pitchFamily="18" charset="0"/>
              </a:rPr>
              <a:t>au transfert de la surveillance de mesures de probation et de peines de substitution ; </a:t>
            </a:r>
          </a:p>
          <a:p>
            <a:pPr marL="457200" indent="-457200" algn="just">
              <a:buAutoNum type="alphaLcParenBoth"/>
            </a:pPr>
            <a:r>
              <a:rPr lang="fr-BE" sz="2000" dirty="0">
                <a:latin typeface="Times New Roman" panose="02020603050405020304" pitchFamily="18" charset="0"/>
                <a:cs typeface="Times New Roman" panose="02020603050405020304" pitchFamily="18" charset="0"/>
              </a:rPr>
              <a:t>à toute autre décision liée à celles qui sont visées aux points a) et b), telles que décrites et prévues dans la présente DC. </a:t>
            </a:r>
          </a:p>
          <a:p>
            <a:pPr marL="457200" indent="-457200" algn="just">
              <a:buAutoNum type="alphaLcParenBoth"/>
            </a:pPr>
            <a:endParaRPr lang="en-GB" sz="2000" dirty="0">
              <a:latin typeface="Times New Roman" panose="02020603050405020304" pitchFamily="18" charset="0"/>
              <a:cs typeface="Times New Roman" panose="02020603050405020304" pitchFamily="18" charset="0"/>
            </a:endParaRPr>
          </a:p>
          <a:p>
            <a:pPr algn="just"/>
            <a:r>
              <a:rPr lang="fr-BE" sz="2000" dirty="0">
                <a:latin typeface="Times New Roman" panose="02020603050405020304" pitchFamily="18" charset="0"/>
                <a:cs typeface="Times New Roman" panose="02020603050405020304" pitchFamily="18" charset="0"/>
              </a:rPr>
              <a:t>DC </a:t>
            </a:r>
            <a:r>
              <a:rPr lang="fr-BE" sz="2000" b="1" dirty="0">
                <a:solidFill>
                  <a:srgbClr val="FF0000"/>
                </a:solidFill>
                <a:latin typeface="Times New Roman" panose="02020603050405020304" pitchFamily="18" charset="0"/>
                <a:cs typeface="Times New Roman" panose="02020603050405020304" pitchFamily="18" charset="0"/>
              </a:rPr>
              <a:t>ne s’applique pas </a:t>
            </a:r>
            <a:r>
              <a:rPr lang="fr-BE" sz="2000" dirty="0">
                <a:latin typeface="Times New Roman" panose="02020603050405020304" pitchFamily="18" charset="0"/>
                <a:cs typeface="Times New Roman" panose="02020603050405020304" pitchFamily="18" charset="0"/>
              </a:rPr>
              <a:t>: </a:t>
            </a:r>
          </a:p>
          <a:p>
            <a:pPr marL="457200" indent="-457200" algn="just">
              <a:buAutoNum type="alphaLcParenBoth"/>
            </a:pPr>
            <a:r>
              <a:rPr lang="fr-BE" sz="2000" dirty="0">
                <a:latin typeface="Times New Roman" panose="02020603050405020304" pitchFamily="18" charset="0"/>
                <a:cs typeface="Times New Roman" panose="02020603050405020304" pitchFamily="18" charset="0"/>
              </a:rPr>
              <a:t>à l’exécution des jugements en matière pénale portant condamnation à une </a:t>
            </a:r>
            <a:r>
              <a:rPr lang="fr-BE" sz="2000" u="sng" dirty="0">
                <a:latin typeface="Times New Roman" panose="02020603050405020304" pitchFamily="18" charset="0"/>
                <a:cs typeface="Times New Roman" panose="02020603050405020304" pitchFamily="18" charset="0"/>
              </a:rPr>
              <a:t>peine ou mesure privative de liberté</a:t>
            </a:r>
            <a:r>
              <a:rPr lang="fr-BE" sz="2000" dirty="0">
                <a:latin typeface="Times New Roman" panose="02020603050405020304" pitchFamily="18" charset="0"/>
                <a:cs typeface="Times New Roman" panose="02020603050405020304" pitchFamily="18" charset="0"/>
              </a:rPr>
              <a:t> qui entre dans le champ d’application de la </a:t>
            </a:r>
            <a:r>
              <a:rPr lang="fr-BE" sz="2000" b="1" dirty="0">
                <a:latin typeface="Times New Roman" panose="02020603050405020304" pitchFamily="18" charset="0"/>
                <a:cs typeface="Times New Roman" panose="02020603050405020304" pitchFamily="18" charset="0"/>
              </a:rPr>
              <a:t>DC 2008/909/JAI</a:t>
            </a:r>
            <a:r>
              <a:rPr lang="fr-BE" sz="2000" dirty="0">
                <a:latin typeface="Times New Roman" panose="02020603050405020304" pitchFamily="18" charset="0"/>
                <a:cs typeface="Times New Roman" panose="02020603050405020304" pitchFamily="18" charset="0"/>
              </a:rPr>
              <a:t> ; </a:t>
            </a:r>
          </a:p>
          <a:p>
            <a:pPr marL="457200" indent="-457200" algn="just">
              <a:buAutoNum type="alphaLcParenBoth"/>
            </a:pPr>
            <a:r>
              <a:rPr lang="fr-BE" sz="2000" dirty="0">
                <a:latin typeface="Times New Roman" panose="02020603050405020304" pitchFamily="18" charset="0"/>
                <a:cs typeface="Times New Roman" panose="02020603050405020304" pitchFamily="18" charset="0"/>
              </a:rPr>
              <a:t>à la reconnaissance et à l’exécution des sanctions pécuniaires et des décisions de confiscation qui relèvent du champ d’application de la DC </a:t>
            </a:r>
            <a:r>
              <a:rPr lang="fr-BE" sz="2000" b="1" dirty="0">
                <a:latin typeface="Times New Roman" panose="02020603050405020304" pitchFamily="18" charset="0"/>
                <a:cs typeface="Times New Roman" panose="02020603050405020304" pitchFamily="18" charset="0"/>
              </a:rPr>
              <a:t>2005/214/JAI</a:t>
            </a:r>
            <a:r>
              <a:rPr lang="fr-BE" sz="2000" dirty="0">
                <a:latin typeface="Times New Roman" panose="02020603050405020304" pitchFamily="18" charset="0"/>
                <a:cs typeface="Times New Roman" panose="02020603050405020304" pitchFamily="18" charset="0"/>
              </a:rPr>
              <a:t> du Conseil du 24 février 2005 concernant l’application du principe de reconnaissance mutuelle aux </a:t>
            </a:r>
            <a:r>
              <a:rPr lang="fr-BE" sz="2000" u="sng" dirty="0">
                <a:latin typeface="Times New Roman" panose="02020603050405020304" pitchFamily="18" charset="0"/>
                <a:cs typeface="Times New Roman" panose="02020603050405020304" pitchFamily="18" charset="0"/>
              </a:rPr>
              <a:t>sanctions pécuniaires</a:t>
            </a:r>
            <a:r>
              <a:rPr lang="fr-BE" sz="2000" dirty="0">
                <a:latin typeface="Times New Roman" panose="02020603050405020304" pitchFamily="18" charset="0"/>
                <a:cs typeface="Times New Roman" panose="02020603050405020304" pitchFamily="18" charset="0"/>
              </a:rPr>
              <a:t> et de la</a:t>
            </a:r>
            <a:r>
              <a:rPr lang="fr-BE" sz="2000" u="sng" dirty="0">
                <a:latin typeface="Times New Roman" panose="02020603050405020304" pitchFamily="18" charset="0"/>
                <a:cs typeface="Times New Roman" panose="02020603050405020304" pitchFamily="18" charset="0"/>
              </a:rPr>
              <a:t> </a:t>
            </a:r>
          </a:p>
          <a:p>
            <a:pPr marL="457200" indent="-457200" algn="just">
              <a:buAutoNum type="alphaLcParenBoth"/>
            </a:pPr>
            <a:r>
              <a:rPr lang="fr-BE" sz="2000" dirty="0">
                <a:latin typeface="Times New Roman" panose="02020603050405020304" pitchFamily="18" charset="0"/>
                <a:cs typeface="Times New Roman" panose="02020603050405020304" pitchFamily="18" charset="0"/>
              </a:rPr>
              <a:t>DC </a:t>
            </a:r>
            <a:r>
              <a:rPr lang="fr-BE" sz="2000" b="1" dirty="0">
                <a:latin typeface="Times New Roman" panose="02020603050405020304" pitchFamily="18" charset="0"/>
                <a:cs typeface="Times New Roman" panose="02020603050405020304" pitchFamily="18" charset="0"/>
              </a:rPr>
              <a:t>2006/783/JAI</a:t>
            </a:r>
            <a:r>
              <a:rPr lang="fr-BE" sz="2000" dirty="0">
                <a:latin typeface="Times New Roman" panose="02020603050405020304" pitchFamily="18" charset="0"/>
                <a:cs typeface="Times New Roman" panose="02020603050405020304" pitchFamily="18" charset="0"/>
              </a:rPr>
              <a:t> du Conseil du 6 octobre 2006 relative à l’application du principe de </a:t>
            </a:r>
            <a:r>
              <a:rPr lang="fr-BE" sz="2000" u="sng" dirty="0">
                <a:latin typeface="Times New Roman" panose="02020603050405020304" pitchFamily="18" charset="0"/>
                <a:cs typeface="Times New Roman" panose="02020603050405020304" pitchFamily="18" charset="0"/>
              </a:rPr>
              <a:t>reconnaissance mutuelle aux décisions de confiscation.</a:t>
            </a:r>
          </a:p>
        </p:txBody>
      </p:sp>
      <p:sp>
        <p:nvSpPr>
          <p:cNvPr id="4" name="Slide Number Placeholder 3">
            <a:extLst>
              <a:ext uri="{FF2B5EF4-FFF2-40B4-BE49-F238E27FC236}">
                <a16:creationId xmlns:a16="http://schemas.microsoft.com/office/drawing/2014/main" id="{B10DD946-51A0-472C-8FDC-B77FE3A6548A}"/>
              </a:ext>
            </a:extLst>
          </p:cNvPr>
          <p:cNvSpPr>
            <a:spLocks noGrp="1"/>
          </p:cNvSpPr>
          <p:nvPr>
            <p:ph type="sldNum" sz="quarter" idx="12"/>
          </p:nvPr>
        </p:nvSpPr>
        <p:spPr/>
        <p:txBody>
          <a:bodyPr/>
          <a:lstStyle/>
          <a:p>
            <a:fld id="{6D22F896-40B5-4ADD-8801-0D06FADFA095}" type="slidenum">
              <a:rPr lang="en-US" smtClean="0">
                <a:solidFill>
                  <a:schemeClr val="bg1"/>
                </a:solidFill>
              </a:rPr>
              <a:t>5</a:t>
            </a:fld>
            <a:endParaRPr lang="en-US" dirty="0">
              <a:solidFill>
                <a:schemeClr val="bg1"/>
              </a:solidFill>
            </a:endParaRPr>
          </a:p>
        </p:txBody>
      </p:sp>
    </p:spTree>
    <p:extLst>
      <p:ext uri="{BB962C8B-B14F-4D97-AF65-F5344CB8AC3E}">
        <p14:creationId xmlns:p14="http://schemas.microsoft.com/office/powerpoint/2010/main" val="1302641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r>
              <a:rPr lang="fr-BE" sz="3600" b="1" dirty="0">
                <a:latin typeface="Times New Roman" panose="02020603050405020304" pitchFamily="18" charset="0"/>
                <a:cs typeface="Times New Roman" panose="02020603050405020304" pitchFamily="18" charset="0"/>
              </a:rPr>
              <a:t>Autorités compétentes</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98140"/>
            <a:ext cx="10275501" cy="4393982"/>
          </a:xfrm>
        </p:spPr>
        <p:txBody>
          <a:bodyPr>
            <a:normAutofit lnSpcReduction="10000"/>
          </a:bodyPr>
          <a:lstStyle/>
          <a:p>
            <a:pPr algn="just"/>
            <a:r>
              <a:rPr lang="fr-BE" sz="2000" dirty="0">
                <a:latin typeface="Times New Roman" panose="02020603050405020304" pitchFamily="18" charset="0"/>
                <a:cs typeface="Times New Roman" panose="02020603050405020304" pitchFamily="18" charset="0"/>
              </a:rPr>
              <a:t>Chaque État membre porte à la connaissance du secrétariat général du Conseil </a:t>
            </a:r>
            <a:r>
              <a:rPr lang="fr-BE" sz="2000" b="1" dirty="0">
                <a:latin typeface="Times New Roman" panose="02020603050405020304" pitchFamily="18" charset="0"/>
                <a:cs typeface="Times New Roman" panose="02020603050405020304" pitchFamily="18" charset="0"/>
              </a:rPr>
              <a:t>les autorités</a:t>
            </a:r>
            <a:r>
              <a:rPr lang="fr-BE" sz="2000" dirty="0">
                <a:latin typeface="Times New Roman" panose="02020603050405020304" pitchFamily="18" charset="0"/>
                <a:cs typeface="Times New Roman" panose="02020603050405020304" pitchFamily="18" charset="0"/>
              </a:rPr>
              <a:t> qui, conformément à son droit interne, sont compétentes pour agir en vertu de la présente DC, lorsque cet EM est l’État d’émission ou l’État d’exécution.</a:t>
            </a:r>
          </a:p>
          <a:p>
            <a:pPr algn="just"/>
            <a:endParaRPr lang="en-GB" sz="2000" dirty="0">
              <a:latin typeface="Times New Roman" panose="02020603050405020304" pitchFamily="18" charset="0"/>
              <a:cs typeface="Times New Roman" panose="02020603050405020304" pitchFamily="18" charset="0"/>
            </a:endParaRPr>
          </a:p>
          <a:p>
            <a:pPr algn="just"/>
            <a:r>
              <a:rPr lang="fr-BE" sz="2000" dirty="0">
                <a:latin typeface="Times New Roman" panose="02020603050405020304" pitchFamily="18" charset="0"/>
                <a:cs typeface="Times New Roman" panose="02020603050405020304" pitchFamily="18" charset="0"/>
              </a:rPr>
              <a:t>Les EM peuvent désigner des </a:t>
            </a:r>
            <a:r>
              <a:rPr lang="fr-BE" sz="2000" b="1" dirty="0">
                <a:latin typeface="Times New Roman" panose="02020603050405020304" pitchFamily="18" charset="0"/>
                <a:cs typeface="Times New Roman" panose="02020603050405020304" pitchFamily="18" charset="0"/>
              </a:rPr>
              <a:t>autorités non judiciaires</a:t>
            </a:r>
            <a:r>
              <a:rPr lang="fr-BE" sz="2000" dirty="0">
                <a:latin typeface="Times New Roman" panose="02020603050405020304" pitchFamily="18" charset="0"/>
                <a:cs typeface="Times New Roman" panose="02020603050405020304" pitchFamily="18" charset="0"/>
              </a:rPr>
              <a:t> en tant qu’autorités compétentes pour rendre des décisions en vertu de la présente DC, sous réserve que ces autorités soient habilitées par leur droit ou leurs procédures nationales à rendre des décisions similaires. </a:t>
            </a:r>
          </a:p>
          <a:p>
            <a:pPr algn="just"/>
            <a:endParaRPr lang="en-GB" sz="2000" dirty="0">
              <a:latin typeface="Times New Roman" panose="02020603050405020304" pitchFamily="18" charset="0"/>
              <a:cs typeface="Times New Roman" panose="02020603050405020304" pitchFamily="18" charset="0"/>
            </a:endParaRPr>
          </a:p>
          <a:p>
            <a:pPr algn="just"/>
            <a:r>
              <a:rPr lang="fr-BE" sz="2000" dirty="0">
                <a:latin typeface="Times New Roman" panose="02020603050405020304" pitchFamily="18" charset="0"/>
                <a:cs typeface="Times New Roman" panose="02020603050405020304" pitchFamily="18" charset="0"/>
              </a:rPr>
              <a:t>Si une décision est rendue au titre de l’article 14, par. 1, b) ou c), par une autorité compétente autre qu’une juridiction, les ÉEM veillent à ce que, </a:t>
            </a:r>
            <a:r>
              <a:rPr lang="fr-BE" sz="2000" b="1" dirty="0">
                <a:latin typeface="Times New Roman" panose="02020603050405020304" pitchFamily="18" charset="0"/>
                <a:cs typeface="Times New Roman" panose="02020603050405020304" pitchFamily="18" charset="0"/>
              </a:rPr>
              <a:t>si la personne concernée le demande</a:t>
            </a:r>
            <a:r>
              <a:rPr lang="fr-BE" sz="2000" dirty="0">
                <a:latin typeface="Times New Roman" panose="02020603050405020304" pitchFamily="18" charset="0"/>
                <a:cs typeface="Times New Roman" panose="02020603050405020304" pitchFamily="18" charset="0"/>
              </a:rPr>
              <a:t>, cette décision puisse être </a:t>
            </a:r>
            <a:r>
              <a:rPr lang="fr-BE" sz="2000" b="1" dirty="0">
                <a:latin typeface="Times New Roman" panose="02020603050405020304" pitchFamily="18" charset="0"/>
                <a:cs typeface="Times New Roman" panose="02020603050405020304" pitchFamily="18" charset="0"/>
              </a:rPr>
              <a:t>réexaminée</a:t>
            </a:r>
            <a:r>
              <a:rPr lang="fr-BE" sz="2000" dirty="0">
                <a:latin typeface="Times New Roman" panose="02020603050405020304" pitchFamily="18" charset="0"/>
                <a:cs typeface="Times New Roman" panose="02020603050405020304" pitchFamily="18" charset="0"/>
              </a:rPr>
              <a:t> par une juridiction ou par une autre instance indépendante à caractère juridictionnel. </a:t>
            </a:r>
          </a:p>
          <a:p>
            <a:pPr algn="just"/>
            <a:endParaRPr lang="en-GB" sz="2000" dirty="0">
              <a:latin typeface="Times New Roman" panose="02020603050405020304" pitchFamily="18" charset="0"/>
              <a:cs typeface="Times New Roman" panose="02020603050405020304" pitchFamily="18" charset="0"/>
            </a:endParaRPr>
          </a:p>
          <a:p>
            <a:pPr algn="just"/>
            <a:r>
              <a:rPr lang="fr-BE" sz="2000" dirty="0">
                <a:latin typeface="Times New Roman" panose="02020603050405020304" pitchFamily="18" charset="0"/>
                <a:cs typeface="Times New Roman" panose="02020603050405020304" pitchFamily="18" charset="0"/>
              </a:rPr>
              <a:t>Le secrétariat général du Conseil </a:t>
            </a:r>
            <a:r>
              <a:rPr lang="fr-BE" sz="2000" b="1" dirty="0">
                <a:latin typeface="Times New Roman" panose="02020603050405020304" pitchFamily="18" charset="0"/>
                <a:cs typeface="Times New Roman" panose="02020603050405020304" pitchFamily="18" charset="0"/>
              </a:rPr>
              <a:t>met les informations reçues à la disposition</a:t>
            </a:r>
            <a:r>
              <a:rPr lang="fr-BE" sz="2000" dirty="0">
                <a:latin typeface="Times New Roman" panose="02020603050405020304" pitchFamily="18" charset="0"/>
                <a:cs typeface="Times New Roman" panose="02020603050405020304" pitchFamily="18" charset="0"/>
              </a:rPr>
              <a:t> de tous les États membres et de la Commission.</a:t>
            </a:r>
          </a:p>
        </p:txBody>
      </p:sp>
      <p:sp>
        <p:nvSpPr>
          <p:cNvPr id="4" name="Slide Number Placeholder 3">
            <a:extLst>
              <a:ext uri="{FF2B5EF4-FFF2-40B4-BE49-F238E27FC236}">
                <a16:creationId xmlns:a16="http://schemas.microsoft.com/office/drawing/2014/main" id="{2EBAD978-0421-4FB4-AE95-83608E267925}"/>
              </a:ext>
            </a:extLst>
          </p:cNvPr>
          <p:cNvSpPr>
            <a:spLocks noGrp="1"/>
          </p:cNvSpPr>
          <p:nvPr>
            <p:ph type="sldNum" sz="quarter" idx="12"/>
          </p:nvPr>
        </p:nvSpPr>
        <p:spPr/>
        <p:txBody>
          <a:bodyPr/>
          <a:lstStyle/>
          <a:p>
            <a:fld id="{6D22F896-40B5-4ADD-8801-0D06FADFA095}" type="slidenum">
              <a:rPr lang="en-US" smtClean="0">
                <a:solidFill>
                  <a:schemeClr val="bg1"/>
                </a:solidFill>
              </a:rPr>
              <a:t>6</a:t>
            </a:fld>
            <a:endParaRPr lang="en-US" dirty="0">
              <a:solidFill>
                <a:schemeClr val="bg1"/>
              </a:solidFill>
            </a:endParaRPr>
          </a:p>
        </p:txBody>
      </p:sp>
    </p:spTree>
    <p:extLst>
      <p:ext uri="{BB962C8B-B14F-4D97-AF65-F5344CB8AC3E}">
        <p14:creationId xmlns:p14="http://schemas.microsoft.com/office/powerpoint/2010/main" val="427690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16002"/>
            <a:ext cx="10905066" cy="1135737"/>
          </a:xfrm>
        </p:spPr>
        <p:txBody>
          <a:bodyPr>
            <a:normAutofit fontScale="90000"/>
          </a:bodyPr>
          <a:lstStyle/>
          <a:p>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r>
              <a:rPr lang="fr-BE" sz="3600" b="1" dirty="0">
                <a:latin typeface="Times New Roman" panose="02020603050405020304" pitchFamily="18" charset="0"/>
                <a:cs typeface="Times New Roman" panose="02020603050405020304" pitchFamily="18" charset="0"/>
              </a:rPr>
              <a:t>Critères de transmission d’une décision relative à des mesures de surveillance</a:t>
            </a:r>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endParaRPr lang="fr-BE"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36858"/>
            <a:ext cx="10275501" cy="4719492"/>
          </a:xfrm>
        </p:spPr>
        <p:txBody>
          <a:bodyPr>
            <a:normAutofit fontScale="92500" lnSpcReduction="10000"/>
          </a:bodyPr>
          <a:lstStyle/>
          <a:p>
            <a:pPr marL="342900" marR="0" lvl="0" indent="-342900" algn="just">
              <a:lnSpc>
                <a:spcPct val="107000"/>
              </a:lnSpc>
              <a:spcBef>
                <a:spcPts val="0"/>
              </a:spcBef>
              <a:spcAft>
                <a:spcPts val="0"/>
              </a:spcAft>
              <a:buFont typeface="Wingdings" panose="05000000000000000000" pitchFamily="2" charset="2"/>
              <a:buChar char=""/>
            </a:pPr>
            <a:r>
              <a:rPr lang="fr-BE" sz="2000" dirty="0">
                <a:latin typeface="Times New Roman" panose="02020603050405020304" pitchFamily="18" charset="0"/>
                <a:cs typeface="Times New Roman" panose="02020603050405020304" pitchFamily="18" charset="0"/>
              </a:rPr>
              <a:t>L’autorité compétente de l’État d’émission peut transmettre un jugement et, le cas échéant, une décision de probation, à l’autorité compétente de l’État membre dans lequel </a:t>
            </a:r>
            <a:r>
              <a:rPr lang="fr-BE" sz="2000" b="1" dirty="0">
                <a:solidFill>
                  <a:srgbClr val="FF0000"/>
                </a:solidFill>
                <a:latin typeface="Times New Roman" panose="02020603050405020304" pitchFamily="18" charset="0"/>
                <a:cs typeface="Times New Roman" panose="02020603050405020304" pitchFamily="18" charset="0"/>
              </a:rPr>
              <a:t>la personne condamnée a sa résidence légale habituelle</a:t>
            </a:r>
            <a:r>
              <a:rPr lang="fr-BE" sz="2000" dirty="0">
                <a:latin typeface="Times New Roman" panose="02020603050405020304" pitchFamily="18" charset="0"/>
                <a:cs typeface="Times New Roman" panose="02020603050405020304" pitchFamily="18" charset="0"/>
              </a:rPr>
              <a:t>, dans les cas où la personne condamnée </a:t>
            </a:r>
            <a:r>
              <a:rPr lang="fr-BE" sz="2000" b="1" dirty="0">
                <a:solidFill>
                  <a:srgbClr val="FF0000"/>
                </a:solidFill>
                <a:latin typeface="Times New Roman" panose="02020603050405020304" pitchFamily="18" charset="0"/>
                <a:cs typeface="Times New Roman" panose="02020603050405020304" pitchFamily="18" charset="0"/>
              </a:rPr>
              <a:t>est retournée ou souhaite retourner dans cet État</a:t>
            </a:r>
            <a:r>
              <a:rPr lang="fr-BE" sz="2000" b="1" dirty="0">
                <a:latin typeface="Times New Roman" panose="02020603050405020304" pitchFamily="18" charset="0"/>
                <a:cs typeface="Times New Roman" panose="02020603050405020304" pitchFamily="18" charset="0"/>
              </a:rPr>
              <a:t> </a:t>
            </a:r>
            <a:r>
              <a:rPr lang="fr-BE" sz="2000" dirty="0">
                <a:latin typeface="Times New Roman" panose="02020603050405020304" pitchFamily="18" charset="0"/>
                <a:cs typeface="Times New Roman" panose="02020603050405020304" pitchFamily="18" charset="0"/>
              </a:rPr>
              <a:t>(art. 5 par. 1).</a:t>
            </a:r>
          </a:p>
          <a:p>
            <a:pPr marL="342900" marR="0" lvl="0" indent="-342900" algn="just">
              <a:lnSpc>
                <a:spcPct val="107000"/>
              </a:lnSpc>
              <a:spcBef>
                <a:spcPts val="0"/>
              </a:spcBef>
              <a:spcAft>
                <a:spcPts val="0"/>
              </a:spcAft>
              <a:buFont typeface="Wingdings" panose="05000000000000000000" pitchFamily="2" charset="2"/>
              <a:buChar char=""/>
            </a:pPr>
            <a:r>
              <a:rPr lang="fr-BE" sz="2000" i="1" dirty="0">
                <a:latin typeface="Times New Roman" panose="02020603050405020304" pitchFamily="18" charset="0"/>
                <a:cs typeface="Times New Roman" panose="02020603050405020304" pitchFamily="18" charset="0"/>
              </a:rPr>
              <a:t>Exc.</a:t>
            </a:r>
            <a:r>
              <a:rPr lang="fr-BE" sz="2000" dirty="0">
                <a:latin typeface="Times New Roman" panose="02020603050405020304" pitchFamily="18" charset="0"/>
                <a:cs typeface="Times New Roman" panose="02020603050405020304" pitchFamily="18" charset="0"/>
              </a:rPr>
              <a:t> - </a:t>
            </a:r>
            <a:r>
              <a:rPr lang="fr-BE" sz="2000" b="1" dirty="0">
                <a:latin typeface="Times New Roman" panose="02020603050405020304" pitchFamily="18" charset="0"/>
                <a:cs typeface="Times New Roman" panose="02020603050405020304" pitchFamily="18" charset="0"/>
              </a:rPr>
              <a:t>à la demande de la personne condamnée</a:t>
            </a:r>
            <a:r>
              <a:rPr lang="fr-BE" sz="2000" dirty="0">
                <a:latin typeface="Times New Roman" panose="02020603050405020304" pitchFamily="18" charset="0"/>
                <a:cs typeface="Times New Roman" panose="02020603050405020304" pitchFamily="18" charset="0"/>
              </a:rPr>
              <a:t>, transmettre le jugement et, le cas échéant, la décision de probation, à l’autorité compétente d’un EM </a:t>
            </a:r>
            <a:r>
              <a:rPr lang="fr-BE" sz="2000" b="1" dirty="0">
                <a:solidFill>
                  <a:srgbClr val="FF0000"/>
                </a:solidFill>
                <a:latin typeface="Times New Roman" panose="02020603050405020304" pitchFamily="18" charset="0"/>
                <a:cs typeface="Times New Roman" panose="02020603050405020304" pitchFamily="18" charset="0"/>
              </a:rPr>
              <a:t>autre que celui dans lequel la personne condamnée a sa résidence légale habituelle</a:t>
            </a:r>
            <a:r>
              <a:rPr lang="fr-BE" sz="2000" dirty="0">
                <a:latin typeface="Times New Roman" panose="02020603050405020304" pitchFamily="18" charset="0"/>
                <a:cs typeface="Times New Roman" panose="02020603050405020304" pitchFamily="18" charset="0"/>
              </a:rPr>
              <a:t>, </a:t>
            </a:r>
            <a:r>
              <a:rPr lang="fr-BE" sz="2000" u="sng" dirty="0">
                <a:latin typeface="Times New Roman" panose="02020603050405020304" pitchFamily="18" charset="0"/>
                <a:cs typeface="Times New Roman" panose="02020603050405020304" pitchFamily="18" charset="0"/>
              </a:rPr>
              <a:t>à condition que</a:t>
            </a:r>
            <a:r>
              <a:rPr lang="fr-BE" sz="2000" dirty="0">
                <a:latin typeface="Times New Roman" panose="02020603050405020304" pitchFamily="18" charset="0"/>
                <a:cs typeface="Times New Roman" panose="02020603050405020304" pitchFamily="18" charset="0"/>
              </a:rPr>
              <a:t> </a:t>
            </a:r>
            <a:r>
              <a:rPr lang="fr-BE" sz="2000" b="1" dirty="0">
                <a:solidFill>
                  <a:srgbClr val="FF0000"/>
                </a:solidFill>
                <a:latin typeface="Times New Roman" panose="02020603050405020304" pitchFamily="18" charset="0"/>
                <a:cs typeface="Times New Roman" panose="02020603050405020304" pitchFamily="18" charset="0"/>
              </a:rPr>
              <a:t>cette autorité ait consenti à cette transmission</a:t>
            </a:r>
            <a:r>
              <a:rPr lang="fr-BE" sz="2000" dirty="0">
                <a:latin typeface="Times New Roman" panose="02020603050405020304" pitchFamily="18" charset="0"/>
                <a:cs typeface="Times New Roman" panose="02020603050405020304" pitchFamily="18" charset="0"/>
              </a:rPr>
              <a:t> (art. 5 par. 2).</a:t>
            </a:r>
          </a:p>
          <a:p>
            <a:pPr marL="342900" marR="0" lvl="0" indent="-342900" algn="just">
              <a:lnSpc>
                <a:spcPct val="107000"/>
              </a:lnSpc>
              <a:spcBef>
                <a:spcPts val="0"/>
              </a:spcBef>
              <a:spcAft>
                <a:spcPts val="0"/>
              </a:spcAft>
              <a:buFont typeface="Wingdings" panose="05000000000000000000" pitchFamily="2" charset="2"/>
              <a:buChar char=""/>
            </a:pPr>
            <a:r>
              <a:rPr lang="fr-BE" sz="2000" dirty="0">
                <a:latin typeface="Times New Roman" panose="02020603050405020304" pitchFamily="18" charset="0"/>
                <a:cs typeface="Times New Roman" panose="02020603050405020304" pitchFamily="18" charset="0"/>
              </a:rPr>
              <a:t>Le </a:t>
            </a:r>
            <a:r>
              <a:rPr lang="fr-BE" sz="2000" b="1" dirty="0">
                <a:latin typeface="Times New Roman" panose="02020603050405020304" pitchFamily="18" charset="0"/>
                <a:cs typeface="Times New Roman" panose="02020603050405020304" pitchFamily="18" charset="0"/>
              </a:rPr>
              <a:t>consentement de la personne condamnée </a:t>
            </a:r>
            <a:r>
              <a:rPr lang="fr-BE" sz="2000" dirty="0">
                <a:latin typeface="Times New Roman" panose="02020603050405020304" pitchFamily="18" charset="0"/>
                <a:cs typeface="Times New Roman" panose="02020603050405020304" pitchFamily="18" charset="0"/>
              </a:rPr>
              <a:t>est </a:t>
            </a:r>
            <a:r>
              <a:rPr lang="fr-BE" sz="2000" b="1" dirty="0">
                <a:solidFill>
                  <a:srgbClr val="FF0000"/>
                </a:solidFill>
                <a:latin typeface="Times New Roman" panose="02020603050405020304" pitchFamily="18" charset="0"/>
                <a:cs typeface="Times New Roman" panose="02020603050405020304" pitchFamily="18" charset="0"/>
              </a:rPr>
              <a:t>obligatoire dans tous les cas.</a:t>
            </a:r>
          </a:p>
          <a:p>
            <a:pPr marL="342900" indent="-342900" algn="just">
              <a:lnSpc>
                <a:spcPct val="107000"/>
              </a:lnSpc>
              <a:spcBef>
                <a:spcPts val="0"/>
              </a:spcBef>
              <a:buFont typeface="Wingdings" panose="05000000000000000000" pitchFamily="2" charset="2"/>
              <a:buChar char=""/>
            </a:pPr>
            <a:r>
              <a:rPr lang="fr-BE" sz="2000" dirty="0">
                <a:latin typeface="Times New Roman" panose="02020603050405020304" pitchFamily="18" charset="0"/>
                <a:cs typeface="Times New Roman" panose="02020603050405020304" pitchFamily="18" charset="0"/>
              </a:rPr>
              <a:t>Pour le par. 2, le consentement de l’EM d’exécution doit être obtenu </a:t>
            </a:r>
            <a:r>
              <a:rPr lang="fr-BE" sz="2000" b="1" dirty="0">
                <a:solidFill>
                  <a:srgbClr val="FF0000"/>
                </a:solidFill>
                <a:latin typeface="Times New Roman" panose="02020603050405020304" pitchFamily="18" charset="0"/>
                <a:cs typeface="Times New Roman" panose="02020603050405020304" pitchFamily="18" charset="0"/>
              </a:rPr>
              <a:t>au préalable.</a:t>
            </a:r>
          </a:p>
          <a:p>
            <a:pPr marL="342900" indent="-342900" algn="just">
              <a:lnSpc>
                <a:spcPct val="107000"/>
              </a:lnSpc>
              <a:spcBef>
                <a:spcPts val="0"/>
              </a:spcBef>
              <a:buFont typeface="Wingdings" panose="05000000000000000000" pitchFamily="2" charset="2"/>
              <a:buChar char=""/>
            </a:pPr>
            <a:r>
              <a:rPr lang="fr-BE" sz="2000" dirty="0">
                <a:latin typeface="Times New Roman" panose="02020603050405020304" pitchFamily="18" charset="0"/>
                <a:cs typeface="Times New Roman" panose="02020603050405020304" pitchFamily="18" charset="0"/>
              </a:rPr>
              <a:t>Les États membres décident </a:t>
            </a:r>
            <a:r>
              <a:rPr lang="fr-BE" sz="2000" b="1" dirty="0">
                <a:latin typeface="Times New Roman" panose="02020603050405020304" pitchFamily="18" charset="0"/>
                <a:cs typeface="Times New Roman" panose="02020603050405020304" pitchFamily="18" charset="0"/>
              </a:rPr>
              <a:t>à quelles conditions</a:t>
            </a:r>
            <a:r>
              <a:rPr lang="fr-BE" sz="2000" dirty="0">
                <a:latin typeface="Times New Roman" panose="02020603050405020304" pitchFamily="18" charset="0"/>
                <a:cs typeface="Times New Roman" panose="02020603050405020304" pitchFamily="18" charset="0"/>
              </a:rPr>
              <a:t> leurs autorités compétentes peuvent consentir à la transmission d’un jugement et, le cas échéant, d’une décision de probation en vertu du paragraphe 2 (art. 5 par. 3).</a:t>
            </a:r>
          </a:p>
          <a:p>
            <a:pPr marL="342900" indent="-342900" algn="just">
              <a:lnSpc>
                <a:spcPct val="107000"/>
              </a:lnSpc>
              <a:spcBef>
                <a:spcPts val="0"/>
              </a:spcBef>
              <a:buFont typeface="Wingdings" panose="05000000000000000000" pitchFamily="2" charset="2"/>
              <a:buChar char=""/>
            </a:pPr>
            <a:r>
              <a:rPr lang="fr-BE" sz="2000" dirty="0">
                <a:latin typeface="Times New Roman" panose="02020603050405020304" pitchFamily="18" charset="0"/>
                <a:cs typeface="Times New Roman" panose="02020603050405020304" pitchFamily="18" charset="0"/>
              </a:rPr>
              <a:t>Le Secrétariat général du Conseil met les informations reçues à la disposition de tous les EM et de la Commission – voir le lien ci-dessous avec les informations concernant l’article 5 par. 3 DC :</a:t>
            </a:r>
          </a:p>
          <a:p>
            <a:pPr marL="0" indent="0" algn="just">
              <a:lnSpc>
                <a:spcPct val="107000"/>
              </a:lnSpc>
              <a:spcBef>
                <a:spcPts val="0"/>
              </a:spcBef>
              <a:buNone/>
            </a:pPr>
            <a:r>
              <a:rPr lang="fr-BE" sz="2000" dirty="0">
                <a:latin typeface="Times New Roman" panose="02020603050405020304" pitchFamily="18" charset="0"/>
                <a:cs typeface="Times New Roman" panose="02020603050405020304" pitchFamily="18" charset="0"/>
                <a:hlinkClick r:id="rId3"/>
              </a:rPr>
              <a:t>https://www.ejn-crimjust.europa.eu/ejn/libdocumentproperties/FR/3187</a:t>
            </a:r>
            <a:r>
              <a:rPr lang="fr-BE" sz="2000" dirty="0">
                <a:latin typeface="Times New Roman" panose="02020603050405020304" pitchFamily="18" charset="0"/>
                <a:cs typeface="Times New Roman" panose="02020603050405020304" pitchFamily="18" charset="0"/>
              </a:rPr>
              <a:t> </a:t>
            </a:r>
          </a:p>
          <a:p>
            <a:pPr marL="342900" marR="0" lvl="0" indent="-342900" algn="just">
              <a:lnSpc>
                <a:spcPct val="107000"/>
              </a:lnSpc>
              <a:spcBef>
                <a:spcPts val="0"/>
              </a:spcBef>
              <a:spcAft>
                <a:spcPts val="0"/>
              </a:spcAft>
              <a:buFont typeface="Wingdings" panose="05000000000000000000" pitchFamily="2"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b="1" i="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7</a:t>
            </a:fld>
            <a:endParaRPr lang="en-US" dirty="0">
              <a:solidFill>
                <a:schemeClr val="bg1"/>
              </a:solidFill>
            </a:endParaRPr>
          </a:p>
        </p:txBody>
      </p:sp>
    </p:spTree>
    <p:extLst>
      <p:ext uri="{BB962C8B-B14F-4D97-AF65-F5344CB8AC3E}">
        <p14:creationId xmlns:p14="http://schemas.microsoft.com/office/powerpoint/2010/main" val="1394756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fontScale="90000"/>
          </a:bodyPr>
          <a:lstStyle/>
          <a:p>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r>
              <a:rPr lang="fr-BE" sz="3600" b="1" dirty="0">
                <a:latin typeface="Times New Roman" panose="02020603050405020304" pitchFamily="18" charset="0"/>
                <a:cs typeface="Times New Roman" panose="02020603050405020304" pitchFamily="18" charset="0"/>
              </a:rPr>
              <a:t>Procédure de reconnaissance d’une décision relative à des mesures de surveillance et délais</a:t>
            </a:r>
            <a:br>
              <a:rPr lang="fr-BE" sz="3600" i="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endParaRPr lang="fr-BE"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98140"/>
            <a:ext cx="10275501" cy="4393982"/>
          </a:xfrm>
        </p:spPr>
        <p:txBody>
          <a:bodyPr>
            <a:normAutofit fontScale="92500" lnSpcReduction="10000"/>
          </a:bodyPr>
          <a:lstStyle/>
          <a:p>
            <a:pPr marL="342900" indent="-342900" algn="just">
              <a:lnSpc>
                <a:spcPct val="107000"/>
              </a:lnSpc>
              <a:spcBef>
                <a:spcPts val="0"/>
              </a:spcBef>
              <a:buFont typeface="Wingdings" panose="05000000000000000000" pitchFamily="2" charset="2"/>
              <a:buChar char=""/>
            </a:pPr>
            <a:r>
              <a:rPr lang="fr-BE" sz="2000" dirty="0">
                <a:latin typeface="Times New Roman" panose="02020603050405020304" pitchFamily="18" charset="0"/>
                <a:cs typeface="Times New Roman" panose="02020603050405020304" pitchFamily="18" charset="0"/>
              </a:rPr>
              <a:t>L’AC de l’État d’émission </a:t>
            </a:r>
            <a:r>
              <a:rPr lang="fr-BE" sz="2000" b="1" dirty="0">
                <a:solidFill>
                  <a:srgbClr val="FF0000"/>
                </a:solidFill>
                <a:latin typeface="Times New Roman" panose="02020603050405020304" pitchFamily="18" charset="0"/>
                <a:cs typeface="Times New Roman" panose="02020603050405020304" pitchFamily="18" charset="0"/>
              </a:rPr>
              <a:t>transmet directement </a:t>
            </a:r>
            <a:r>
              <a:rPr lang="fr-BE" sz="2000" dirty="0">
                <a:latin typeface="Times New Roman" panose="02020603050405020304" pitchFamily="18" charset="0"/>
                <a:cs typeface="Times New Roman" panose="02020603050405020304" pitchFamily="18" charset="0"/>
              </a:rPr>
              <a:t>un jugement et, le cas échéant, une décision de probation à l’autorité compétente de l’autre EM, accompagnée du certificat figurant à l’annexe I, et </a:t>
            </a:r>
            <a:r>
              <a:rPr lang="fr-BE" sz="2000" b="1" dirty="0">
                <a:solidFill>
                  <a:srgbClr val="FF0000"/>
                </a:solidFill>
                <a:latin typeface="Times New Roman" panose="02020603050405020304" pitchFamily="18" charset="0"/>
                <a:cs typeface="Times New Roman" panose="02020603050405020304" pitchFamily="18" charset="0"/>
              </a:rPr>
              <a:t>continue d’</a:t>
            </a:r>
            <a:r>
              <a:rPr lang="fr-BE" sz="2000" dirty="0">
                <a:latin typeface="Times New Roman" panose="02020603050405020304" pitchFamily="18" charset="0"/>
                <a:cs typeface="Times New Roman" panose="02020603050405020304" pitchFamily="18" charset="0"/>
              </a:rPr>
              <a:t>être compétente en ce qui concerne la surveillance des mesures de probation ou des peines de substitution imposées.</a:t>
            </a:r>
          </a:p>
          <a:p>
            <a:pPr marL="342900" indent="-342900" algn="just">
              <a:lnSpc>
                <a:spcPct val="107000"/>
              </a:lnSpc>
              <a:spcBef>
                <a:spcPts val="0"/>
              </a:spcBef>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fr-BE" sz="2000" dirty="0">
                <a:latin typeface="Times New Roman" panose="02020603050405020304" pitchFamily="18" charset="0"/>
                <a:cs typeface="Times New Roman" panose="02020603050405020304" pitchFamily="18" charset="0"/>
              </a:rPr>
              <a:t>L’autorité compétente de l’État d’exécution décide, conformément au droit national applicable, </a:t>
            </a:r>
            <a:r>
              <a:rPr lang="fr-BE" sz="2000" b="1" dirty="0">
                <a:latin typeface="Times New Roman" panose="02020603050405020304" pitchFamily="18" charset="0"/>
                <a:cs typeface="Times New Roman" panose="02020603050405020304" pitchFamily="18" charset="0"/>
              </a:rPr>
              <a:t>de reconnaître ou non </a:t>
            </a:r>
            <a:r>
              <a:rPr lang="fr-BE" sz="2000" dirty="0">
                <a:latin typeface="Times New Roman" panose="02020603050405020304" pitchFamily="18" charset="0"/>
                <a:cs typeface="Times New Roman" panose="02020603050405020304" pitchFamily="18" charset="0"/>
              </a:rPr>
              <a:t>le jugement et, le cas échéant, la décision de probation et </a:t>
            </a:r>
            <a:r>
              <a:rPr lang="fr-BE" sz="2000" b="1" dirty="0">
                <a:latin typeface="Times New Roman" panose="02020603050405020304" pitchFamily="18" charset="0"/>
                <a:cs typeface="Times New Roman" panose="02020603050405020304" pitchFamily="18" charset="0"/>
              </a:rPr>
              <a:t>assume la responsabilité </a:t>
            </a:r>
            <a:r>
              <a:rPr lang="fr-BE" sz="2000" dirty="0">
                <a:latin typeface="Times New Roman" panose="02020603050405020304" pitchFamily="18" charset="0"/>
                <a:cs typeface="Times New Roman" panose="02020603050405020304" pitchFamily="18" charset="0"/>
              </a:rPr>
              <a:t>de la surveillance des mesures de probation ou des peines de substitution </a:t>
            </a:r>
            <a:r>
              <a:rPr lang="fr-BE" sz="2000" b="1" dirty="0">
                <a:solidFill>
                  <a:srgbClr val="FF0000"/>
                </a:solidFill>
                <a:latin typeface="Times New Roman" panose="02020603050405020304" pitchFamily="18" charset="0"/>
                <a:cs typeface="Times New Roman" panose="02020603050405020304" pitchFamily="18" charset="0"/>
              </a:rPr>
              <a:t>aussitôt que possible</a:t>
            </a:r>
            <a:r>
              <a:rPr lang="fr-BE" sz="2000" dirty="0">
                <a:latin typeface="Times New Roman" panose="02020603050405020304" pitchFamily="18" charset="0"/>
                <a:cs typeface="Times New Roman" panose="02020603050405020304" pitchFamily="18" charset="0"/>
              </a:rPr>
              <a:t>, et </a:t>
            </a:r>
            <a:r>
              <a:rPr lang="fr-BE" sz="2000" b="1" dirty="0">
                <a:solidFill>
                  <a:srgbClr val="FF0000"/>
                </a:solidFill>
                <a:latin typeface="Times New Roman" panose="02020603050405020304" pitchFamily="18" charset="0"/>
                <a:cs typeface="Times New Roman" panose="02020603050405020304" pitchFamily="18" charset="0"/>
              </a:rPr>
              <a:t>dans un délai de 60 jours</a:t>
            </a:r>
            <a:r>
              <a:rPr lang="fr-BE" sz="2000" dirty="0">
                <a:solidFill>
                  <a:srgbClr val="FF0000"/>
                </a:solidFill>
                <a:latin typeface="Times New Roman" panose="02020603050405020304" pitchFamily="18" charset="0"/>
                <a:cs typeface="Times New Roman" panose="02020603050405020304" pitchFamily="18" charset="0"/>
              </a:rPr>
              <a:t> </a:t>
            </a:r>
            <a:r>
              <a:rPr lang="fr-BE" sz="2000" dirty="0">
                <a:latin typeface="Times New Roman" panose="02020603050405020304" pitchFamily="18" charset="0"/>
                <a:cs typeface="Times New Roman" panose="02020603050405020304" pitchFamily="18" charset="0"/>
              </a:rPr>
              <a:t>à dater de la réception du jugement et, le cas échéant, de la décision de probation.</a:t>
            </a:r>
          </a:p>
          <a:p>
            <a:pPr marL="342900" indent="-342900" algn="just">
              <a:lnSpc>
                <a:spcPct val="107000"/>
              </a:lnSpc>
              <a:spcBef>
                <a:spcPts val="0"/>
              </a:spcBef>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r>
              <a:rPr lang="fr-BE" sz="2000" dirty="0">
                <a:latin typeface="Times New Roman" panose="02020603050405020304" pitchFamily="18" charset="0"/>
                <a:cs typeface="Times New Roman" panose="02020603050405020304" pitchFamily="18" charset="0"/>
              </a:rPr>
              <a:t>Lorsque, dans des </a:t>
            </a:r>
            <a:r>
              <a:rPr lang="fr-BE" sz="2000" b="1" dirty="0">
                <a:latin typeface="Times New Roman" panose="02020603050405020304" pitchFamily="18" charset="0"/>
                <a:cs typeface="Times New Roman" panose="02020603050405020304" pitchFamily="18" charset="0"/>
              </a:rPr>
              <a:t>cas exceptionnels</a:t>
            </a:r>
            <a:r>
              <a:rPr lang="fr-BE" sz="2000" dirty="0">
                <a:latin typeface="Times New Roman" panose="02020603050405020304" pitchFamily="18" charset="0"/>
                <a:cs typeface="Times New Roman" panose="02020603050405020304" pitchFamily="18" charset="0"/>
              </a:rPr>
              <a:t>, </a:t>
            </a:r>
            <a:r>
              <a:rPr lang="fr-BE" sz="2000" u="sng" dirty="0">
                <a:latin typeface="Times New Roman" panose="02020603050405020304" pitchFamily="18" charset="0"/>
                <a:cs typeface="Times New Roman" panose="02020603050405020304" pitchFamily="18" charset="0"/>
              </a:rPr>
              <a:t>l’autorité compétente de l’État d’exécution n’est pas en mesure de respecter le délai prévu au paragraphe 1</a:t>
            </a:r>
            <a:r>
              <a:rPr lang="fr-BE" sz="2000" dirty="0">
                <a:latin typeface="Times New Roman" panose="02020603050405020304" pitchFamily="18" charset="0"/>
                <a:cs typeface="Times New Roman" panose="02020603050405020304" pitchFamily="18" charset="0"/>
              </a:rPr>
              <a:t>, elle en </a:t>
            </a:r>
            <a:r>
              <a:rPr lang="fr-BE" sz="2000" b="1" dirty="0">
                <a:latin typeface="Times New Roman" panose="02020603050405020304" pitchFamily="18" charset="0"/>
                <a:cs typeface="Times New Roman" panose="02020603050405020304" pitchFamily="18" charset="0"/>
              </a:rPr>
              <a:t>informe</a:t>
            </a:r>
            <a:r>
              <a:rPr lang="fr-BE" sz="2000" dirty="0">
                <a:latin typeface="Times New Roman" panose="02020603050405020304" pitchFamily="18" charset="0"/>
                <a:cs typeface="Times New Roman" panose="02020603050405020304" pitchFamily="18" charset="0"/>
              </a:rPr>
              <a:t> immédiatement l’autorité compétente de l’État d’émission, par tout moyen de son choix, en indiquant les raisons du retard et le temps qu’elle estime nécessaire pour rendre une décision définitive.</a:t>
            </a: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8</a:t>
            </a:fld>
            <a:endParaRPr lang="en-US" dirty="0">
              <a:solidFill>
                <a:schemeClr val="bg1"/>
              </a:solidFill>
            </a:endParaRPr>
          </a:p>
        </p:txBody>
      </p:sp>
    </p:spTree>
    <p:extLst>
      <p:ext uri="{BB962C8B-B14F-4D97-AF65-F5344CB8AC3E}">
        <p14:creationId xmlns:p14="http://schemas.microsoft.com/office/powerpoint/2010/main" val="1982904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72563"/>
            <a:ext cx="10905066" cy="1135737"/>
          </a:xfrm>
        </p:spPr>
        <p:txBody>
          <a:bodyPr>
            <a:normAutofit fontScale="90000"/>
          </a:bodyPr>
          <a:lstStyle/>
          <a:p>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r>
              <a:rPr lang="fr-BE" sz="3600" b="1" dirty="0">
                <a:latin typeface="Times New Roman" panose="02020603050405020304" pitchFamily="18" charset="0"/>
                <a:cs typeface="Times New Roman" panose="02020603050405020304" pitchFamily="18" charset="0"/>
              </a:rPr>
              <a:t>Motifs de refus de reconnaissance et de surveillance &amp; adaptation de la décision</a:t>
            </a:r>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endParaRPr lang="fr-BE"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08300"/>
            <a:ext cx="10275501" cy="4792046"/>
          </a:xfrm>
        </p:spPr>
        <p:txBody>
          <a:bodyPr>
            <a:normAutofit fontScale="85000" lnSpcReduction="10000"/>
          </a:bodyPr>
          <a:lstStyle/>
          <a:p>
            <a:pPr marL="342900" marR="0" lvl="0" indent="-342900" algn="just">
              <a:lnSpc>
                <a:spcPct val="107000"/>
              </a:lnSpc>
              <a:spcBef>
                <a:spcPts val="0"/>
              </a:spcBef>
              <a:spcAft>
                <a:spcPts val="0"/>
              </a:spcAft>
              <a:buFont typeface="Wingdings" panose="05000000000000000000" pitchFamily="2" charset="2"/>
              <a:buChar char=""/>
            </a:pPr>
            <a:r>
              <a:rPr lang="fr-BE" sz="2100" dirty="0">
                <a:latin typeface="Times New Roman" panose="02020603050405020304" pitchFamily="18" charset="0"/>
                <a:cs typeface="Times New Roman" panose="02020603050405020304" pitchFamily="18" charset="0"/>
              </a:rPr>
              <a:t>Motifs de non-reconnaissance </a:t>
            </a:r>
            <a:r>
              <a:rPr lang="fr-BE" sz="2100" b="1" dirty="0">
                <a:solidFill>
                  <a:srgbClr val="FF0000"/>
                </a:solidFill>
                <a:latin typeface="Times New Roman" panose="02020603050405020304" pitchFamily="18" charset="0"/>
                <a:cs typeface="Times New Roman" panose="02020603050405020304" pitchFamily="18" charset="0"/>
              </a:rPr>
              <a:t>expressément </a:t>
            </a:r>
            <a:r>
              <a:rPr lang="fr-BE" sz="2100" dirty="0">
                <a:latin typeface="Times New Roman" panose="02020603050405020304" pitchFamily="18" charset="0"/>
                <a:cs typeface="Times New Roman" panose="02020603050405020304" pitchFamily="18" charset="0"/>
              </a:rPr>
              <a:t>et</a:t>
            </a:r>
            <a:r>
              <a:rPr lang="fr-BE" sz="2100" dirty="0">
                <a:solidFill>
                  <a:srgbClr val="FF0000"/>
                </a:solidFill>
                <a:latin typeface="Times New Roman" panose="02020603050405020304" pitchFamily="18" charset="0"/>
                <a:cs typeface="Times New Roman" panose="02020603050405020304" pitchFamily="18" charset="0"/>
              </a:rPr>
              <a:t> </a:t>
            </a:r>
            <a:r>
              <a:rPr lang="fr-BE" sz="2100" b="1" dirty="0">
                <a:solidFill>
                  <a:srgbClr val="FF0000"/>
                </a:solidFill>
                <a:latin typeface="Times New Roman" panose="02020603050405020304" pitchFamily="18" charset="0"/>
                <a:cs typeface="Times New Roman" panose="02020603050405020304" pitchFamily="18" charset="0"/>
              </a:rPr>
              <a:t>limitativement</a:t>
            </a:r>
            <a:r>
              <a:rPr lang="fr-BE" sz="2100" dirty="0">
                <a:solidFill>
                  <a:srgbClr val="FF0000"/>
                </a:solidFill>
                <a:latin typeface="Times New Roman" panose="02020603050405020304" pitchFamily="18" charset="0"/>
                <a:cs typeface="Times New Roman" panose="02020603050405020304" pitchFamily="18" charset="0"/>
              </a:rPr>
              <a:t> </a:t>
            </a:r>
            <a:r>
              <a:rPr lang="fr-BE" sz="2100" dirty="0">
                <a:latin typeface="Times New Roman" panose="02020603050405020304" pitchFamily="18" charset="0"/>
                <a:cs typeface="Times New Roman" panose="02020603050405020304" pitchFamily="18" charset="0"/>
              </a:rPr>
              <a:t>prévus à l’</a:t>
            </a:r>
            <a:r>
              <a:rPr lang="fr-BE" sz="2100" b="1" dirty="0">
                <a:latin typeface="Times New Roman" panose="02020603050405020304" pitchFamily="18" charset="0"/>
                <a:cs typeface="Times New Roman" panose="02020603050405020304" pitchFamily="18" charset="0"/>
              </a:rPr>
              <a:t>article 11 let. a)-k) de la DC</a:t>
            </a:r>
          </a:p>
          <a:p>
            <a:pPr marL="342900" marR="0" lvl="0" indent="-342900" algn="just">
              <a:lnSpc>
                <a:spcPct val="107000"/>
              </a:lnSpc>
              <a:spcBef>
                <a:spcPts val="0"/>
              </a:spcBef>
              <a:spcAft>
                <a:spcPts val="0"/>
              </a:spcAft>
              <a:buFont typeface="Wingdings" panose="05000000000000000000" pitchFamily="2" charset="2"/>
              <a:buChar char=""/>
            </a:pPr>
            <a:r>
              <a:rPr lang="fr-BE" sz="2100" dirty="0">
                <a:latin typeface="Times New Roman" panose="02020603050405020304" pitchFamily="18" charset="0"/>
                <a:cs typeface="Times New Roman" panose="02020603050405020304" pitchFamily="18" charset="0"/>
              </a:rPr>
              <a:t>Si la </a:t>
            </a:r>
            <a:r>
              <a:rPr lang="fr-BE" sz="2100" b="1" dirty="0">
                <a:solidFill>
                  <a:srgbClr val="FF0000"/>
                </a:solidFill>
                <a:latin typeface="Times New Roman" panose="02020603050405020304" pitchFamily="18" charset="0"/>
                <a:cs typeface="Times New Roman" panose="02020603050405020304" pitchFamily="18" charset="0"/>
              </a:rPr>
              <a:t>nature de la mesure de probation ou de la peine de substitution</a:t>
            </a:r>
            <a:r>
              <a:rPr lang="fr-BE" sz="2100" dirty="0">
                <a:latin typeface="Times New Roman" panose="02020603050405020304" pitchFamily="18" charset="0"/>
                <a:cs typeface="Times New Roman" panose="02020603050405020304" pitchFamily="18" charset="0"/>
              </a:rPr>
              <a:t> est incompatible avec le droit de l’État d’exécution </a:t>
            </a:r>
            <a:r>
              <a:rPr lang="fr-BE" sz="2100" b="1" dirty="0">
                <a:latin typeface="Times New Roman" panose="02020603050405020304" pitchFamily="18" charset="0"/>
                <a:cs typeface="Times New Roman" panose="02020603050405020304" pitchFamily="18" charset="0"/>
              </a:rPr>
              <a:t>=&gt;</a:t>
            </a:r>
            <a:r>
              <a:rPr lang="fr-BE" sz="2100" dirty="0">
                <a:latin typeface="Times New Roman" panose="02020603050405020304" pitchFamily="18" charset="0"/>
                <a:cs typeface="Times New Roman" panose="02020603050405020304" pitchFamily="18" charset="0"/>
              </a:rPr>
              <a:t> </a:t>
            </a:r>
            <a:r>
              <a:rPr lang="fr-BE" sz="2100" u="sng" dirty="0">
                <a:latin typeface="Times New Roman" panose="02020603050405020304" pitchFamily="18" charset="0"/>
                <a:cs typeface="Times New Roman" panose="02020603050405020304" pitchFamily="18" charset="0"/>
              </a:rPr>
              <a:t>peut l’adapter</a:t>
            </a:r>
            <a:r>
              <a:rPr lang="fr-BE" sz="2100" dirty="0">
                <a:latin typeface="Times New Roman" panose="02020603050405020304" pitchFamily="18" charset="0"/>
                <a:cs typeface="Times New Roman" panose="02020603050405020304" pitchFamily="18" charset="0"/>
              </a:rPr>
              <a:t> selon la nature des mesures de probation et des peines de substitution qui s’appliquent dans son droit interne à des infractions équivalentes. (voir par exemple l’obligation d’effectuer des travaux d’intérêt général).</a:t>
            </a:r>
          </a:p>
          <a:p>
            <a:pPr marL="342900" indent="-342900" algn="just">
              <a:lnSpc>
                <a:spcPct val="107000"/>
              </a:lnSpc>
              <a:spcBef>
                <a:spcPts val="0"/>
              </a:spcBef>
              <a:buFont typeface="Wingdings" panose="05000000000000000000" pitchFamily="2" charset="2"/>
              <a:buChar char=""/>
            </a:pPr>
            <a:r>
              <a:rPr lang="fr-BE" sz="2100" dirty="0">
                <a:latin typeface="Times New Roman" panose="02020603050405020304" pitchFamily="18" charset="0"/>
                <a:cs typeface="Times New Roman" panose="02020603050405020304" pitchFamily="18" charset="0"/>
              </a:rPr>
              <a:t>Si la </a:t>
            </a:r>
            <a:r>
              <a:rPr lang="fr-BE" sz="2100" b="1" dirty="0">
                <a:solidFill>
                  <a:srgbClr val="FF0000"/>
                </a:solidFill>
                <a:latin typeface="Times New Roman" panose="02020603050405020304" pitchFamily="18" charset="0"/>
                <a:cs typeface="Times New Roman" panose="02020603050405020304" pitchFamily="18" charset="0"/>
              </a:rPr>
              <a:t>durée de la mesure de probation ou de la peine de substitution</a:t>
            </a:r>
            <a:r>
              <a:rPr lang="fr-BE" sz="2100" dirty="0">
                <a:latin typeface="Times New Roman" panose="02020603050405020304" pitchFamily="18" charset="0"/>
                <a:cs typeface="Times New Roman" panose="02020603050405020304" pitchFamily="18" charset="0"/>
              </a:rPr>
              <a:t> est incompatible avec le droit de l’État d’exécution </a:t>
            </a:r>
            <a:r>
              <a:rPr lang="fr-BE" sz="2100" b="1" dirty="0">
                <a:latin typeface="Times New Roman" panose="02020603050405020304" pitchFamily="18" charset="0"/>
                <a:cs typeface="Times New Roman" panose="02020603050405020304" pitchFamily="18" charset="0"/>
              </a:rPr>
              <a:t>=&gt;</a:t>
            </a:r>
            <a:r>
              <a:rPr lang="fr-BE" sz="2100" dirty="0">
                <a:latin typeface="Times New Roman" panose="02020603050405020304" pitchFamily="18" charset="0"/>
                <a:cs typeface="Times New Roman" panose="02020603050405020304" pitchFamily="18" charset="0"/>
              </a:rPr>
              <a:t> </a:t>
            </a:r>
            <a:r>
              <a:rPr lang="fr-BE" sz="2100" u="sng" dirty="0">
                <a:latin typeface="Times New Roman" panose="02020603050405020304" pitchFamily="18" charset="0"/>
                <a:cs typeface="Times New Roman" panose="02020603050405020304" pitchFamily="18" charset="0"/>
              </a:rPr>
              <a:t>peut l’adapter</a:t>
            </a:r>
            <a:r>
              <a:rPr lang="fr-BE" sz="2100" dirty="0">
                <a:latin typeface="Times New Roman" panose="02020603050405020304" pitchFamily="18" charset="0"/>
                <a:cs typeface="Times New Roman" panose="02020603050405020304" pitchFamily="18" charset="0"/>
              </a:rPr>
              <a:t> selon la durée des mesures de probation et des peines de substitution qui s’appliquent dans son droit interne à des infractions équivalentes.</a:t>
            </a:r>
          </a:p>
          <a:p>
            <a:pPr marL="342900" indent="-342900" algn="just">
              <a:lnSpc>
                <a:spcPct val="107000"/>
              </a:lnSpc>
              <a:spcBef>
                <a:spcPts val="0"/>
              </a:spcBef>
              <a:buFont typeface="Wingdings" panose="05000000000000000000" pitchFamily="2" charset="2"/>
              <a:buChar char=""/>
            </a:pPr>
            <a:r>
              <a:rPr lang="fr-BE" sz="2100" dirty="0">
                <a:latin typeface="Times New Roman" panose="02020603050405020304" pitchFamily="18" charset="0"/>
                <a:cs typeface="Times New Roman" panose="02020603050405020304" pitchFamily="18" charset="0"/>
              </a:rPr>
              <a:t>Si la </a:t>
            </a:r>
            <a:r>
              <a:rPr lang="fr-BE" sz="2100" b="1" dirty="0">
                <a:solidFill>
                  <a:srgbClr val="FF0000"/>
                </a:solidFill>
                <a:latin typeface="Times New Roman" panose="02020603050405020304" pitchFamily="18" charset="0"/>
                <a:cs typeface="Times New Roman" panose="02020603050405020304" pitchFamily="18" charset="0"/>
              </a:rPr>
              <a:t>durée de la période de probation</a:t>
            </a:r>
            <a:r>
              <a:rPr lang="fr-BE" sz="2100" dirty="0">
                <a:latin typeface="Times New Roman" panose="02020603050405020304" pitchFamily="18" charset="0"/>
                <a:cs typeface="Times New Roman" panose="02020603050405020304" pitchFamily="18" charset="0"/>
              </a:rPr>
              <a:t> est incompatible avec le droit de l’État d’exécution </a:t>
            </a:r>
            <a:r>
              <a:rPr lang="fr-BE" sz="2100" b="1" dirty="0">
                <a:latin typeface="Times New Roman" panose="02020603050405020304" pitchFamily="18" charset="0"/>
                <a:cs typeface="Times New Roman" panose="02020603050405020304" pitchFamily="18" charset="0"/>
              </a:rPr>
              <a:t>=&gt;</a:t>
            </a:r>
            <a:r>
              <a:rPr lang="fr-BE" sz="2100" dirty="0">
                <a:latin typeface="Times New Roman" panose="02020603050405020304" pitchFamily="18" charset="0"/>
                <a:cs typeface="Times New Roman" panose="02020603050405020304" pitchFamily="18" charset="0"/>
              </a:rPr>
              <a:t> </a:t>
            </a:r>
            <a:r>
              <a:rPr lang="fr-BE" sz="2100" u="sng" dirty="0">
                <a:latin typeface="Times New Roman" panose="02020603050405020304" pitchFamily="18" charset="0"/>
                <a:cs typeface="Times New Roman" panose="02020603050405020304" pitchFamily="18" charset="0"/>
              </a:rPr>
              <a:t>peut l’adapter</a:t>
            </a:r>
            <a:r>
              <a:rPr lang="fr-BE" sz="2100" dirty="0">
                <a:latin typeface="Times New Roman" panose="02020603050405020304" pitchFamily="18" charset="0"/>
                <a:cs typeface="Times New Roman" panose="02020603050405020304" pitchFamily="18" charset="0"/>
              </a:rPr>
              <a:t> selon la durée de la période de probation qui s’applique dans son droit interne à des infractions équivalentes.</a:t>
            </a:r>
          </a:p>
          <a:p>
            <a:pPr marL="342900" indent="-342900" algn="just">
              <a:lnSpc>
                <a:spcPct val="117000"/>
              </a:lnSpc>
              <a:spcBef>
                <a:spcPts val="0"/>
              </a:spcBef>
              <a:buFont typeface="Wingdings" panose="05000000000000000000" pitchFamily="2" charset="2"/>
              <a:buChar char=""/>
            </a:pPr>
            <a:r>
              <a:rPr lang="fr-BE" sz="2100" dirty="0">
                <a:latin typeface="Times New Roman" panose="02020603050405020304" pitchFamily="18" charset="0"/>
                <a:cs typeface="Times New Roman" panose="02020603050405020304" pitchFamily="18" charset="0"/>
              </a:rPr>
              <a:t>La durée de la mesure de probation adaptée, de la peine de substitution ou de la période de probation </a:t>
            </a:r>
            <a:r>
              <a:rPr lang="fr-BE" sz="2100" b="1" dirty="0">
                <a:latin typeface="Times New Roman" panose="02020603050405020304" pitchFamily="18" charset="0"/>
                <a:cs typeface="Times New Roman" panose="02020603050405020304" pitchFamily="18" charset="0"/>
              </a:rPr>
              <a:t>ne peut être inférieure à la durée maximale prévue pour des infractions équivalentes dans le droit de l’État d’exécution.</a:t>
            </a:r>
          </a:p>
          <a:p>
            <a:pPr marL="342900" indent="-342900" algn="just">
              <a:lnSpc>
                <a:spcPct val="117000"/>
              </a:lnSpc>
              <a:spcBef>
                <a:spcPts val="0"/>
              </a:spcBef>
              <a:buFont typeface="Wingdings" panose="05000000000000000000" pitchFamily="2" charset="2"/>
              <a:buChar char=""/>
            </a:pPr>
            <a:r>
              <a:rPr lang="fr-BE" sz="2100" dirty="0">
                <a:latin typeface="Times New Roman" panose="02020603050405020304" pitchFamily="18" charset="0"/>
                <a:cs typeface="Times New Roman" panose="02020603050405020304" pitchFamily="18" charset="0"/>
              </a:rPr>
              <a:t>La mesure de probation, peine de substitution ou période de probation adaptée </a:t>
            </a:r>
            <a:r>
              <a:rPr lang="fr-BE" sz="2100" b="1" dirty="0">
                <a:latin typeface="Times New Roman" panose="02020603050405020304" pitchFamily="18" charset="0"/>
                <a:cs typeface="Times New Roman" panose="02020603050405020304" pitchFamily="18" charset="0"/>
              </a:rPr>
              <a:t>ne peut être plus sévère ou plus longue que la mesure de probation, peine de substitution ou période de probation initialement prononcée.</a:t>
            </a:r>
          </a:p>
          <a:p>
            <a:pPr marL="342900" indent="-342900" algn="just">
              <a:lnSpc>
                <a:spcPct val="107000"/>
              </a:lnSpc>
              <a:spcBef>
                <a:spcPts val="0"/>
              </a:spcBef>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9</a:t>
            </a:fld>
            <a:endParaRPr lang="en-US" dirty="0">
              <a:solidFill>
                <a:schemeClr val="bg1"/>
              </a:solidFill>
            </a:endParaRPr>
          </a:p>
        </p:txBody>
      </p:sp>
    </p:spTree>
    <p:extLst>
      <p:ext uri="{BB962C8B-B14F-4D97-AF65-F5344CB8AC3E}">
        <p14:creationId xmlns:p14="http://schemas.microsoft.com/office/powerpoint/2010/main" val="22338371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1716</Words>
  <Application>Microsoft Office PowerPoint</Application>
  <PresentationFormat>Grand écran</PresentationFormat>
  <Paragraphs>95</Paragraphs>
  <Slides>11</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11</vt:i4>
      </vt:variant>
    </vt:vector>
  </HeadingPairs>
  <TitlesOfParts>
    <vt:vector size="18" baseType="lpstr">
      <vt:lpstr>Arial</vt:lpstr>
      <vt:lpstr>Calibri</vt:lpstr>
      <vt:lpstr>Calibri Light</vt:lpstr>
      <vt:lpstr>Symbol</vt:lpstr>
      <vt:lpstr>Times New Roman</vt:lpstr>
      <vt:lpstr>Wingdings</vt:lpstr>
      <vt:lpstr>Office Theme</vt:lpstr>
      <vt:lpstr>Mieux appliquer le droit pénal européen Formation du personnel des tribunaux de l’ERA</vt:lpstr>
      <vt:lpstr>Table des matières :</vt:lpstr>
      <vt:lpstr>Fiche d’information</vt:lpstr>
      <vt:lpstr>Objectifs </vt:lpstr>
      <vt:lpstr>Champ d’application</vt:lpstr>
      <vt:lpstr>Autorités compétentes</vt:lpstr>
      <vt:lpstr>  Critères de transmission d’une décision relative à des mesures de surveillance  </vt:lpstr>
      <vt:lpstr>   Procédure de reconnaissance d’une décision relative à des mesures de surveillance et délais   </vt:lpstr>
      <vt:lpstr>    Motifs de refus de reconnaissance et de surveillance &amp; adaptation de la décision    </vt:lpstr>
      <vt:lpstr>     Droit applicable et décisions ultérieures     </vt:lpstr>
      <vt:lpstr>     Consultations (art. 15) et langues (art. 21)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COUNCIL FRAMEWORK DECISION 2009/829/JHA  of 23 October 2009 on the application, between Member States of the European Union, of the principle of mutual recognition to decisions on supervision measures as an alternative to provisional detention</dc:title>
  <dc:creator>motoi constantin daniel</dc:creator>
  <cp:lastModifiedBy>Kim Hennuy</cp:lastModifiedBy>
  <cp:revision>46</cp:revision>
  <dcterms:created xsi:type="dcterms:W3CDTF">2020-10-28T14:00:49Z</dcterms:created>
  <dcterms:modified xsi:type="dcterms:W3CDTF">2021-06-22T14:19:44Z</dcterms:modified>
</cp:coreProperties>
</file>