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4" r:id="rId3"/>
    <p:sldId id="315" r:id="rId4"/>
    <p:sldId id="316" r:id="rId5"/>
    <p:sldId id="313" r:id="rId6"/>
    <p:sldId id="310" r:id="rId7"/>
    <p:sldId id="296" r:id="rId8"/>
    <p:sldId id="297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077F-6F5F-4ED5-A3D3-46D2C4A0920F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3972-230A-4642-A04B-C67298A882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25C1-6CF3-409A-A99E-26A292DF8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6EA06-D05E-44CD-914A-548CC2D04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7B1A-56EA-41FD-ABE8-6D74492E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0947-613A-45AD-8C3A-A319CA6A0B27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523C1-3DC4-4E8D-B6FC-C74EB750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72BC-FB19-44B4-8425-A12D63A3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BC2D-9DCC-418D-BBF3-D7289C88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13507-E7F7-4A42-909F-10A328EEA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24E7C-1FD3-4B07-B1AC-86C13829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3744-2E00-4DFF-AC77-CB84381AA1CB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6FA4-3378-479F-BCEC-C15B92AB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4E13C-3983-4A5F-9404-5B41D340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0E9F9B-AE89-4AAE-A8C3-C172843F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7558D-FD62-4213-A45E-337F0915F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75CF7-839D-44F6-B9C7-B2A1D38F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B5A0-2868-4496-95CC-34D5AB0250C3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6B46-348B-473E-A704-6F69742A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A321-31EE-43BF-9B2F-3EB8E479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7D65-8F31-4452-BD3E-8673A747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C126-97E7-4A97-A182-892F1EC3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948D-59E9-4DD8-858D-FB13A74E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241-165C-4B1C-9C9F-EDE12326FA42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1EC60-077E-43F4-A58A-8576836D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6771-1960-4830-9C60-769A5C54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16C7-92B4-4291-9BCB-9AEEEF29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0CC9C-3A54-415B-A315-C1C62ACA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0362C-52E2-40C5-BEF0-3F4614BF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6471-6615-41D7-AF86-EE75C0A5CDA4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545B3-1927-481E-B8DB-CD2DD134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15EA-4E3F-4AA4-8EBF-C5D528B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C318-3089-4FD0-A365-B56C445B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2B29-1F3F-4568-9B30-8A838BC9D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B603-B661-41C8-ABC2-1D4DD195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83CF0-9BED-4BA9-9202-0FC019D7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5912-194F-4A01-AEB5-B7A4F66306E0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544A6-4D7B-4DE5-9648-DE586E6D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1B86D-C1C9-4FDD-9624-1E1C04EA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105B-72AC-4679-9E86-FDA50913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01C45-A36A-4012-9055-7AE35125E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2AF4C-CFBE-493F-82A2-3985105AC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16E5B-4BAE-44C3-A1DB-E371D14B7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D0E88-72DD-4436-946F-D60122A7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5780A-6E42-4D04-9127-82E9FD3D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A8DD-6303-490F-BE72-05F65B4F097C}" type="datetime1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D3A74F-EB43-416A-BC9D-A3E812CC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44434-A75F-4929-8E38-0442F60C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0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BCEF-6B7F-4A83-8505-1139A37C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0EB32-DD97-4800-8750-7956B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17AC-9CCA-42BD-9492-5E7D0BB8C965}" type="datetime1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552EF-88D6-4A27-B731-4F02E0CC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1FB97-B8F8-4162-91AC-1F861F9F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47B8D-B497-4C45-9782-70C64FFF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4931-A931-426F-AD83-925D9A4BC4D9}" type="datetime1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C818C-A98B-4784-9E99-4E8DDED1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5D6B0-C76D-4804-9F79-D2D6D7A4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05E6-5FFD-4FB2-9E06-6ACD05CB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D9567-04F7-47F6-BC7D-F3FA9B6E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FF1CA-61C8-4308-8A18-BAA59AD8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644AF-71CC-4F9F-9C07-5E17E570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CE63-712F-46DE-9E1A-022BE89A1780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34DF3-D596-4295-BCB4-3D1765E4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81251-CD9F-4755-A8B2-A9F2338A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F778-6DE4-4151-8B02-1B30700B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D146-7F23-408B-8F25-77CE98EBC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380B3-25B8-4EC2-9255-E5693E4C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84533-A30E-4FC9-BBF2-85F68546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6624-46FF-4AFD-8B4D-7961A0B69BAD}" type="datetime1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3979F-F715-4652-862D-6DE19740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B951B-0B24-4F82-98D2-537A827A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D4826-EC43-4BDA-B54F-8805A03F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82975-0B21-436F-B707-30024897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41A5F-8803-4DE7-A055-4906221D2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EFC9-EE4F-4F18-81AF-81AB249DC5E3}" type="datetime1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6EE2-E9B0-40CC-8AA1-80BA559CF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1E4F9-A888-4EF7-9440-F4273CDD1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B94C-753E-4828-BF65-6F197586D4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bsentieaw.e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278DAD8-9EF1-41EC-B620-2F3BD3928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720" y="2230501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fr-BE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Mieux appliquer le droit pénal européen</a:t>
            </a:r>
            <a:br>
              <a:rPr lang="fr-BE" sz="4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BE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Formation du personnel des tribunaux de l’ERA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C46A4F4-BFC8-4135-8B71-DDF54F653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720" y="4185920"/>
            <a:ext cx="8458200" cy="165709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fr-BE" sz="39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 et confiscation</a:t>
            </a:r>
          </a:p>
          <a:p>
            <a:pPr eaLnBrk="1" hangingPunct="1">
              <a:buFontTx/>
              <a:buNone/>
            </a:pPr>
            <a:r>
              <a:rPr lang="fr-BE" sz="39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Règlement 2018/1805,</a:t>
            </a:r>
          </a:p>
          <a:p>
            <a:pPr eaLnBrk="1" hangingPunct="1">
              <a:buFontTx/>
              <a:buNone/>
            </a:pPr>
            <a:r>
              <a:rPr lang="fr-BE" sz="39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 2003/577 et DC 2006/783</a:t>
            </a: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E9FF78-5C38-4060-B9D6-3CAB3B26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42BDE4F-56B2-46F3-8FD7-A374C8B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82829"/>
            <a:ext cx="10515600" cy="1325563"/>
          </a:xfrm>
        </p:spPr>
        <p:txBody>
          <a:bodyPr/>
          <a:lstStyle/>
          <a:p>
            <a:r>
              <a:rPr lang="fr-BE" b="1">
                <a:latin typeface="Times New Roman" panose="02020603050405020304" pitchFamily="18" charset="0"/>
                <a:cs typeface="Times New Roman" panose="02020603050405020304" pitchFamily="18" charset="0"/>
              </a:rPr>
              <a:t>Reconnaissance mutuelle en matière pénale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4D4EB4D-1B8F-45A1-8745-33C66C54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25041"/>
            <a:ext cx="10515600" cy="4351338"/>
          </a:xfrm>
        </p:spPr>
        <p:txBody>
          <a:bodyPr/>
          <a:lstStyle/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Ne coïncide pas avec l’harmonisation partielle</a:t>
            </a: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N’attribue pas de compétence</a:t>
            </a: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Traite d’êtres humains ayant leurs propres droits (NB : juristes UE !)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D699C4-66B2-47C1-ACB5-65E507D5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0283953-D251-41C0-9751-5109A9252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" y="328549"/>
            <a:ext cx="10515600" cy="1325563"/>
          </a:xfrm>
        </p:spPr>
        <p:txBody>
          <a:bodyPr/>
          <a:lstStyle/>
          <a:p>
            <a:pPr eaLnBrk="1" hangingPunct="1"/>
            <a:r>
              <a:rPr lang="fr-BE" b="1">
                <a:latin typeface="Times New Roman" panose="02020603050405020304" pitchFamily="18" charset="0"/>
                <a:cs typeface="Times New Roman" panose="02020603050405020304" pitchFamily="18" charset="0"/>
              </a:rPr>
              <a:t>Article 82, paragraphe 1 – examen plus précis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40FA5FF-671D-4EE3-8478-BA2A58D3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5280" y="1761617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Coopération judiciaire fondée sur la reconnaissance mutuelle</a:t>
            </a:r>
          </a:p>
          <a:p>
            <a:pPr eaLnBrk="1" hangingPunct="1">
              <a:lnSpc>
                <a:spcPct val="90000"/>
              </a:lnSpc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</a:t>
            </a:r>
          </a:p>
          <a:p>
            <a:pPr eaLnBrk="1" hangingPunct="1">
              <a:lnSpc>
                <a:spcPct val="90000"/>
              </a:lnSpc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Mesures visant à :</a:t>
            </a:r>
          </a:p>
          <a:p>
            <a:pPr lvl="1" eaLnBrk="1" hangingPunct="1">
              <a:lnSpc>
                <a:spcPct val="90000"/>
              </a:lnSpc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A. assurer la reconnaissance</a:t>
            </a:r>
          </a:p>
          <a:p>
            <a:pPr lvl="1" eaLnBrk="1" hangingPunct="1">
              <a:lnSpc>
                <a:spcPct val="90000"/>
              </a:lnSpc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B. prévenir/régler les conflits de compétence</a:t>
            </a:r>
          </a:p>
          <a:p>
            <a:pPr lvl="1" eaLnBrk="1" hangingPunct="1">
              <a:lnSpc>
                <a:spcPct val="90000"/>
              </a:lnSpc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C. soutenir la formation du personnel judiciaire</a:t>
            </a:r>
          </a:p>
          <a:p>
            <a:pPr lvl="1" eaLnBrk="1" hangingPunct="1">
              <a:lnSpc>
                <a:spcPct val="90000"/>
              </a:lnSpc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D. faciliter la coopération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22AFD-C92D-4441-846A-D675B1C1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DE1E297-D5CE-4DD5-A39D-5B9185890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" y="255397"/>
            <a:ext cx="10515600" cy="1325563"/>
          </a:xfrm>
        </p:spPr>
        <p:txBody>
          <a:bodyPr/>
          <a:lstStyle/>
          <a:p>
            <a:pPr eaLnBrk="1" hangingPunct="1"/>
            <a:r>
              <a:rPr lang="fr-BE" b="1">
                <a:latin typeface="Times New Roman" panose="02020603050405020304" pitchFamily="18" charset="0"/>
                <a:cs typeface="Times New Roman" panose="02020603050405020304" pitchFamily="18" charset="0"/>
              </a:rPr>
              <a:t>Article 82, par. 2 du TFUE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453831A-DEA3-479C-8F53-77BA4B2BA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" y="1779905"/>
            <a:ext cx="10515600" cy="4351338"/>
          </a:xfrm>
        </p:spPr>
        <p:txBody>
          <a:bodyPr/>
          <a:lstStyle/>
          <a:p>
            <a:pPr eaLnBrk="1" hangingPunct="1"/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Règles minimales pour faciliter la reconnaissance mutuelle :</a:t>
            </a:r>
          </a:p>
          <a:p>
            <a:pPr lvl="1" eaLnBrk="1" hangingPunct="1"/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A. admissibilité mutuelle des preuves</a:t>
            </a:r>
          </a:p>
          <a:p>
            <a:pPr lvl="1" eaLnBrk="1" hangingPunct="1"/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B. droits des individus dans la procédure pénale</a:t>
            </a:r>
          </a:p>
          <a:p>
            <a:pPr lvl="1" eaLnBrk="1" hangingPunct="1"/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C. droits des victimes de crimes</a:t>
            </a:r>
          </a:p>
          <a:p>
            <a:pPr lvl="1" eaLnBrk="1" hangingPunct="1"/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D. tous autres aspects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56743C-7C3A-46B1-9CF0-9E7CBE7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F1E1703-56AF-44EA-981B-86D96D5C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310261"/>
            <a:ext cx="10515600" cy="1325563"/>
          </a:xfrm>
        </p:spPr>
        <p:txBody>
          <a:bodyPr/>
          <a:lstStyle/>
          <a:p>
            <a:r>
              <a:rPr lang="fr-BE" b="1">
                <a:latin typeface="Times New Roman" panose="02020603050405020304" pitchFamily="18" charset="0"/>
                <a:cs typeface="Times New Roman" panose="02020603050405020304" pitchFamily="18" charset="0"/>
              </a:rPr>
              <a:t>Distinctions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45E1D1C-60EC-4C94-B60C-A5A44FCE9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43329"/>
            <a:ext cx="10515600" cy="4351338"/>
          </a:xfrm>
        </p:spPr>
        <p:txBody>
          <a:bodyPr/>
          <a:lstStyle/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Règlement 2018/1805 et DC 2003/577 + 2006/783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Gel (provisoire)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Confiscation (définitive)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Autorité d’émission vs d’exécution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B0BC82-B9A3-4D86-9A33-226F1962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>
            <a:extLst>
              <a:ext uri="{FF2B5EF4-FFF2-40B4-BE49-F238E27FC236}">
                <a16:creationId xmlns:a16="http://schemas.microsoft.com/office/drawing/2014/main" id="{2A8760BA-DD0B-4311-B564-8868E30B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282829"/>
            <a:ext cx="10515600" cy="1325563"/>
          </a:xfrm>
        </p:spPr>
        <p:txBody>
          <a:bodyPr/>
          <a:lstStyle/>
          <a:p>
            <a:r>
              <a:rPr lang="fr-BE" b="1">
                <a:latin typeface="Times New Roman" panose="02020603050405020304" pitchFamily="18" charset="0"/>
                <a:cs typeface="Times New Roman" panose="02020603050405020304" pitchFamily="18" charset="0"/>
              </a:rPr>
              <a:t>Gel et confiscation - Exercices</a:t>
            </a:r>
          </a:p>
        </p:txBody>
      </p:sp>
      <p:sp>
        <p:nvSpPr>
          <p:cNvPr id="25603" name="Tijdelijke aanduiding voor inhoud 2">
            <a:extLst>
              <a:ext uri="{FF2B5EF4-FFF2-40B4-BE49-F238E27FC236}">
                <a16:creationId xmlns:a16="http://schemas.microsoft.com/office/drawing/2014/main" id="{B7357C5B-0BA1-4F36-8253-5820FF1D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743329"/>
            <a:ext cx="10515600" cy="4351338"/>
          </a:xfrm>
        </p:spPr>
        <p:txBody>
          <a:bodyPr/>
          <a:lstStyle/>
          <a:p>
            <a:r>
              <a:rPr lang="fr-BE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Identifiez les autorités compétentes d’exécution suivantes et les langues à utiliser dans le certificat :</a:t>
            </a:r>
          </a:p>
          <a:p>
            <a:pPr marL="0" indent="0">
              <a:buNone/>
            </a:pP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fr-BE" sz="1800">
                <a:latin typeface="Times New Roman" panose="02020603050405020304" pitchFamily="18" charset="0"/>
                <a:cs typeface="Times New Roman" panose="02020603050405020304" pitchFamily="18" charset="0"/>
              </a:rPr>
              <a:t>I. 	Le procureur de Bologne, en Italie, souhaite geler deux Ferrari appartenant à une organisation mafieuse également active à Liège, en Belgique.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BE" sz="1800">
                <a:latin typeface="Times New Roman" panose="02020603050405020304" pitchFamily="18" charset="0"/>
                <a:cs typeface="Times New Roman" panose="02020603050405020304" pitchFamily="18" charset="0"/>
              </a:rPr>
              <a:t>II.  	Les autorités irlandaises reçoivent une demande de confiscation du Luxembourg concernant les produits du blanchiment de fonds investis à Cork.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BE" sz="1800">
                <a:latin typeface="Times New Roman" panose="02020603050405020304" pitchFamily="18" charset="0"/>
                <a:cs typeface="Times New Roman" panose="02020603050405020304" pitchFamily="18" charset="0"/>
              </a:rPr>
              <a:t>III. 	Un procureur espagnol qui a poursuivi avec succès un groupe de contrefacteurs a récemment obtenu des informations selon lesquelles des millions d’euros sont placés dans une banque de Copenhague.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fr-BE" sz="1800">
                <a:latin typeface="Times New Roman" panose="02020603050405020304" pitchFamily="18" charset="0"/>
                <a:cs typeface="Times New Roman" panose="02020603050405020304" pitchFamily="18" charset="0"/>
              </a:rPr>
              <a:t>IV. 	Dans quels cas votre réponse sera-t-elle différente après l’échéance du 19 décembre 2020 ?</a:t>
            </a:r>
          </a:p>
          <a:p>
            <a:endParaRPr lang="nl-NL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682643-BCA0-42C2-AF2D-56650E00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0FC633D-6D75-4264-BDD3-3DB996D0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4" y="348234"/>
            <a:ext cx="8458200" cy="1200150"/>
          </a:xfrm>
        </p:spPr>
        <p:txBody>
          <a:bodyPr>
            <a:normAutofit fontScale="90000"/>
          </a:bodyPr>
          <a:lstStyle/>
          <a:p>
            <a:r>
              <a:rPr lang="fr-BE" b="1">
                <a:latin typeface="Times New Roman" panose="02020603050405020304" pitchFamily="18" charset="0"/>
                <a:cs typeface="Times New Roman" panose="02020603050405020304" pitchFamily="18" charset="0"/>
              </a:rPr>
              <a:t>Procès par contumace - &gt; MAE, voir </a:t>
            </a:r>
            <a:r>
              <a:rPr lang="fr-BE" b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https://www.inabsentieaw.eu/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EC90E74-7688-4372-907F-E35CA4B4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4" y="1731202"/>
            <a:ext cx="8458200" cy="4535487"/>
          </a:xfrm>
        </p:spPr>
        <p:txBody>
          <a:bodyPr/>
          <a:lstStyle/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La DC 2009/299 modifie la DC 2202/584</a:t>
            </a:r>
          </a:p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Notion usuelle de </a:t>
            </a:r>
            <a:r>
              <a:rPr lang="fr-BE" i="1">
                <a:latin typeface="Times New Roman" panose="02020603050405020304" pitchFamily="18" charset="0"/>
                <a:cs typeface="Times New Roman" panose="02020603050405020304" pitchFamily="18" charset="0"/>
              </a:rPr>
              <a:t>contumace</a:t>
            </a:r>
          </a:p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Réduction des refus conditionnels :</a:t>
            </a:r>
          </a:p>
          <a:p>
            <a:pPr lvl="1"/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Cité en personne + a décidé de ne pas venir</a:t>
            </a:r>
          </a:p>
          <a:p>
            <a:pPr lvl="1"/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A mandaté un avocat</a:t>
            </a:r>
          </a:p>
          <a:p>
            <a:pPr lvl="1"/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S’est vu notifier la décision + droit à un nouveau procès</a:t>
            </a:r>
          </a:p>
          <a:p>
            <a:pPr lvl="1"/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Sera informé + droit à un nouveau procès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ED4F3A-5028-4FF4-850C-96F69EC9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70D92FF-6431-42D6-9CFF-74B6A1AB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488951"/>
            <a:ext cx="8458200" cy="1127125"/>
          </a:xfrm>
        </p:spPr>
        <p:txBody>
          <a:bodyPr/>
          <a:lstStyle/>
          <a:p>
            <a:r>
              <a:rPr lang="fr-BE" b="1">
                <a:latin typeface="Times New Roman" panose="02020603050405020304" pitchFamily="18" charset="0"/>
                <a:cs typeface="Times New Roman" panose="02020603050405020304" pitchFamily="18" charset="0"/>
              </a:rPr>
              <a:t>Difficultés pratiques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4279-3AAE-414A-B836-1096E227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738314"/>
            <a:ext cx="8458200" cy="4967287"/>
          </a:xfrm>
        </p:spPr>
        <p:txBody>
          <a:bodyPr/>
          <a:lstStyle/>
          <a:p>
            <a:pPr>
              <a:defRPr/>
            </a:pPr>
            <a:r>
              <a:rPr lang="fr-BE" sz="2400">
                <a:latin typeface="Times New Roman" panose="02020603050405020304" pitchFamily="18" charset="0"/>
                <a:cs typeface="Times New Roman" panose="02020603050405020304" pitchFamily="18" charset="0"/>
              </a:rPr>
              <a:t>Signification autonome de concepts du droit de l’Union : quels concepts ? Quelle signification ? Possible divergence avec des juridiques nationaux ? </a:t>
            </a:r>
          </a:p>
          <a:p>
            <a:pPr>
              <a:defRPr/>
            </a:pPr>
            <a:r>
              <a:rPr lang="fr-BE" sz="2400">
                <a:latin typeface="Times New Roman" panose="02020603050405020304" pitchFamily="18" charset="0"/>
                <a:cs typeface="Times New Roman" panose="02020603050405020304" pitchFamily="18" charset="0"/>
              </a:rPr>
              <a:t>Difficultés avec :</a:t>
            </a:r>
          </a:p>
          <a:p>
            <a:pPr lvl="1">
              <a:defRPr/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Procès </a:t>
            </a:r>
            <a:r>
              <a:rPr lang="fr-BE" i="1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i="1">
                <a:latin typeface="Times New Roman" panose="02020603050405020304" pitchFamily="18" charset="0"/>
                <a:cs typeface="Times New Roman" panose="02020603050405020304" pitchFamily="18" charset="0"/>
              </a:rPr>
              <a:t>contumace </a:t>
            </a:r>
          </a:p>
          <a:p>
            <a:pPr lvl="1">
              <a:defRPr/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procès aboutissant à la décision (4(1)) (C-571/17 PPU)</a:t>
            </a:r>
          </a:p>
          <a:p>
            <a:pPr lvl="1">
              <a:defRPr/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Citations (4(1)(a)) (Dworzecki, C-108/16 PPU)</a:t>
            </a:r>
          </a:p>
          <a:p>
            <a:pPr lvl="1">
              <a:defRPr/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Défense par un avocat mandaté (art. 4(1)(b))</a:t>
            </a:r>
          </a:p>
          <a:p>
            <a:pPr lvl="1">
              <a:defRPr/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Signification du jugement (art. 4(1)(c))</a:t>
            </a:r>
          </a:p>
          <a:p>
            <a:pPr lvl="1">
              <a:defRPr/>
            </a:pPr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Droit à un nouveau procès (art. 4(1)(d))</a:t>
            </a:r>
          </a:p>
          <a:p>
            <a:pPr marL="0" indent="0">
              <a:buNone/>
              <a:defRPr/>
            </a:pPr>
            <a:endParaRPr 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682EDF-76FF-4175-993C-2D26D3B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>
            <a:extLst>
              <a:ext uri="{FF2B5EF4-FFF2-40B4-BE49-F238E27FC236}">
                <a16:creationId xmlns:a16="http://schemas.microsoft.com/office/drawing/2014/main" id="{28428106-FB18-4F0F-8DF1-3B8A318C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291973"/>
            <a:ext cx="10515600" cy="1325563"/>
          </a:xfrm>
        </p:spPr>
        <p:txBody>
          <a:bodyPr/>
          <a:lstStyle/>
          <a:p>
            <a:r>
              <a:rPr lang="fr-BE" b="1">
                <a:latin typeface="Times New Roman" panose="02020603050405020304" pitchFamily="18" charset="0"/>
                <a:cs typeface="Times New Roman" panose="02020603050405020304" pitchFamily="18" charset="0"/>
              </a:rPr>
              <a:t>L’autorité judiciaire d’émission</a:t>
            </a:r>
          </a:p>
        </p:txBody>
      </p:sp>
      <p:sp>
        <p:nvSpPr>
          <p:cNvPr id="28675" name="Tijdelijke aanduiding voor inhoud 2">
            <a:extLst>
              <a:ext uri="{FF2B5EF4-FFF2-40B4-BE49-F238E27FC236}">
                <a16:creationId xmlns:a16="http://schemas.microsoft.com/office/drawing/2014/main" id="{D74EEFBC-362D-4613-A3C5-AE751C2E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07337"/>
            <a:ext cx="10515600" cy="4351338"/>
          </a:xfrm>
        </p:spPr>
        <p:txBody>
          <a:bodyPr/>
          <a:lstStyle/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Notion d’autonomie</a:t>
            </a:r>
          </a:p>
          <a:p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10 novembre 2016, Affaire C-452/16 PPU, Poltorak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9 octobre 2019, Affaire C-489/19 PPU, NJ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BE">
                <a:latin typeface="Times New Roman" panose="02020603050405020304" pitchFamily="18" charset="0"/>
                <a:cs typeface="Times New Roman" panose="02020603050405020304" pitchFamily="18" charset="0"/>
              </a:rPr>
              <a:t>12 décembre 2019, Affaire C-627/19 PPU, Openbaar Ministerie c/ ZB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FE1EBD-A437-4065-BBB2-CA43FE79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Grand écran</PresentationFormat>
  <Paragraphs>73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Mieux appliquer le droit pénal européen Formation du personnel des tribunaux de l’ERA</vt:lpstr>
      <vt:lpstr>Reconnaissance mutuelle en matière pénale</vt:lpstr>
      <vt:lpstr>Article 82, paragraphe 1 – examen plus précis</vt:lpstr>
      <vt:lpstr>Article 82, par. 2 du TFUE</vt:lpstr>
      <vt:lpstr>Distinctions</vt:lpstr>
      <vt:lpstr>Gel et confiscation - Exercices</vt:lpstr>
      <vt:lpstr>Procès par contumace - &gt; MAE, voir https://www.inabsentieaw.eu/</vt:lpstr>
      <vt:lpstr>Difficultés pratiques</vt:lpstr>
      <vt:lpstr>L’autorité judiciaire d’émission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Kim Hennuy</cp:lastModifiedBy>
  <cp:revision>7</cp:revision>
  <dcterms:created xsi:type="dcterms:W3CDTF">2020-12-03T12:07:33Z</dcterms:created>
  <dcterms:modified xsi:type="dcterms:W3CDTF">2021-06-22T14:21:41Z</dcterms:modified>
</cp:coreProperties>
</file>