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01" r:id="rId1"/>
  </p:sldMasterIdLst>
  <p:notesMasterIdLst>
    <p:notesMasterId r:id="rId16"/>
  </p:notesMasterIdLst>
  <p:sldIdLst>
    <p:sldId id="256" r:id="rId2"/>
    <p:sldId id="257" r:id="rId3"/>
    <p:sldId id="262" r:id="rId4"/>
    <p:sldId id="263" r:id="rId5"/>
    <p:sldId id="268" r:id="rId6"/>
    <p:sldId id="269" r:id="rId7"/>
    <p:sldId id="270" r:id="rId8"/>
    <p:sldId id="276" r:id="rId9"/>
    <p:sldId id="271" r:id="rId10"/>
    <p:sldId id="272" r:id="rId11"/>
    <p:sldId id="273" r:id="rId12"/>
    <p:sldId id="274" r:id="rId13"/>
    <p:sldId id="275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5E665-62E6-405A-AD6D-264523F741D6}" type="datetimeFigureOut">
              <a:rPr lang="es-ES" smtClean="0"/>
              <a:t>09/11/2021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C345-962E-44CC-B65F-2687AEB2E86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8140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7D66F-59E2-449C-A093-7285183F7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57A89-61E3-4137-9614-E144E28074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EAC39-47F7-4378-B475-98A0B0D95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6C98-E4B2-4DF6-9360-F49F5E3449F5}" type="datetime1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ED367-E022-4F11-8213-01DDA21E8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80090-CA7C-4FB3-A0E4-6CD354267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0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A180E-9F2E-45C2-AD5B-F26EC1FA2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C1230A-F54C-4FD4-9207-00BD5251A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B6DDC-B367-4632-BED9-64295F80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4B5E-3040-4A76-BE1C-DE1629BB0233}" type="datetime1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A541A-D49C-4BC6-B195-A8BA57171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334FF-9582-4090-AB10-3810BFCE1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7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E4BDB1-FF51-44CE-9569-8DF2338C38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49948-51A5-46DC-B124-61F0C35BE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7DC3F-5B62-478C-9C3C-1201B1A03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F3CB-F806-4E9F-B4E6-8EB4DAD3CD35}" type="datetime1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C4760-FCE2-4842-A7F1-0B56EC802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35E39-F730-45AE-A1B3-E0401B055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98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6278B-44AB-4EE3-9897-A9310F377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C69E7-D290-4BA8-9817-AD4254521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B444E-826B-4A72-A577-B241EE1F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107D-D89E-4E7B-AC69-0A52B39F9C36}" type="datetime1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93904-D204-4F7C-8A5A-3F427A417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64A53-05B9-4543-9DFC-5969F335D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15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0C785-8FA6-4CDC-93A0-BEF09A037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6DF5E2-2EDC-461D-9375-83F5F1781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ED383-3D39-44FA-AC2D-62B62FB06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D79F-94BB-43F1-A950-4A43E76BDBD9}" type="datetime1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F5D92-6D01-4844-B6E1-D271B8D3B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4D078-CA25-434A-B915-CE9242103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59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B0B0F-6544-471E-B223-ECBD8ECCA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90F8E-7FF0-4D4C-B420-EFC4B61D2C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A0525-B1C5-445E-A257-053B1A2C7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A15C4-BCE8-4BBB-8609-ABD42A95E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3E52-BABA-42BC-A33A-FAD7507CEFA2}" type="datetime1">
              <a:rPr lang="en-US" smtClean="0"/>
              <a:t>11/9/2021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03448-2D3D-4D4D-96C6-41A9F15A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EC7F4-4749-48C3-879D-4FF32D37C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9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1FD94-6FF4-4556-A9DC-D16B55A8F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19B80-6200-447A-95A4-55393AD27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8030F-9C01-4541-A30A-1E57F4CCF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42F64E-4756-4D7A-B94B-74928A8FC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B63F76-EA9E-418B-9D39-B43ED1859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A028B9-FE8B-49D5-A5F0-0FC4BCEE5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727F-2DC9-4DD8-B078-EBEEB414D388}" type="datetime1">
              <a:rPr lang="en-US" smtClean="0"/>
              <a:t>11/9/2021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F9069C-24C5-445C-B0F2-B3A7D6877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62BCE3-AC15-4CD5-ABE5-1DBA06651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89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ACF7-42D1-4003-9E59-DA3D31C3C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E305A7-E706-4FE4-A352-8956279C6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0161-F73D-4F34-94FD-FCC7A4405273}" type="datetime1">
              <a:rPr lang="en-US" smtClean="0"/>
              <a:t>11/9/2021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9E2953-CA37-42C2-B7EF-8821FA516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425A84-D152-4717-9698-C5E361A28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42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E6D2D1-B6EC-46AF-9D31-D985DC129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922C-757B-491A-9029-1F8697B56A11}" type="datetime1">
              <a:rPr lang="en-US" smtClean="0"/>
              <a:t>11/9/2021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2AE399-F2B4-4950-A14B-EB9DBCE9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5C2EB-196C-40EB-B64F-249691B5B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99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6EA4F-CF69-44F7-B2C5-67CB9CE52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6E71F-73AC-4613-B58F-3E3E566F2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D5AD45-3C44-4458-86D6-B53556095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DE05-38E1-46DA-B32C-00BC7BA0C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A237-7B7E-4673-97A4-674D93199B68}" type="datetime1">
              <a:rPr lang="en-US" smtClean="0"/>
              <a:t>11/9/2021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B0D53-30EC-48B0-B432-809704C31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93BB0D-0D81-4B66-92DD-F1FD70BA7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5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6EE32-C896-4C8C-B6F7-9B17CA4EA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A438E-760E-4510-A711-67E3496CB6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27E64E-80A5-4497-AE10-C2FA098CD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DFAEF-0A72-4785-BD89-CB1AC75A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94BC-48F6-4316-8C32-C258E630180D}" type="datetime1">
              <a:rPr lang="en-US" smtClean="0"/>
              <a:t>11/9/2021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3D844-C3A7-459B-8DF0-E6EE02139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9A0053-86BE-4B0C-B30C-24A5B6CBA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40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2B9F43-E9C2-4035-A367-3EFBBADD0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CBA8F-BB9A-4A75-B0B8-5259A97A2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E6D91-9F6E-4C5C-9494-805A9169D7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AE9B1-1D15-4F9B-82A8-0C1E31C0D0D9}" type="datetime1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62E4A-4649-48AD-8FCC-BF4479012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A8299-DDBB-4F31-A549-8AE5767C0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2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jn-crimjust.europa.eu/ejn/libdocumentproperties/EN/212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jn-crimjust.europa.eu/ejn/libdocumentproperties/EN/3152" TargetMode="External"/><Relationship Id="rId4" Type="http://schemas.openxmlformats.org/officeDocument/2006/relationships/hyperlink" Target="https://www.ejn-crimjust.europa.eu/ejn/libdocumentproperties/EN/315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3E21E-D472-45D3-8125-64F7C298CF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665" y="2404967"/>
            <a:ext cx="9144000" cy="1252632"/>
          </a:xfrm>
        </p:spPr>
        <p:txBody>
          <a:bodyPr anchor="ctr">
            <a:normAutofit fontScale="90000"/>
          </a:bodyPr>
          <a:lstStyle/>
          <a:p>
            <a:pPr marL="0" marR="0" algn="l">
              <a:spcBef>
                <a:spcPts val="0"/>
              </a:spcBef>
              <a:spcAft>
                <a:spcPts val="800"/>
              </a:spcAft>
            </a:pPr>
            <a:r>
              <a:rPr lang="hu-HU" alt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EU büntetőjogának helyesebb alkalmazása</a:t>
            </a:r>
            <a:br>
              <a:rPr lang="hu-HU" alt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ERA – Igazságügyi alkalmazottak képzése</a:t>
            </a:r>
            <a:endParaRPr lang="es-E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0848D1-47D9-40A0-A949-14DE88AA3AD9}"/>
              </a:ext>
            </a:extLst>
          </p:cNvPr>
          <p:cNvSpPr txBox="1"/>
          <p:nvPr/>
        </p:nvSpPr>
        <p:spPr>
          <a:xfrm>
            <a:off x="279665" y="4553146"/>
            <a:ext cx="6276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európai nyomozási határozat</a:t>
            </a:r>
            <a:endParaRPr lang="en-US" sz="3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334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822" y="686860"/>
            <a:ext cx="10905066" cy="716952"/>
          </a:xfrm>
        </p:spPr>
        <p:txBody>
          <a:bodyPr>
            <a:normAutofit fontScale="90000"/>
          </a:bodyPr>
          <a:lstStyle/>
          <a:p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b="1" dirty="0" err="1">
                <a:latin typeface="Times New Roman" panose="02020603050405020304" pitchFamily="18" charset="0"/>
              </a:rPr>
              <a:t>Az</a:t>
            </a:r>
            <a:r>
              <a:rPr lang="en-GB" sz="3600" b="1" dirty="0">
                <a:latin typeface="Times New Roman" panose="02020603050405020304" pitchFamily="18" charset="0"/>
              </a:rPr>
              <a:t> </a:t>
            </a:r>
            <a:r>
              <a:rPr lang="en-GB" sz="3600" b="1" dirty="0" err="1">
                <a:latin typeface="Times New Roman" panose="02020603050405020304" pitchFamily="18" charset="0"/>
              </a:rPr>
              <a:t>elismerés</a:t>
            </a:r>
            <a:r>
              <a:rPr lang="en-GB" sz="3600" b="1" dirty="0">
                <a:latin typeface="Times New Roman" panose="02020603050405020304" pitchFamily="18" charset="0"/>
              </a:rPr>
              <a:t> </a:t>
            </a:r>
            <a:r>
              <a:rPr lang="en-GB" sz="3600" b="1" dirty="0" err="1">
                <a:latin typeface="Times New Roman" panose="02020603050405020304" pitchFamily="18" charset="0"/>
              </a:rPr>
              <a:t>vagy</a:t>
            </a:r>
            <a:r>
              <a:rPr lang="en-GB" sz="3600" b="1" dirty="0">
                <a:latin typeface="Times New Roman" panose="02020603050405020304" pitchFamily="18" charset="0"/>
              </a:rPr>
              <a:t> a </a:t>
            </a:r>
            <a:r>
              <a:rPr lang="en-GB" sz="3600" b="1" dirty="0" err="1">
                <a:latin typeface="Times New Roman" panose="02020603050405020304" pitchFamily="18" charset="0"/>
              </a:rPr>
              <a:t>végrehajtás</a:t>
            </a:r>
            <a:r>
              <a:rPr lang="en-GB" sz="3600" b="1" dirty="0">
                <a:latin typeface="Times New Roman" panose="02020603050405020304" pitchFamily="18" charset="0"/>
              </a:rPr>
              <a:t> </a:t>
            </a:r>
            <a:r>
              <a:rPr lang="en-GB" sz="3600" b="1" dirty="0" err="1">
                <a:latin typeface="Times New Roman" panose="02020603050405020304" pitchFamily="18" charset="0"/>
              </a:rPr>
              <a:t>megtagadásának</a:t>
            </a:r>
            <a:r>
              <a:rPr lang="en-GB" sz="3600" b="1" dirty="0">
                <a:latin typeface="Times New Roman" panose="02020603050405020304" pitchFamily="18" charset="0"/>
              </a:rPr>
              <a:t> </a:t>
            </a:r>
            <a:r>
              <a:rPr lang="en-GB" sz="3600" b="1" dirty="0" err="1">
                <a:latin typeface="Times New Roman" panose="02020603050405020304" pitchFamily="18" charset="0"/>
              </a:rPr>
              <a:t>indokai</a:t>
            </a:r>
            <a:r>
              <a:rPr lang="en-GB" sz="3600" b="1" dirty="0">
                <a:latin typeface="Times New Roman" panose="02020603050405020304" pitchFamily="18" charset="0"/>
              </a:rPr>
              <a:t>. </a:t>
            </a:r>
            <a:r>
              <a:rPr lang="en-GB" sz="3600" b="1" dirty="0" err="1">
                <a:latin typeface="Times New Roman" panose="02020603050405020304" pitchFamily="18" charset="0"/>
              </a:rPr>
              <a:t>Elhalasztás</a:t>
            </a:r>
            <a:r>
              <a:rPr lang="en-GB" sz="3600" b="1" dirty="0">
                <a:latin typeface="Times New Roman" panose="02020603050405020304" pitchFamily="18" charset="0"/>
              </a:rPr>
              <a:t> </a:t>
            </a:r>
            <a:br>
              <a:rPr lang="en-GB" sz="3600" i="1" dirty="0">
                <a:latin typeface="Times New Roman" panose="02020603050405020304" pitchFamily="18" charset="0"/>
              </a:rPr>
            </a:br>
            <a:b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822" y="1540337"/>
            <a:ext cx="10275501" cy="5317663"/>
          </a:xfrm>
        </p:spPr>
        <p:txBody>
          <a:bodyPr>
            <a:noAutofit/>
          </a:bodyPr>
          <a:lstStyle/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en-GB" sz="1800" dirty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hu-HU" sz="1800" dirty="0">
                <a:latin typeface="Times New Roman" panose="02020603050405020304" pitchFamily="18" charset="0"/>
              </a:rPr>
              <a:t>Az ENYH elismerésének vagy végrehajtásának megtagadásának indokai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korlátozottak, és tételesen fel vannak sorolva</a:t>
            </a:r>
            <a:r>
              <a:rPr lang="hu-HU" sz="1800" dirty="0">
                <a:latin typeface="Times New Roman" panose="02020603050405020304" pitchFamily="18" charset="0"/>
              </a:rPr>
              <a:t> (11. cikk a)-h)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hu-HU" sz="1800" dirty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hu-HU" sz="1800" dirty="0">
                <a:latin typeface="Times New Roman" panose="02020603050405020304" pitchFamily="18" charset="0"/>
              </a:rPr>
              <a:t>Az ENYH elismerése vagy végrehajtása a végrehajtó államban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elhalasztható</a:t>
            </a:r>
            <a:r>
              <a:rPr lang="hu-HU" sz="1800" dirty="0">
                <a:latin typeface="Times New Roman" panose="02020603050405020304" pitchFamily="18" charset="0"/>
              </a:rPr>
              <a:t>, amennyiben: 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hu-HU" sz="1800" i="1" dirty="0">
                <a:latin typeface="Times New Roman" panose="02020603050405020304" pitchFamily="18" charset="0"/>
              </a:rPr>
              <a:t>végrehajtása sérelmes lehet egy folyamatban lévő nyomozásra vagy büntetőeljárásra – a végrehajtó állam által ésszerűnek tartott időpontig; 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hu-HU" sz="1800" i="1" dirty="0">
                <a:latin typeface="Times New Roman" panose="02020603050405020304" pitchFamily="18" charset="0"/>
              </a:rPr>
              <a:t>az érintett tárgyakat, dokumentumokat vagy adatokat már más eljárásokban használják – addig az időpontig, amikor e célból ezekre már nincs szükség 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hu-HU" sz="1800" i="1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hu-HU" sz="1800" dirty="0">
                <a:latin typeface="Times New Roman" panose="02020603050405020304" pitchFamily="18" charset="0"/>
              </a:rPr>
              <a:t>Amint a halasztás oka </a:t>
            </a:r>
            <a:r>
              <a:rPr lang="hu-HU" sz="1800" b="1" dirty="0">
                <a:latin typeface="Times New Roman" panose="02020603050405020304" pitchFamily="18" charset="0"/>
              </a:rPr>
              <a:t>megszűnik</a:t>
            </a:r>
            <a:r>
              <a:rPr lang="hu-HU" sz="1800" dirty="0">
                <a:latin typeface="Times New Roman" panose="02020603050405020304" pitchFamily="18" charset="0"/>
              </a:rPr>
              <a:t>, a végrehajtó hatóság azonnal megteszi a szükséges intézkedéseket az ENYH végrehajtására, és bármilyen, írásbeli dokumentálást lehetővé tevő úton tájékoztatja a kibocsátó hatóságot. (15. cikk).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GB" sz="1800" dirty="0">
                <a:latin typeface="Times New Roman" panose="02020603050405020304" pitchFamily="18" charset="0"/>
              </a:rPr>
              <a:t> </a:t>
            </a:r>
            <a:br>
              <a:rPr lang="en-GB" sz="1800" dirty="0">
                <a:latin typeface="Times New Roman" panose="02020603050405020304" pitchFamily="18" charset="0"/>
              </a:rPr>
            </a:br>
            <a:b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8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750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821" y="843977"/>
            <a:ext cx="10905066" cy="716952"/>
          </a:xfrm>
        </p:spPr>
        <p:txBody>
          <a:bodyPr>
            <a:normAutofit fontScale="90000"/>
          </a:bodyPr>
          <a:lstStyle/>
          <a:p>
            <a:b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b="1" dirty="0">
                <a:latin typeface="Times New Roman" panose="02020603050405020304" pitchFamily="18" charset="0"/>
              </a:rPr>
              <a:t>Az elismerésre vagy végrehajtásra vonatkozó határidők</a:t>
            </a:r>
            <a:br>
              <a:rPr lang="hu-HU" sz="3600" i="1" dirty="0">
                <a:latin typeface="Times New Roman" panose="02020603050405020304" pitchFamily="18" charset="0"/>
              </a:rPr>
            </a:br>
            <a:b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821" y="1403812"/>
            <a:ext cx="10275501" cy="5317663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hu-HU" sz="1600" dirty="0">
                <a:latin typeface="Times New Roman" panose="02020603050405020304" pitchFamily="18" charset="0"/>
              </a:rPr>
              <a:t>Az elismeréssel vagy végrehajtással kapcsolatos határozatot </a:t>
            </a:r>
            <a:r>
              <a:rPr lang="hu-H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ugyanolyan gyorsan és ugyanolyan elsőbbséggel kell meghozni,</a:t>
            </a:r>
            <a:r>
              <a:rPr lang="hu-HU" sz="1600" dirty="0">
                <a:latin typeface="Times New Roman" panose="02020603050405020304" pitchFamily="18" charset="0"/>
              </a:rPr>
              <a:t> illetve a nyomozási cselekményt ugyanolyan gyorsan és ugyanolyan elsőbbséggel kell elvégezni, mint egy hasonló belföldi ügyben. (12. cikk. (1). </a:t>
            </a:r>
            <a:r>
              <a:rPr lang="hu-HU" sz="1600" dirty="0" err="1">
                <a:latin typeface="Times New Roman" panose="02020603050405020304" pitchFamily="18" charset="0"/>
              </a:rPr>
              <a:t>bek</a:t>
            </a:r>
            <a:r>
              <a:rPr lang="hu-HU" sz="1600" dirty="0">
                <a:latin typeface="Times New Roman" panose="02020603050405020304" pitchFamily="18" charset="0"/>
              </a:rPr>
              <a:t>.)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hu-HU" sz="1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hu-HU" sz="1600" dirty="0">
                <a:latin typeface="Times New Roman" panose="02020603050405020304" pitchFamily="18" charset="0"/>
              </a:rPr>
              <a:t>A végrehajtó hatóság az ENYH elismerésére vagy a végrehajtására vonatkozó döntést a </a:t>
            </a:r>
            <a:r>
              <a:rPr lang="hu-H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lehető legrövidebb időn belül, legkésőbb 30 nappal </a:t>
            </a:r>
            <a:r>
              <a:rPr lang="hu-HU" sz="1600" dirty="0">
                <a:latin typeface="Times New Roman" panose="02020603050405020304" pitchFamily="18" charset="0"/>
              </a:rPr>
              <a:t>az ENYH-</a:t>
            </a:r>
            <a:r>
              <a:rPr lang="hu-HU" sz="1600" dirty="0" err="1">
                <a:latin typeface="Times New Roman" panose="02020603050405020304" pitchFamily="18" charset="0"/>
              </a:rPr>
              <a:t>nak</a:t>
            </a:r>
            <a:r>
              <a:rPr lang="hu-HU" sz="1600" dirty="0">
                <a:latin typeface="Times New Roman" panose="02020603050405020304" pitchFamily="18" charset="0"/>
              </a:rPr>
              <a:t> az illetékes végrehajtó hatóság általi átvételét követően meghozza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hu-HU" sz="16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hu-H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Sürgős esetekben</a:t>
            </a:r>
            <a:r>
              <a:rPr lang="hu-HU" sz="1600" dirty="0">
                <a:latin typeface="Times New Roman" panose="02020603050405020304" pitchFamily="18" charset="0"/>
              </a:rPr>
              <a:t>, amennyiben a kibocsátó hatóság az ENYH-</a:t>
            </a:r>
            <a:r>
              <a:rPr lang="hu-HU" sz="1600" dirty="0" err="1">
                <a:latin typeface="Times New Roman" panose="02020603050405020304" pitchFamily="18" charset="0"/>
              </a:rPr>
              <a:t>ban</a:t>
            </a:r>
            <a:r>
              <a:rPr lang="hu-HU" sz="1600" dirty="0">
                <a:latin typeface="Times New Roman" panose="02020603050405020304" pitchFamily="18" charset="0"/>
              </a:rPr>
              <a:t> </a:t>
            </a:r>
            <a:r>
              <a:rPr lang="hu-HU" sz="1600" u="sng" dirty="0">
                <a:latin typeface="Times New Roman" panose="02020603050405020304" pitchFamily="18" charset="0"/>
              </a:rPr>
              <a:t>a meghatározottnál rövidebb határidő szükségességét jelezte</a:t>
            </a:r>
            <a:r>
              <a:rPr lang="hu-HU" sz="1600" dirty="0">
                <a:latin typeface="Times New Roman" panose="02020603050405020304" pitchFamily="18" charset="0"/>
              </a:rPr>
              <a:t> vagy azt, hogy a  </a:t>
            </a:r>
            <a:r>
              <a:rPr lang="hu-HU" sz="1600" u="sng" dirty="0">
                <a:latin typeface="Times New Roman" panose="02020603050405020304" pitchFamily="18" charset="0"/>
              </a:rPr>
              <a:t>nyomozási cselekményt egy adott napon kell elvégezni, </a:t>
            </a:r>
            <a:r>
              <a:rPr lang="hu-HU" sz="1600" dirty="0">
                <a:latin typeface="Times New Roman" panose="02020603050405020304" pitchFamily="18" charset="0"/>
              </a:rPr>
              <a:t>a végrehajtó hatóságnak ezt a kérést a lehető legnagyobb mértékben figyelembe kell vennie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hu-HU" sz="16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hu-HU" sz="1600" dirty="0">
                <a:latin typeface="Times New Roman" panose="02020603050405020304" pitchFamily="18" charset="0"/>
              </a:rPr>
              <a:t>A végrehajtó hatóság </a:t>
            </a:r>
            <a:r>
              <a:rPr lang="hu-H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késedelem nélkül</a:t>
            </a:r>
            <a:r>
              <a:rPr lang="hu-HU" sz="1600" dirty="0">
                <a:latin typeface="Times New Roman" panose="02020603050405020304" pitchFamily="18" charset="0"/>
              </a:rPr>
              <a:t>, </a:t>
            </a:r>
            <a:r>
              <a:rPr lang="hu-H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de legkésőbb 90 nappal </a:t>
            </a:r>
            <a:r>
              <a:rPr lang="hu-HU" sz="1600" dirty="0">
                <a:latin typeface="Times New Roman" panose="02020603050405020304" pitchFamily="18" charset="0"/>
              </a:rPr>
              <a:t>az ENYH elismerésére vonatkozó döntés meghozatalát követően végrehajtja a nyomozási cselekményt. Amennyiben az illetékes végrehajtó hatóság számára egy konkrét ügyben gyakorlati szempontból nem kivitelezhető a fenti határidő betartása, erről bármely rendelkezésre álló módon, késedelem nélkül értesítenie kell a kibocsátó állam illetékes hatóságát, közölve a késedelem okát és konzultációt kell folytatnia a kibocsátó hatósággal a nyomozási cselekmény végrehajtásának megfelelő időzítéséről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GB" sz="1200" dirty="0"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GB" sz="1200" dirty="0">
                <a:latin typeface="Times New Roman" panose="02020603050405020304" pitchFamily="18" charset="0"/>
              </a:rPr>
              <a:t>  </a:t>
            </a:r>
            <a:br>
              <a:rPr lang="en-GB" sz="1200" dirty="0">
                <a:latin typeface="Times New Roman" panose="02020603050405020304" pitchFamily="18" charset="0"/>
              </a:rPr>
            </a:br>
            <a:b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8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415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680211"/>
            <a:ext cx="10905066" cy="716952"/>
          </a:xfrm>
        </p:spPr>
        <p:txBody>
          <a:bodyPr>
            <a:normAutofit fontScale="90000"/>
          </a:bodyPr>
          <a:lstStyle/>
          <a:p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b="1" dirty="0">
                <a:latin typeface="Times New Roman" panose="02020603050405020304" pitchFamily="18" charset="0"/>
              </a:rPr>
              <a:t>Jogorvoslat</a:t>
            </a:r>
            <a:br>
              <a:rPr lang="en-GB" sz="3600" i="1" dirty="0">
                <a:latin typeface="Times New Roman" panose="02020603050405020304" pitchFamily="18" charset="0"/>
              </a:rPr>
            </a:br>
            <a:b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491150"/>
            <a:ext cx="10275501" cy="5047762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hu-HU" sz="1800" dirty="0">
                <a:latin typeface="Times New Roman" panose="02020603050405020304" pitchFamily="18" charset="0"/>
              </a:rPr>
              <a:t>A tagállamok biztosítják, hogy a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hasonló hazai ügyekben igénybe </a:t>
            </a:r>
            <a:r>
              <a:rPr lang="hu-HU" sz="1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vehetőekkel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egyenértékű jogorvoslatok</a:t>
            </a:r>
            <a:r>
              <a:rPr lang="hu-HU" sz="1800" dirty="0">
                <a:latin typeface="Times New Roman" panose="02020603050405020304" pitchFamily="18" charset="0"/>
              </a:rPr>
              <a:t> álljanak rendelkezésre az ENYH-ban megjelölt nyomozási cselekmény esetében is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hu-HU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Az ENYH kibocsátásának érdemi indokait </a:t>
            </a:r>
            <a:r>
              <a:rPr lang="hu-HU" sz="1800" dirty="0">
                <a:latin typeface="Times New Roman" panose="02020603050405020304" pitchFamily="18" charset="0"/>
              </a:rPr>
              <a:t>csak a kibocsátó államban benyújtott kereset útján lehet vitatni, a végrehajtó államban az alapjogok garanciáinak sérelme nélkül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hu-HU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hu-HU" sz="1800" dirty="0">
                <a:latin typeface="Times New Roman" panose="02020603050405020304" pitchFamily="18" charset="0"/>
              </a:rPr>
              <a:t>•	A kibocsátó hatóságnak és a végrehajtó hatóságnak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tájékoztatnia kell egymást </a:t>
            </a:r>
            <a:r>
              <a:rPr lang="hu-HU" sz="1800" dirty="0">
                <a:latin typeface="Times New Roman" panose="02020603050405020304" pitchFamily="18" charset="0"/>
              </a:rPr>
              <a:t>a valamely ENYH kiadása, elismerése vagy végrehajtása ellen benyújtott jogorvoslati kérelmekről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hu-HU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hu-HU" sz="1800" dirty="0">
                <a:latin typeface="Times New Roman" panose="02020603050405020304" pitchFamily="18" charset="0"/>
              </a:rPr>
              <a:t>•	A jogorvoslati kérelem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nem függeszti fel a nyomozási cselekmény végrehajtását</a:t>
            </a:r>
            <a:r>
              <a:rPr lang="hu-HU" sz="1800" dirty="0">
                <a:latin typeface="Times New Roman" panose="02020603050405020304" pitchFamily="18" charset="0"/>
              </a:rPr>
              <a:t>, kivéve, ha az a hasonló hazai ügyben ilyen hatást vált ki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br>
              <a:rPr lang="en-GB" sz="1800" dirty="0">
                <a:latin typeface="Times New Roman" panose="02020603050405020304" pitchFamily="18" charset="0"/>
              </a:rPr>
            </a:br>
            <a:b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8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912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249" y="764795"/>
            <a:ext cx="10905066" cy="716952"/>
          </a:xfrm>
        </p:spPr>
        <p:txBody>
          <a:bodyPr>
            <a:normAutofit fontScale="90000"/>
          </a:bodyPr>
          <a:lstStyle/>
          <a:p>
            <a:b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b="1" dirty="0">
                <a:latin typeface="Times New Roman" panose="02020603050405020304" pitchFamily="18" charset="0"/>
              </a:rPr>
              <a:t>Tájékoztatási kötelezettség</a:t>
            </a:r>
            <a:br>
              <a:rPr lang="hu-HU" sz="3600" i="1" dirty="0">
                <a:latin typeface="Times New Roman" panose="02020603050405020304" pitchFamily="18" charset="0"/>
              </a:rPr>
            </a:br>
            <a:b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249" y="1672312"/>
            <a:ext cx="10275501" cy="5317663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hu-HU" sz="1400" dirty="0">
                <a:latin typeface="Times New Roman" panose="02020603050405020304" pitchFamily="18" charset="0"/>
              </a:rPr>
              <a:t>A végrehajtó állam ENYH-t átvevő illetékes hatóságának késedelem nélkül – és mindenképpen az ENYH átvételétől számított </a:t>
            </a:r>
            <a:r>
              <a:rPr lang="hu-HU" sz="1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egy héten belül </a:t>
            </a:r>
            <a:r>
              <a:rPr lang="hu-HU" sz="1400" dirty="0">
                <a:latin typeface="Times New Roman" panose="02020603050405020304" pitchFamily="18" charset="0"/>
              </a:rPr>
              <a:t>– a B. mellékletben foglalt formanyomtatvány kitöltésével és elküldésével </a:t>
            </a:r>
            <a:r>
              <a:rPr lang="hu-HU" sz="1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vissza kell igazolnia </a:t>
            </a:r>
            <a:r>
              <a:rPr lang="hu-HU" sz="1400" dirty="0">
                <a:latin typeface="Times New Roman" panose="02020603050405020304" pitchFamily="18" charset="0"/>
              </a:rPr>
              <a:t>az ENYH kézhezvételét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hu-HU" sz="14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hu-HU" sz="1400" dirty="0">
                <a:latin typeface="Times New Roman" panose="02020603050405020304" pitchFamily="18" charset="0"/>
              </a:rPr>
              <a:t>A végrehajtó hatóságnak az alábbiak szerint </a:t>
            </a:r>
            <a:r>
              <a:rPr lang="hu-HU" sz="1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kell tájékoztatnia </a:t>
            </a:r>
            <a:r>
              <a:rPr lang="hu-HU" sz="1400" dirty="0">
                <a:latin typeface="Times New Roman" panose="02020603050405020304" pitchFamily="18" charset="0"/>
              </a:rPr>
              <a:t>a kibocsátó hatóságot haladéktalanul, bármilyen rendelkezésre álló módon: 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hu-HU" sz="1400" dirty="0">
                <a:latin typeface="Times New Roman" panose="02020603050405020304" pitchFamily="18" charset="0"/>
              </a:rPr>
              <a:t>az A. mellékletben előírt formanyomtatvány hiányos vagy nyilvánvalóan hibás 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hu-HU" sz="1400" dirty="0">
                <a:latin typeface="Times New Roman" panose="02020603050405020304" pitchFamily="18" charset="0"/>
              </a:rPr>
              <a:t>az ENYH végrehajtása során további vizsgálatok nélkül úgy ítéli meg, hogy helyénvaló lehet olyan nyomozási cselekményeket foganatosítani, amelyeket kezdetben nem terveztek, vagy amelyeket az ENYH kibocsátásának időpontjában nem lehetett konkrétan meghatározni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hu-HU" sz="1400" dirty="0">
                <a:latin typeface="Times New Roman" panose="02020603050405020304" pitchFamily="18" charset="0"/>
              </a:rPr>
              <a:t>megállapítja, hogy az adott ügyben nem tud megfelelni a kibocsátó hatóság által kifejezetten feltüntetett alaki követelményeknek és eljárásoknak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hu-HU" sz="14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hu-HU" sz="1400" dirty="0">
                <a:latin typeface="Times New Roman" panose="02020603050405020304" pitchFamily="18" charset="0"/>
              </a:rPr>
              <a:t>A végrehajtó hatóságnak késedelem nélkül és bármilyen, írásbeli dokumentálást lehetővé tevő úton </a:t>
            </a:r>
            <a:r>
              <a:rPr lang="hu-HU" sz="1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tájékoztatnia kell </a:t>
            </a:r>
            <a:r>
              <a:rPr lang="hu-HU" sz="1400" dirty="0">
                <a:latin typeface="Times New Roman" panose="02020603050405020304" pitchFamily="18" charset="0"/>
              </a:rPr>
              <a:t>a kibocsátó hatóságot: 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hu-HU" sz="1400" dirty="0">
                <a:latin typeface="Times New Roman" panose="02020603050405020304" pitchFamily="18" charset="0"/>
              </a:rPr>
              <a:t>valamennyi, a 10. vagy 11. cikk szerinti döntésről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hu-HU" sz="1400" dirty="0">
                <a:latin typeface="Times New Roman" panose="02020603050405020304" pitchFamily="18" charset="0"/>
              </a:rPr>
              <a:t>valamennyi, az ENYH végrehajtásának vagy elismerésének elhalasztásáról hozott döntésről, annak indokolásáról, és – lehetőség szerint – az elhalasztás várható időtartamáról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GB" sz="1800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en-GB" sz="1800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en-GB" sz="1800" dirty="0"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br>
              <a:rPr lang="en-GB" sz="1800" dirty="0">
                <a:latin typeface="Times New Roman" panose="02020603050405020304" pitchFamily="18" charset="0"/>
              </a:rPr>
            </a:br>
            <a:b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8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07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822" y="698808"/>
            <a:ext cx="10905066" cy="716952"/>
          </a:xfrm>
        </p:spPr>
        <p:txBody>
          <a:bodyPr>
            <a:normAutofit fontScale="90000"/>
          </a:bodyPr>
          <a:lstStyle/>
          <a:p>
            <a:b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b="1" dirty="0">
                <a:latin typeface="Times New Roman" panose="02020603050405020304" pitchFamily="18" charset="0"/>
              </a:rPr>
              <a:t>További források az EIH weblapján</a:t>
            </a:r>
            <a:br>
              <a:rPr lang="hu-HU" sz="36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hu-HU" sz="3600" i="1" dirty="0">
                <a:latin typeface="Times New Roman" panose="02020603050405020304" pitchFamily="18" charset="0"/>
              </a:rPr>
            </a:br>
            <a:b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822" y="1635260"/>
            <a:ext cx="10275501" cy="4721090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en-US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Illetékes</a:t>
            </a:r>
            <a:r>
              <a:rPr lang="en-US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hatóságok</a:t>
            </a:r>
            <a:r>
              <a:rPr lang="en-US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hivatalos</a:t>
            </a:r>
            <a:r>
              <a:rPr lang="en-US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nyelvek</a:t>
            </a:r>
            <a:r>
              <a:rPr lang="en-US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különösen</a:t>
            </a:r>
            <a:r>
              <a:rPr lang="en-US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sürgető</a:t>
            </a:r>
            <a:r>
              <a:rPr lang="en-US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körülmények</a:t>
            </a:r>
            <a:r>
              <a:rPr lang="en-US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és</a:t>
            </a:r>
            <a:r>
              <a:rPr lang="en-US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</a:t>
            </a:r>
            <a:r>
              <a:rPr lang="en-US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ENYH </a:t>
            </a:r>
            <a:r>
              <a:rPr lang="en-US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irányelv</a:t>
            </a:r>
            <a:r>
              <a:rPr lang="en-US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hatálya</a:t>
            </a:r>
            <a:r>
              <a:rPr lang="en-US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frissítve</a:t>
            </a:r>
            <a:r>
              <a:rPr lang="en-US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utoljára</a:t>
            </a:r>
            <a:r>
              <a:rPr lang="en-US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2021. </a:t>
            </a:r>
            <a:r>
              <a:rPr lang="en-US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szeptember</a:t>
            </a:r>
            <a:r>
              <a:rPr lang="en-US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20.)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GB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https://www.ejn-crimjust.europa.eu/ejn/libdocumentproperties/EN/2120</a:t>
            </a:r>
            <a:r>
              <a:rPr lang="en-GB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hu-H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ENYH nyomtatvány kitöltési útmutató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US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https://www.ejn-crimjust.europa.eu/ejn/libdocumentproperties/EN/3155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hu-H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ENYH nyomtatvány szerkeszthető .</a:t>
            </a:r>
            <a:r>
              <a:rPr lang="hu-HU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pdf</a:t>
            </a:r>
            <a:r>
              <a:rPr lang="hu-H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formátumban</a:t>
            </a:r>
            <a:r>
              <a:rPr lang="hu-H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(A melléklet)</a:t>
            </a: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https://www.ejn-crimjust.europa.eu/ejn/libdocumentproperties/EN/3152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buFontTx/>
              <a:buChar char="-"/>
            </a:pPr>
            <a:endParaRPr lang="en-US" sz="1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en-GB" sz="1800" dirty="0"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GB" sz="1800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en-GB" sz="1800" dirty="0"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br>
              <a:rPr lang="en-GB" sz="1800" dirty="0">
                <a:latin typeface="Times New Roman" panose="02020603050405020304" pitchFamily="18" charset="0"/>
              </a:rPr>
            </a:br>
            <a:b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8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673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506632"/>
            <a:ext cx="10905066" cy="1135737"/>
          </a:xfrm>
        </p:spPr>
        <p:txBody>
          <a:bodyPr>
            <a:normAutofit/>
          </a:bodyPr>
          <a:lstStyle/>
          <a:p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Tartalom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642369"/>
            <a:ext cx="10275501" cy="453459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u-HU" sz="1800" i="1" dirty="0">
                <a:latin typeface="Times New Roman" panose="02020603050405020304" pitchFamily="18" charset="0"/>
                <a:ea typeface="Calibri" panose="020F0502020204030204" pitchFamily="34" charset="0"/>
              </a:rPr>
              <a:t>Tájékoztató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1800" i="1" dirty="0">
                <a:latin typeface="Times New Roman" panose="02020603050405020304" pitchFamily="18" charset="0"/>
                <a:ea typeface="Calibri" panose="020F0502020204030204" pitchFamily="34" charset="0"/>
              </a:rPr>
              <a:t>Kapcsolat más jogintézményekkel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1800" i="1" dirty="0">
                <a:latin typeface="Times New Roman" panose="02020603050405020304" pitchFamily="18" charset="0"/>
                <a:ea typeface="Calibri" panose="020F0502020204030204" pitchFamily="34" charset="0"/>
              </a:rPr>
              <a:t>Hatály</a:t>
            </a:r>
            <a:r>
              <a:rPr lang="hu-H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1800" i="1" dirty="0">
                <a:latin typeface="Times New Roman" panose="02020603050405020304" pitchFamily="18" charset="0"/>
                <a:ea typeface="Calibri" panose="020F0502020204030204" pitchFamily="34" charset="0"/>
              </a:rPr>
              <a:t>Fogalommeghatározások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1800" i="1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A továbbítás csatornái </a:t>
            </a:r>
            <a:r>
              <a:rPr lang="hu-HU" sz="18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hu-HU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u-HU" sz="1800" i="1" dirty="0">
                <a:latin typeface="Times New Roman" panose="02020603050405020304" pitchFamily="18" charset="0"/>
                <a:ea typeface="Calibri" panose="020F0502020204030204" pitchFamily="34" charset="0"/>
              </a:rPr>
              <a:t>Elismerés és végrehajtás. Alternatív lehetőségek </a:t>
            </a:r>
            <a:endParaRPr lang="hu-HU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u-HU" sz="1800" i="1" dirty="0">
                <a:latin typeface="Times New Roman" panose="02020603050405020304" pitchFamily="18" charset="0"/>
                <a:ea typeface="Calibri" panose="020F0502020204030204" pitchFamily="34" charset="0"/>
              </a:rPr>
              <a:t>Az elismerés és a végrehajtás megtagadásának indokai. Elhalasztás</a:t>
            </a:r>
            <a:r>
              <a:rPr lang="hu-HU" sz="1800" i="1" dirty="0">
                <a:latin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1800" i="1" dirty="0">
                <a:latin typeface="Times New Roman" panose="02020603050405020304" pitchFamily="18" charset="0"/>
              </a:rPr>
              <a:t>Az elismerésre és a végrehajtásra vonatkozó határidők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1800" i="1" dirty="0">
                <a:latin typeface="Times New Roman" panose="02020603050405020304" pitchFamily="18" charset="0"/>
                <a:ea typeface="Calibri" panose="020F0502020204030204" pitchFamily="34" charset="0"/>
              </a:rPr>
              <a:t>Jogorvoslat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1800" i="1" dirty="0">
                <a:latin typeface="Times New Roman" panose="02020603050405020304" pitchFamily="18" charset="0"/>
                <a:ea typeface="Calibri" panose="020F0502020204030204" pitchFamily="34" charset="0"/>
              </a:rPr>
              <a:t>Tájékoztatási kötelezettség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1800" i="1" dirty="0">
                <a:latin typeface="Times New Roman" panose="02020603050405020304" pitchFamily="18" charset="0"/>
              </a:rPr>
              <a:t>További források</a:t>
            </a:r>
            <a:endParaRPr lang="hu-HU" sz="20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123E0A-FDE3-452B-8463-CE5043715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09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25429"/>
            <a:ext cx="10905066" cy="1135737"/>
          </a:xfrm>
        </p:spPr>
        <p:txBody>
          <a:bodyPr>
            <a:normAutofit/>
          </a:bodyPr>
          <a:lstStyle/>
          <a:p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Tájékoztató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362075"/>
            <a:ext cx="10275501" cy="48148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1800" dirty="0"/>
          </a:p>
          <a:p>
            <a:pPr algn="just"/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2017. május 22 </a:t>
            </a:r>
            <a:r>
              <a:rPr lang="hu-HU" sz="1800" dirty="0">
                <a:latin typeface="Times New Roman" panose="02020603050405020304" pitchFamily="18" charset="0"/>
              </a:rPr>
              <a:t>– a 2014/41/EU irányelv átültetésének határideje</a:t>
            </a:r>
          </a:p>
          <a:p>
            <a:pPr algn="just"/>
            <a:endParaRPr lang="hu-HU" sz="1800" dirty="0">
              <a:latin typeface="Times New Roman" panose="02020603050405020304" pitchFamily="18" charset="0"/>
            </a:endParaRPr>
          </a:p>
          <a:p>
            <a:pPr algn="just"/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26 TÁ </a:t>
            </a:r>
            <a:r>
              <a:rPr lang="hu-HU" sz="1800" dirty="0">
                <a:latin typeface="Times New Roman" panose="02020603050405020304" pitchFamily="18" charset="0"/>
              </a:rPr>
              <a:t>átültettette, Írországra és Dániára nézve nem kötelező az irányelv</a:t>
            </a:r>
          </a:p>
          <a:p>
            <a:pPr marL="0" indent="0" algn="just">
              <a:buNone/>
            </a:pPr>
            <a:endParaRPr lang="hu-HU" sz="1200" dirty="0"/>
          </a:p>
          <a:p>
            <a:pPr algn="just"/>
            <a:r>
              <a:rPr lang="hu-HU" sz="1800" b="1" dirty="0">
                <a:latin typeface="Times New Roman" panose="02020603050405020304" pitchFamily="18" charset="0"/>
              </a:rPr>
              <a:t>Határidők </a:t>
            </a:r>
            <a:r>
              <a:rPr lang="hu-HU" sz="1800" dirty="0">
                <a:latin typeface="Times New Roman" panose="02020603050405020304" pitchFamily="18" charset="0"/>
              </a:rPr>
              <a:t>a kért bizonyítékok összegyűjtésére vonatkozóan  </a:t>
            </a:r>
          </a:p>
          <a:p>
            <a:pPr algn="just"/>
            <a:endParaRPr lang="hu-HU" sz="1800" dirty="0">
              <a:latin typeface="Times New Roman" panose="02020603050405020304" pitchFamily="18" charset="0"/>
            </a:endParaRPr>
          </a:p>
          <a:p>
            <a:pPr algn="just"/>
            <a:r>
              <a:rPr lang="hu-HU" sz="1800" b="1" dirty="0">
                <a:latin typeface="Times New Roman" panose="02020603050405020304" pitchFamily="18" charset="0"/>
              </a:rPr>
              <a:t>Korlátozott lehetőségek </a:t>
            </a:r>
            <a:r>
              <a:rPr lang="hu-HU" sz="1800" dirty="0">
                <a:latin typeface="Times New Roman" panose="02020603050405020304" pitchFamily="18" charset="0"/>
              </a:rPr>
              <a:t>az ENYH elismerésének vagy végrehajtásának megtagadására</a:t>
            </a:r>
          </a:p>
          <a:p>
            <a:pPr algn="just"/>
            <a:endParaRPr lang="hu-HU" sz="1800" dirty="0">
              <a:latin typeface="Times New Roman" panose="02020603050405020304" pitchFamily="18" charset="0"/>
            </a:endParaRPr>
          </a:p>
          <a:p>
            <a:pPr algn="just"/>
            <a:r>
              <a:rPr lang="hu-HU" sz="1800" b="1" dirty="0">
                <a:latin typeface="Times New Roman" panose="02020603050405020304" pitchFamily="18" charset="0"/>
              </a:rPr>
              <a:t>Egy standard nyomtatvány </a:t>
            </a:r>
            <a:r>
              <a:rPr lang="hu-HU" sz="1800" dirty="0">
                <a:latin typeface="Times New Roman" panose="02020603050405020304" pitchFamily="18" charset="0"/>
              </a:rPr>
              <a:t>– tanúsítvány </a:t>
            </a:r>
          </a:p>
          <a:p>
            <a:pPr marL="0" indent="0" algn="just">
              <a:buNone/>
            </a:pPr>
            <a:endParaRPr lang="hu-HU" sz="1800" dirty="0">
              <a:latin typeface="Times New Roman" panose="02020603050405020304" pitchFamily="18" charset="0"/>
            </a:endParaRPr>
          </a:p>
          <a:p>
            <a:pPr algn="just"/>
            <a:r>
              <a:rPr lang="hu-HU" sz="1800" dirty="0">
                <a:latin typeface="Times New Roman" panose="02020603050405020304" pitchFamily="18" charset="0"/>
              </a:rPr>
              <a:t>A TÁ-k az ENYH-t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 kölcsönös elismerés elve </a:t>
            </a:r>
            <a:r>
              <a:rPr lang="hu-HU" sz="1800" dirty="0">
                <a:latin typeface="Times New Roman" panose="02020603050405020304" pitchFamily="18" charset="0"/>
              </a:rPr>
              <a:t>és az irányelv rendelkezései szerint hajtják végre</a:t>
            </a:r>
          </a:p>
          <a:p>
            <a:pPr algn="just"/>
            <a:endParaRPr lang="hu-HU" sz="180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18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A67FB3-57D0-43BA-89B2-C1ACE7BA0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515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34855"/>
            <a:ext cx="10905066" cy="1135737"/>
          </a:xfrm>
        </p:spPr>
        <p:txBody>
          <a:bodyPr>
            <a:normAutofit fontScale="90000"/>
          </a:bodyPr>
          <a:lstStyle/>
          <a:p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Kapcsolat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más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jogintézményekkel</a:t>
            </a:r>
            <a:b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570592"/>
            <a:ext cx="10275501" cy="4719492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hu-HU" sz="1800" dirty="0">
                <a:latin typeface="Times New Roman" panose="02020603050405020304" pitchFamily="18" charset="0"/>
              </a:rPr>
              <a:t>Az irányelv 2017. május 22. napjától az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alábbi egyezmények rendelkezéseit </a:t>
            </a:r>
            <a:r>
              <a:rPr lang="hu-HU" sz="1800" b="1" dirty="0">
                <a:latin typeface="Times New Roman" panose="02020603050405020304" pitchFamily="18" charset="0"/>
              </a:rPr>
              <a:t>váltja le </a:t>
            </a:r>
            <a:r>
              <a:rPr lang="hu-HU" sz="1800" dirty="0">
                <a:latin typeface="Times New Roman" panose="02020603050405020304" pitchFamily="18" charset="0"/>
              </a:rPr>
              <a:t>a </a:t>
            </a:r>
            <a:r>
              <a:rPr lang="hu-HU" sz="1800" u="sng" dirty="0">
                <a:latin typeface="Times New Roman" panose="02020603050405020304" pitchFamily="18" charset="0"/>
              </a:rPr>
              <a:t>részes államok vonatkozásában </a:t>
            </a:r>
            <a:r>
              <a:rPr lang="hu-HU" sz="1800" dirty="0">
                <a:latin typeface="Times New Roman" panose="02020603050405020304" pitchFamily="18" charset="0"/>
              </a:rPr>
              <a:t>(vagyis Írországban és Dániában nem): </a:t>
            </a: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lphaLcParenBoth"/>
            </a:pPr>
            <a:r>
              <a:rPr lang="hu-HU" sz="1800" dirty="0">
                <a:latin typeface="Times New Roman" panose="02020603050405020304" pitchFamily="18" charset="0"/>
              </a:rPr>
              <a:t>az 1959-es Egyezmény és annak két jegyzőkönyve</a:t>
            </a: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lphaLcParenBoth"/>
            </a:pPr>
            <a:r>
              <a:rPr lang="hu-HU" sz="1800" dirty="0">
                <a:latin typeface="Times New Roman" panose="02020603050405020304" pitchFamily="18" charset="0"/>
              </a:rPr>
              <a:t>a Schengeni egyezmény végrehajtásáról szóló egyezmény </a:t>
            </a: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lphaLcParenBoth" startAt="3"/>
            </a:pPr>
            <a:r>
              <a:rPr lang="hu-HU" sz="1800" dirty="0">
                <a:latin typeface="Times New Roman" panose="02020603050405020304" pitchFamily="18" charset="0"/>
              </a:rPr>
              <a:t>a 2000-es Egyezmény és annak jegyzőkönyve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u-HU" sz="1800" dirty="0">
              <a:latin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hu-HU" sz="1800" dirty="0">
                <a:latin typeface="Times New Roman" panose="02020603050405020304" pitchFamily="18" charset="0"/>
              </a:rPr>
              <a:t>A részes államokban a bizonyítékok összegyűjtése ezen irányelv rendelkezéseinek megfelelően fog történni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u-HU" sz="1800" dirty="0">
              <a:latin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hu-HU" sz="1800" b="1" dirty="0">
                <a:latin typeface="Times New Roman" panose="02020603050405020304" pitchFamily="18" charset="0"/>
              </a:rPr>
              <a:t>Írország</a:t>
            </a:r>
            <a:r>
              <a:rPr lang="hu-HU" sz="1800" dirty="0">
                <a:latin typeface="Times New Roman" panose="02020603050405020304" pitchFamily="18" charset="0"/>
              </a:rPr>
              <a:t> és </a:t>
            </a:r>
            <a:r>
              <a:rPr lang="hu-HU" sz="1800" b="1" dirty="0">
                <a:latin typeface="Times New Roman" panose="02020603050405020304" pitchFamily="18" charset="0"/>
              </a:rPr>
              <a:t>Dánia</a:t>
            </a:r>
            <a:r>
              <a:rPr lang="hu-HU" sz="1800" dirty="0">
                <a:latin typeface="Times New Roman" panose="02020603050405020304" pitchFamily="18" charset="0"/>
              </a:rPr>
              <a:t> esetében a kölcsönös bűnügyi jogsegély intézményei alkalmazandók (olyan KBJ-intézmény, amely az adott tagállamban igazságügyi együttműködésre </a:t>
            </a:r>
            <a:r>
              <a:rPr lang="hu-HU" sz="1800" b="1" dirty="0">
                <a:latin typeface="Times New Roman" panose="02020603050405020304" pitchFamily="18" charset="0"/>
              </a:rPr>
              <a:t>hatályos</a:t>
            </a:r>
            <a:r>
              <a:rPr lang="hu-HU" sz="1800" dirty="0">
                <a:latin typeface="Times New Roman" panose="02020603050405020304" pitchFamily="18" charset="0"/>
              </a:rPr>
              <a:t>)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u-HU" sz="1800" dirty="0">
              <a:latin typeface="Times New Roman" panose="02020603050405020304" pitchFamily="18" charset="0"/>
            </a:endParaRPr>
          </a:p>
          <a:p>
            <a:pPr algn="just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814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34855"/>
            <a:ext cx="10905066" cy="1135737"/>
          </a:xfrm>
        </p:spPr>
        <p:txBody>
          <a:bodyPr>
            <a:normAutofit fontScale="90000"/>
          </a:bodyPr>
          <a:lstStyle/>
          <a:p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ENYH hatálya</a:t>
            </a:r>
            <a:b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570592"/>
            <a:ext cx="10275501" cy="4719492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</a:pPr>
            <a:r>
              <a:rPr lang="hu-HU" sz="1800" dirty="0">
                <a:latin typeface="Times New Roman" panose="02020603050405020304" pitchFamily="18" charset="0"/>
              </a:rPr>
              <a:t>Az ENYH hatálya arra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terjed ki</a:t>
            </a:r>
            <a:r>
              <a:rPr lang="hu-HU" sz="1800" dirty="0">
                <a:latin typeface="Times New Roman" panose="02020603050405020304" pitchFamily="18" charset="0"/>
              </a:rPr>
              <a:t>, hogy egy másik tagállamban </a:t>
            </a:r>
            <a:r>
              <a:rPr lang="hu-HU" sz="1800" b="1" dirty="0">
                <a:latin typeface="Times New Roman" panose="02020603050405020304" pitchFamily="18" charset="0"/>
              </a:rPr>
              <a:t>egy vagy több konkrét nyomozási cselekményt</a:t>
            </a:r>
            <a:r>
              <a:rPr lang="hu-HU" sz="1800" dirty="0">
                <a:latin typeface="Times New Roman" panose="02020603050405020304" pitchFamily="18" charset="0"/>
              </a:rPr>
              <a:t> végezzenek el az ezen irányelvvel összhangban folytatott </a:t>
            </a:r>
            <a:r>
              <a:rPr lang="hu-HU" sz="1800" u="sng" dirty="0">
                <a:latin typeface="Times New Roman" panose="02020603050405020304" pitchFamily="18" charset="0"/>
              </a:rPr>
              <a:t>bizonyítékszerzés céljából. </a:t>
            </a:r>
            <a:r>
              <a:rPr lang="hu-HU" sz="1800" dirty="0">
                <a:latin typeface="Times New Roman" panose="02020603050405020304" pitchFamily="18" charset="0"/>
              </a:rPr>
              <a:t>(1. cikk. (1) </a:t>
            </a:r>
            <a:r>
              <a:rPr lang="hu-HU" sz="1800" dirty="0" err="1">
                <a:latin typeface="Times New Roman" panose="02020603050405020304" pitchFamily="18" charset="0"/>
              </a:rPr>
              <a:t>bek</a:t>
            </a:r>
            <a:r>
              <a:rPr lang="hu-HU" sz="1800" dirty="0">
                <a:latin typeface="Times New Roman" panose="02020603050405020304" pitchFamily="18" charset="0"/>
              </a:rPr>
              <a:t>.)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</a:pPr>
            <a:r>
              <a:rPr lang="hu-HU" sz="1800" dirty="0">
                <a:latin typeface="Times New Roman" panose="02020603050405020304" pitchFamily="18" charset="0"/>
              </a:rPr>
              <a:t>ENYH kibocsátható </a:t>
            </a:r>
            <a:r>
              <a:rPr lang="hu-HU" sz="1800" b="1" dirty="0">
                <a:latin typeface="Times New Roman" panose="02020603050405020304" pitchFamily="18" charset="0"/>
              </a:rPr>
              <a:t>olyan bizonyítékokra vonatkozóan </a:t>
            </a:r>
            <a:r>
              <a:rPr lang="hu-HU" sz="1800" dirty="0">
                <a:latin typeface="Times New Roman" panose="02020603050405020304" pitchFamily="18" charset="0"/>
              </a:rPr>
              <a:t>is, amely már a végrehajtó állam hatáskörrel rendelkező hatóságainak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birtokában van </a:t>
            </a:r>
            <a:r>
              <a:rPr lang="hu-HU" sz="1800" dirty="0">
                <a:latin typeface="Times New Roman" panose="02020603050405020304" pitchFamily="18" charset="0"/>
              </a:rPr>
              <a:t>(1. cikk (2) </a:t>
            </a:r>
            <a:r>
              <a:rPr lang="hu-HU" sz="1800" dirty="0" err="1">
                <a:latin typeface="Times New Roman" panose="02020603050405020304" pitchFamily="18" charset="0"/>
              </a:rPr>
              <a:t>bek</a:t>
            </a:r>
            <a:r>
              <a:rPr lang="hu-HU" sz="1800" dirty="0">
                <a:latin typeface="Times New Roman" panose="02020603050405020304" pitchFamily="18" charset="0"/>
              </a:rPr>
              <a:t>.)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hu-HU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irányelv hatálya </a:t>
            </a:r>
            <a:r>
              <a:rPr lang="hu-H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 terjed ki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hu-HU" sz="1600" i="1" dirty="0">
                <a:latin typeface="Times New Roman" panose="02020603050405020304" pitchFamily="18" charset="0"/>
              </a:rPr>
              <a:t>közös nyomozócsoport létrehozása és a bizonyítékok közös nyomozócsoporton belüli összegyűjtése (3. cikk.)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hu-HU" sz="1600" i="1" dirty="0">
                <a:latin typeface="Times New Roman" panose="02020603050405020304" pitchFamily="18" charset="0"/>
              </a:rPr>
              <a:t>megkeresés nélküli spontán információcsere (2000-es Egyezmény 7. cikk)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hu-HU" sz="1600" i="1" dirty="0">
                <a:latin typeface="Times New Roman" panose="02020603050405020304" pitchFamily="18" charset="0"/>
              </a:rPr>
              <a:t>vagyon későbbi elkobzás céljából történő zár alá vétele (a Tanács 2003/577/</a:t>
            </a:r>
            <a:r>
              <a:rPr lang="hu-HU" sz="1600" i="1" dirty="0" err="1">
                <a:latin typeface="Times New Roman" panose="02020603050405020304" pitchFamily="18" charset="0"/>
              </a:rPr>
              <a:t>ib</a:t>
            </a:r>
            <a:r>
              <a:rPr lang="hu-HU" sz="1600" i="1" dirty="0">
                <a:latin typeface="Times New Roman" panose="02020603050405020304" pitchFamily="18" charset="0"/>
              </a:rPr>
              <a:t> kerethatározata (2003. július 22.) a vagyonnal vagy bizonyítékkal kapcsolatos biztosítási intézkedést elrendelő határozatoknak az Európai Unióban történő végrehajtásáról)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hu-HU" sz="1600" i="1" dirty="0">
                <a:latin typeface="Times New Roman" panose="02020603050405020304" pitchFamily="18" charset="0"/>
              </a:rPr>
              <a:t>visszaszolgáltatás: a bűncselekménnyel megszerzett vagyontárgy visszajuttatása a jogos tulajdonosnak (2000-es Egyezmény 8. cikk)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hu-HU" sz="1600" i="1" dirty="0">
                <a:latin typeface="Times New Roman" panose="02020603050405020304" pitchFamily="18" charset="0"/>
              </a:rPr>
              <a:t>bűnügyi nyilvántartás adatainak beszerzése (ECRIS - Európai Bűnügyi Nyilvántartási Információs Rendszer)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hu-HU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tanúk, vádlottak, és más személyek tárgyalásra történő idézése (2000-es Egyezmény 5. cikk és 1959-es egyezmény 7. cikk)</a:t>
            </a: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455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44283"/>
            <a:ext cx="10905066" cy="1135737"/>
          </a:xfrm>
        </p:spPr>
        <p:txBody>
          <a:bodyPr>
            <a:normAutofit fontScale="90000"/>
          </a:bodyPr>
          <a:lstStyle/>
          <a:p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Fogalommeghatározások</a:t>
            </a:r>
            <a:b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580020"/>
            <a:ext cx="10275501" cy="4719492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GB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Kibocsátó állam </a:t>
            </a:r>
            <a:r>
              <a:rPr lang="hu-HU" sz="1800" dirty="0">
                <a:latin typeface="Times New Roman" panose="02020603050405020304" pitchFamily="18" charset="0"/>
              </a:rPr>
              <a:t>– a TÁ amelyben az ENYH-t kibocsátották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hu-HU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Végrehajtó állam </a:t>
            </a:r>
            <a:r>
              <a:rPr lang="hu-HU" sz="1800" dirty="0">
                <a:latin typeface="Times New Roman" panose="02020603050405020304" pitchFamily="18" charset="0"/>
              </a:rPr>
              <a:t>– az ENYH-t végrehajtó TÁ, amelyben a nyomozási cselekményt foganatosítják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hu-HU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Kibocsátó hatóság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hu-HU" sz="1800" dirty="0">
                <a:latin typeface="Times New Roman" panose="02020603050405020304" pitchFamily="18" charset="0"/>
              </a:rPr>
              <a:t>	</a:t>
            </a:r>
            <a:r>
              <a:rPr lang="hu-HU" sz="1800" i="1" dirty="0">
                <a:latin typeface="Times New Roman" panose="02020603050405020304" pitchFamily="18" charset="0"/>
              </a:rPr>
              <a:t>(i) az adott ügyben hatáskörrel rendelkező bíró, bíróság, nyomozási bíró vagy ügyész; 	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hu-HU" sz="1800" i="1" dirty="0">
                <a:latin typeface="Times New Roman" panose="02020603050405020304" pitchFamily="18" charset="0"/>
              </a:rPr>
              <a:t>	(ii) bármely más, a kibocsátó állam által meghatározott és az adott ügyben a büntetőeljárás során 		nyomozó hatóságként eljáró illetékes hatóság, amely a nemzeti jog szerint hatáskörrel rendelkezik a 	bizonyítékgyűjtés elrendelésére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hu-HU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Végrehajtó hatóság</a:t>
            </a:r>
            <a:r>
              <a:rPr lang="hu-HU" sz="1800" dirty="0">
                <a:latin typeface="Times New Roman" panose="02020603050405020304" pitchFamily="18" charset="0"/>
              </a:rPr>
              <a:t> - hatóság, amely az ENYH ezen irányelv szerinti elismerésére és végrehajtásának biztosítására, valamint a hasonló hazai ügyekben alkalmazandó eljárások lefolytatására hatáskörrel és illetékességgel rendelkezik.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24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34856"/>
            <a:ext cx="10905066" cy="1135737"/>
          </a:xfrm>
        </p:spPr>
        <p:txBody>
          <a:bodyPr>
            <a:normAutofit fontScale="90000"/>
          </a:bodyPr>
          <a:lstStyle/>
          <a:p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továbbítás csatornái</a:t>
            </a:r>
            <a:br>
              <a:rPr lang="en-GB" sz="3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570593"/>
            <a:ext cx="10275501" cy="4719492"/>
          </a:xfrm>
        </p:spPr>
        <p:txBody>
          <a:bodyPr>
            <a:noAutofit/>
          </a:bodyPr>
          <a:lstStyle/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hu-HU" sz="1600" dirty="0">
                <a:latin typeface="Times New Roman" panose="02020603050405020304" pitchFamily="18" charset="0"/>
              </a:rPr>
              <a:t>a kitöltött és aláírt ENYH-t a kibocsátó hatóság az írásbeli dokumentálást lehetővé tevő bármely úton, </a:t>
            </a:r>
            <a:r>
              <a:rPr lang="hu-H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közvetlenül</a:t>
            </a:r>
            <a:r>
              <a:rPr lang="hu-HU" sz="1600" dirty="0">
                <a:latin typeface="Times New Roman" panose="02020603050405020304" pitchFamily="18" charset="0"/>
              </a:rPr>
              <a:t> továbbítja a végrehajtó hatóságnak olyan módon, amely lehetővé teszi a végrehajtó állam számára a hitelesség megállapítását. (adott tagállam illetékes hatósága azonosítására az EIH honlapján található </a:t>
            </a:r>
            <a:r>
              <a:rPr lang="hu-H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ATLAS</a:t>
            </a:r>
            <a:r>
              <a:rPr lang="hu-HU" sz="1600" dirty="0">
                <a:latin typeface="Times New Roman" panose="02020603050405020304" pitchFamily="18" charset="0"/>
              </a:rPr>
              <a:t> használható)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hu-HU" sz="1600" dirty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hu-HU" sz="1600" dirty="0">
                <a:latin typeface="Times New Roman" panose="02020603050405020304" pitchFamily="18" charset="0"/>
              </a:rPr>
              <a:t>Az illetékes hatóságok </a:t>
            </a:r>
            <a:r>
              <a:rPr lang="hu-HU" sz="1600" b="1" dirty="0">
                <a:latin typeface="Times New Roman" panose="02020603050405020304" pitchFamily="18" charset="0"/>
              </a:rPr>
              <a:t>támogatására</a:t>
            </a:r>
            <a:r>
              <a:rPr lang="hu-HU" sz="1600" dirty="0">
                <a:latin typeface="Times New Roman" panose="02020603050405020304" pitchFamily="18" charset="0"/>
              </a:rPr>
              <a:t> minden tagállam </a:t>
            </a:r>
            <a:r>
              <a:rPr lang="hu-H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kijelölhet egy vagy </a:t>
            </a:r>
            <a:r>
              <a:rPr lang="hu-HU" sz="1600" dirty="0">
                <a:latin typeface="Times New Roman" panose="02020603050405020304" pitchFamily="18" charset="0"/>
              </a:rPr>
              <a:t>– ha jogrendszere úgy rendelkezik – </a:t>
            </a:r>
            <a:r>
              <a:rPr lang="hu-H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több központi hatóságot</a:t>
            </a:r>
            <a:endParaRPr lang="hu-HU" sz="1600" dirty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hu-HU" sz="1600" dirty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hu-HU" sz="1600" dirty="0">
                <a:latin typeface="Times New Roman" panose="02020603050405020304" pitchFamily="18" charset="0"/>
              </a:rPr>
              <a:t>A kibocsátó hatóság az ENYH-t az </a:t>
            </a:r>
            <a:r>
              <a:rPr lang="hu-HU" sz="1600" b="1" dirty="0">
                <a:latin typeface="Times New Roman" panose="02020603050405020304" pitchFamily="18" charset="0"/>
              </a:rPr>
              <a:t>Európai Igazságügyi Hálózat (EIH) </a:t>
            </a:r>
            <a:r>
              <a:rPr lang="hu-HU" sz="1600" dirty="0">
                <a:latin typeface="Times New Roman" panose="02020603050405020304" pitchFamily="18" charset="0"/>
              </a:rPr>
              <a:t>távközlési rendszerén keresztül is továbbíthatja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hu-HU" sz="1600" dirty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hu-HU" sz="1600" dirty="0">
                <a:latin typeface="Times New Roman" panose="02020603050405020304" pitchFamily="18" charset="0"/>
              </a:rPr>
              <a:t>Amennyiben a végrehajtó hatóság nem ismert, a kibocsátó hatóság </a:t>
            </a:r>
            <a:r>
              <a:rPr lang="hu-HU" sz="1600" b="1" dirty="0">
                <a:latin typeface="Times New Roman" panose="02020603050405020304" pitchFamily="18" charset="0"/>
              </a:rPr>
              <a:t>valamennyi szükséges módon tájékozódik</a:t>
            </a:r>
            <a:r>
              <a:rPr lang="hu-HU" sz="1600" dirty="0">
                <a:latin typeface="Times New Roman" panose="02020603050405020304" pitchFamily="18" charset="0"/>
              </a:rPr>
              <a:t> az információnak a végrehajtó államtól való beszerzése érdekében, beleértve az </a:t>
            </a:r>
            <a:r>
              <a:rPr lang="hu-HU" sz="1600" b="1" dirty="0">
                <a:latin typeface="Times New Roman" panose="02020603050405020304" pitchFamily="18" charset="0"/>
              </a:rPr>
              <a:t>EIH kapcsolattartóin keresztül </a:t>
            </a:r>
            <a:r>
              <a:rPr lang="hu-HU" sz="1600" dirty="0">
                <a:latin typeface="Times New Roman" panose="02020603050405020304" pitchFamily="18" charset="0"/>
              </a:rPr>
              <a:t>történő tájékozódást </a:t>
            </a:r>
            <a:r>
              <a:rPr lang="hu-HU" sz="1600" b="1" dirty="0">
                <a:latin typeface="Times New Roman" panose="02020603050405020304" pitchFamily="18" charset="0"/>
              </a:rPr>
              <a:t>is</a:t>
            </a:r>
            <a:endParaRPr lang="hu-HU" sz="1600" dirty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hu-HU" sz="1600" dirty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hu-HU" sz="1600" dirty="0">
                <a:latin typeface="Times New Roman" panose="02020603050405020304" pitchFamily="18" charset="0"/>
              </a:rPr>
              <a:t>Amennyiben a </a:t>
            </a:r>
            <a:r>
              <a:rPr lang="hu-HU" sz="1600" b="1" dirty="0">
                <a:latin typeface="Times New Roman" panose="02020603050405020304" pitchFamily="18" charset="0"/>
              </a:rPr>
              <a:t>végrehajtó állam azon hatósága</a:t>
            </a:r>
            <a:r>
              <a:rPr lang="hu-HU" sz="1600" dirty="0">
                <a:latin typeface="Times New Roman" panose="02020603050405020304" pitchFamily="18" charset="0"/>
              </a:rPr>
              <a:t>, amely az ENYH-t megkapja, </a:t>
            </a:r>
            <a:r>
              <a:rPr lang="hu-HU" sz="1600" b="1" dirty="0">
                <a:latin typeface="Times New Roman" panose="02020603050405020304" pitchFamily="18" charset="0"/>
              </a:rPr>
              <a:t>nem rendelkezik hatáskörrel </a:t>
            </a:r>
            <a:r>
              <a:rPr lang="hu-HU" sz="1600" dirty="0">
                <a:latin typeface="Times New Roman" panose="02020603050405020304" pitchFamily="18" charset="0"/>
              </a:rPr>
              <a:t>az ENYH elismerésére vagy az annak végrehajtásához szükséges intézkedések megtételére, akkor az ENYH-t </a:t>
            </a:r>
            <a:r>
              <a:rPr lang="hu-HU" sz="1600" u="sng" dirty="0">
                <a:latin typeface="Times New Roman" panose="02020603050405020304" pitchFamily="18" charset="0"/>
              </a:rPr>
              <a:t>hivatalból</a:t>
            </a:r>
            <a:r>
              <a:rPr lang="hu-HU" sz="1600" dirty="0">
                <a:latin typeface="Times New Roman" panose="02020603050405020304" pitchFamily="18" charset="0"/>
              </a:rPr>
              <a:t> </a:t>
            </a:r>
            <a:r>
              <a:rPr lang="hu-HU" sz="1600" b="1" dirty="0">
                <a:latin typeface="Times New Roman" panose="02020603050405020304" pitchFamily="18" charset="0"/>
              </a:rPr>
              <a:t>továbbítja a végrehajtó hatósághoz, és erről tájékoztatja a kibocsátó hatóságot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hu-HU" sz="16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542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69" y="460830"/>
            <a:ext cx="10905066" cy="1135737"/>
          </a:xfrm>
        </p:spPr>
        <p:txBody>
          <a:bodyPr>
            <a:normAutofit fontScale="90000"/>
          </a:bodyPr>
          <a:lstStyle/>
          <a:p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Atlas – </a:t>
            </a:r>
            <a:r>
              <a:rPr lang="hu-H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az EIH weboldala</a:t>
            </a:r>
            <a:br>
              <a:rPr lang="en-GB" sz="3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EFC71DD-0FB5-4C73-9F8B-E066C25DB6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7030" y="1611983"/>
            <a:ext cx="4754389" cy="4290641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A977F4F-3E92-4AD6-938E-5FED15D10A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5002" y="1609453"/>
            <a:ext cx="4555056" cy="421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64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29" y="645737"/>
            <a:ext cx="10905066" cy="716952"/>
          </a:xfrm>
        </p:spPr>
        <p:txBody>
          <a:bodyPr>
            <a:normAutofit fontScale="90000"/>
          </a:bodyPr>
          <a:lstStyle/>
          <a:p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Elismerés</a:t>
            </a:r>
            <a:r>
              <a:rPr lang="en-GB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és</a:t>
            </a:r>
            <a:r>
              <a:rPr lang="en-GB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végrehajtás</a:t>
            </a:r>
            <a:r>
              <a:rPr lang="en-GB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GB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Alternatív</a:t>
            </a:r>
            <a:r>
              <a:rPr lang="en-GB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lehetőségek</a:t>
            </a:r>
            <a:b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29" y="1642002"/>
            <a:ext cx="10275501" cy="4570261"/>
          </a:xfrm>
        </p:spPr>
        <p:txBody>
          <a:bodyPr>
            <a:noAutofit/>
          </a:bodyPr>
          <a:lstStyle/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1400" dirty="0">
                <a:latin typeface="Times New Roman" panose="02020603050405020304" pitchFamily="18" charset="0"/>
              </a:rPr>
              <a:t>A végrehajtó hatóságnak </a:t>
            </a:r>
            <a:r>
              <a:rPr lang="hu-HU" sz="1400" b="1" dirty="0">
                <a:latin typeface="Times New Roman" panose="02020603050405020304" pitchFamily="18" charset="0"/>
              </a:rPr>
              <a:t>minden további alaki követelmény nélkül </a:t>
            </a:r>
            <a:r>
              <a:rPr lang="hu-HU" sz="1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el kell ismernie </a:t>
            </a:r>
            <a:r>
              <a:rPr lang="hu-HU" sz="1400" dirty="0">
                <a:latin typeface="Times New Roman" panose="02020603050405020304" pitchFamily="18" charset="0"/>
              </a:rPr>
              <a:t>az ezen irányelv rendelkezéseivel összhangban részére továbbított ENYH-t, és </a:t>
            </a:r>
            <a:r>
              <a:rPr lang="hu-HU" sz="1400" b="1" dirty="0">
                <a:latin typeface="Times New Roman" panose="02020603050405020304" pitchFamily="18" charset="0"/>
              </a:rPr>
              <a:t>biztosítania kell annak végrehajtását ugyanúgy és ugyanolyan feltételekkel</a:t>
            </a:r>
            <a:r>
              <a:rPr lang="hu-HU" sz="1400" dirty="0">
                <a:latin typeface="Times New Roman" panose="02020603050405020304" pitchFamily="18" charset="0"/>
              </a:rPr>
              <a:t>, mintha az adott nyomozási cselekményt a végrehajtó állam valamely hatósága rendelte volna el (9. cikk (1) bekezdés)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hu-HU" sz="1400" dirty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1400" dirty="0">
                <a:latin typeface="Times New Roman" panose="02020603050405020304" pitchFamily="18" charset="0"/>
              </a:rPr>
              <a:t>A végrehajtó hatóságnak </a:t>
            </a:r>
            <a:r>
              <a:rPr lang="hu-HU" sz="1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 kell tartania </a:t>
            </a:r>
            <a:r>
              <a:rPr lang="hu-HU" sz="1400" b="1" dirty="0">
                <a:latin typeface="Times New Roman" panose="02020603050405020304" pitchFamily="18" charset="0"/>
              </a:rPr>
              <a:t>a kibocsátó hatóság által kifejezetten feltüntetett alaki követelményeket és eljárásokat</a:t>
            </a:r>
            <a:r>
              <a:rPr lang="hu-HU" sz="1400" dirty="0">
                <a:latin typeface="Times New Roman" panose="02020603050405020304" pitchFamily="18" charset="0"/>
              </a:rPr>
              <a:t>, </a:t>
            </a:r>
            <a:r>
              <a:rPr lang="hu-HU" sz="1400" u="sng" dirty="0">
                <a:latin typeface="Times New Roman" panose="02020603050405020304" pitchFamily="18" charset="0"/>
              </a:rPr>
              <a:t>kivéve</a:t>
            </a:r>
            <a:r>
              <a:rPr lang="hu-HU" sz="1400" dirty="0">
                <a:latin typeface="Times New Roman" panose="02020603050405020304" pitchFamily="18" charset="0"/>
              </a:rPr>
              <a:t>, </a:t>
            </a:r>
            <a:r>
              <a:rPr lang="hu-HU" sz="1400" i="1" dirty="0">
                <a:latin typeface="Times New Roman" panose="02020603050405020304" pitchFamily="18" charset="0"/>
              </a:rPr>
              <a:t>ha ez az irányelv másképpen rendelkezik, és feltéve, hogy az ilyen alaki követelmények és eljárások nem ellentétesek a végrehajtó állam alapvető jogelveivel.</a:t>
            </a:r>
            <a:r>
              <a:rPr lang="hu-HU" sz="1400" dirty="0">
                <a:latin typeface="Times New Roman" panose="02020603050405020304" pitchFamily="18" charset="0"/>
              </a:rPr>
              <a:t> (9. cikk (2) bekezdés)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hu-HU" sz="1400" dirty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1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Eltérő típusú nyomozási cselekmény igénybevétele </a:t>
            </a:r>
            <a:r>
              <a:rPr lang="hu-HU" sz="1400" u="sng" dirty="0">
                <a:latin typeface="Times New Roman" panose="02020603050405020304" pitchFamily="18" charset="0"/>
              </a:rPr>
              <a:t>(10. cikk (1) bekezdés)</a:t>
            </a:r>
            <a:r>
              <a:rPr lang="hu-HU" sz="1400" dirty="0">
                <a:latin typeface="Times New Roman" panose="02020603050405020304" pitchFamily="18" charset="0"/>
              </a:rPr>
              <a:t>:</a:t>
            </a:r>
            <a:r>
              <a:rPr lang="hu-HU" sz="1400" i="1" dirty="0">
                <a:latin typeface="Times New Roman" panose="02020603050405020304" pitchFamily="18" charset="0"/>
              </a:rPr>
              <a:t> </a:t>
            </a:r>
            <a:r>
              <a:rPr lang="hu-HU" sz="1400" dirty="0">
                <a:latin typeface="Times New Roman" panose="02020603050405020304" pitchFamily="18" charset="0"/>
              </a:rPr>
              <a:t>A végrehajtó hatóság – amennyiben lehetséges – az ENYH-</a:t>
            </a:r>
            <a:r>
              <a:rPr lang="hu-HU" sz="1400" dirty="0" err="1">
                <a:latin typeface="Times New Roman" panose="02020603050405020304" pitchFamily="18" charset="0"/>
              </a:rPr>
              <a:t>ban</a:t>
            </a:r>
            <a:r>
              <a:rPr lang="hu-HU" sz="1400" dirty="0">
                <a:latin typeface="Times New Roman" panose="02020603050405020304" pitchFamily="18" charset="0"/>
              </a:rPr>
              <a:t> meghatározottól eltérő nyomozási cselekményhez folyamodhat, ha az ENYH-</a:t>
            </a:r>
            <a:r>
              <a:rPr lang="hu-HU" sz="1400" dirty="0" err="1">
                <a:latin typeface="Times New Roman" panose="02020603050405020304" pitchFamily="18" charset="0"/>
              </a:rPr>
              <a:t>ban</a:t>
            </a:r>
            <a:r>
              <a:rPr lang="hu-HU" sz="1400" dirty="0">
                <a:latin typeface="Times New Roman" panose="02020603050405020304" pitchFamily="18" charset="0"/>
              </a:rPr>
              <a:t> megjelölt nyomozási cselekmény </a:t>
            </a:r>
            <a:r>
              <a:rPr lang="hu-HU" sz="1400" b="1" dirty="0">
                <a:latin typeface="Times New Roman" panose="02020603050405020304" pitchFamily="18" charset="0"/>
              </a:rPr>
              <a:t>a végrehajtó állam jogában nem létezik </a:t>
            </a:r>
            <a:r>
              <a:rPr lang="hu-HU" sz="1400" dirty="0">
                <a:latin typeface="Times New Roman" panose="02020603050405020304" pitchFamily="18" charset="0"/>
              </a:rPr>
              <a:t>vagy </a:t>
            </a:r>
            <a:r>
              <a:rPr lang="hu-HU" sz="1400" b="1" dirty="0">
                <a:latin typeface="Times New Roman" panose="02020603050405020304" pitchFamily="18" charset="0"/>
              </a:rPr>
              <a:t>azt hasonló belföldi ügyben nem lehetne végrehajtani</a:t>
            </a:r>
            <a:r>
              <a:rPr lang="hu-HU" sz="1400" dirty="0">
                <a:latin typeface="Times New Roman" panose="02020603050405020304" pitchFamily="18" charset="0"/>
              </a:rPr>
              <a:t> (</a:t>
            </a:r>
            <a:r>
              <a:rPr lang="hu-HU" sz="1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Kivételek </a:t>
            </a:r>
            <a:r>
              <a:rPr lang="hu-HU" sz="1400" dirty="0">
                <a:latin typeface="Times New Roman" panose="02020603050405020304" pitchFamily="18" charset="0"/>
              </a:rPr>
              <a:t>a 10. cikk (2) bekezdésében)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hu-HU" sz="1400" dirty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1400" dirty="0">
                <a:latin typeface="Times New Roman" panose="02020603050405020304" pitchFamily="18" charset="0"/>
              </a:rPr>
              <a:t>A végrehajtó hatóság olyan esetekben is </a:t>
            </a:r>
            <a:r>
              <a:rPr lang="hu-HU" sz="1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folyamodhat az ENYH-</a:t>
            </a:r>
            <a:r>
              <a:rPr lang="hu-HU" sz="1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ban</a:t>
            </a:r>
            <a:r>
              <a:rPr lang="hu-HU" sz="1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megjelölttől eltérő nyomozási cselekményhez</a:t>
            </a:r>
            <a:r>
              <a:rPr lang="hu-HU" sz="1400" dirty="0">
                <a:latin typeface="Times New Roman" panose="02020603050405020304" pitchFamily="18" charset="0"/>
              </a:rPr>
              <a:t>, </a:t>
            </a:r>
            <a:r>
              <a:rPr lang="hu-HU" sz="1400" b="1" dirty="0">
                <a:latin typeface="Times New Roman" panose="02020603050405020304" pitchFamily="18" charset="0"/>
              </a:rPr>
              <a:t>ha a végrehajtó hatóság által választott nyomozási cselekmény kisebb beavatkozással járó eszközök révén </a:t>
            </a:r>
            <a:r>
              <a:rPr lang="hu-HU" sz="1400" b="1" u="sng" dirty="0">
                <a:latin typeface="Times New Roman" panose="02020603050405020304" pitchFamily="18" charset="0"/>
              </a:rPr>
              <a:t>ugyanazzal az eredménnyel jár</a:t>
            </a:r>
            <a:r>
              <a:rPr lang="hu-HU" sz="1400" b="1" dirty="0">
                <a:latin typeface="Times New Roman" panose="02020603050405020304" pitchFamily="18" charset="0"/>
              </a:rPr>
              <a:t>, mint az ENYH-</a:t>
            </a:r>
            <a:r>
              <a:rPr lang="hu-HU" sz="1400" b="1" dirty="0" err="1">
                <a:latin typeface="Times New Roman" panose="02020603050405020304" pitchFamily="18" charset="0"/>
              </a:rPr>
              <a:t>ban</a:t>
            </a:r>
            <a:r>
              <a:rPr lang="hu-HU" sz="1400" b="1" dirty="0">
                <a:latin typeface="Times New Roman" panose="02020603050405020304" pitchFamily="18" charset="0"/>
              </a:rPr>
              <a:t> megjelölt nyomozási cselekmény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817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1602</Words>
  <Application>Microsoft Office PowerPoint</Application>
  <PresentationFormat>Szélesvásznú</PresentationFormat>
  <Paragraphs>159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Office Theme</vt:lpstr>
      <vt:lpstr>Az EU büntetőjogának helyesebb alkalmazása ERA – Igazságügyi alkalmazottak képzése</vt:lpstr>
      <vt:lpstr>Tartalom:</vt:lpstr>
      <vt:lpstr>Tájékoztató</vt:lpstr>
      <vt:lpstr> Kapcsolat más jogintézményekkel </vt:lpstr>
      <vt:lpstr> Az ENYH hatálya </vt:lpstr>
      <vt:lpstr> Fogalommeghatározások </vt:lpstr>
      <vt:lpstr>  A továbbítás csatornái  </vt:lpstr>
      <vt:lpstr>  Atlas – az EIH weboldala  </vt:lpstr>
      <vt:lpstr> Elismerés és végrehajtás. Alternatív lehetőségek </vt:lpstr>
      <vt:lpstr>  Az elismerés vagy a végrehajtás megtagadásának indokai. Elhalasztás   </vt:lpstr>
      <vt:lpstr>  Az elismerésre vagy végrehajtásra vonatkozó határidők  </vt:lpstr>
      <vt:lpstr>  Jogorvoslat  </vt:lpstr>
      <vt:lpstr>  Tájékoztatási kötelezettség  </vt:lpstr>
      <vt:lpstr>   További források az EIH weblapján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on Mutual Legal Assistance in Criminal Matters in the EU</dc:title>
  <dc:creator>motoi constantin daniel</dc:creator>
  <cp:lastModifiedBy>Szilágyi Enikő dr. [OBH]</cp:lastModifiedBy>
  <cp:revision>90</cp:revision>
  <dcterms:created xsi:type="dcterms:W3CDTF">2020-10-28T18:46:19Z</dcterms:created>
  <dcterms:modified xsi:type="dcterms:W3CDTF">2021-11-09T15:23:32Z</dcterms:modified>
</cp:coreProperties>
</file>