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300" r:id="rId3"/>
    <p:sldId id="301" r:id="rId4"/>
    <p:sldId id="288" r:id="rId5"/>
    <p:sldId id="292" r:id="rId6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51D5-CDC1-4DAF-9338-5D6A04E330C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A365-FFD8-4BE1-A6CA-5A6B6EC5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8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14" y="21034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Európai Büntetőjog alkalmazása</a:t>
            </a:r>
            <a:br>
              <a:rPr lang="hu-HU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nl-NL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ERA Igazságügyi </a:t>
            </a:r>
            <a:r>
              <a:rPr lang="hu-HU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alkalmazottak képzése</a:t>
            </a:r>
            <a:br>
              <a:rPr lang="hu-HU" altLang="nl-N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nl-N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4" y="4397226"/>
            <a:ext cx="8458200" cy="105632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nl-N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Európai Elfogatóparancs</a:t>
            </a:r>
            <a:endParaRPr lang="en-US" altLang="nl-NL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ED6EF250-DA41-47BF-A9F6-84638B81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2" y="632401"/>
            <a:ext cx="10476345" cy="984250"/>
          </a:xfrm>
        </p:spPr>
        <p:txBody>
          <a:bodyPr>
            <a:normAutofit fontScale="90000"/>
          </a:bodyPr>
          <a:lstStyle/>
          <a:p>
            <a:r>
              <a:rPr lang="nl-NL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Tanács 2002/584/IB számú, 2002. június 13. napján kelt kerethatározata az Európai Elfogatóparancsról és a tagállamok közötti átadási eljárásokról- </a:t>
            </a:r>
            <a:r>
              <a:rPr lang="hu-HU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sz. jogeset</a:t>
            </a:r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53E0D2F5-AC80-44C6-9E4E-0EABF12A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24025"/>
            <a:ext cx="10476345" cy="4351338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Heraklion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rendőrfőkapitánya – a Kelet-Krétai Fellebbviteli Bíróság mellett működő Ügyészség nevében - EEP-t bocsát ki Hollandia felé a holland állampolgárságú és Maastrichtban élő orvossal, dr. </a:t>
            </a: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Drionnal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szemben, akit emberölés és szabotázs elkövetésével gyanúsítanak. Az emberöléssel kapcsolatos gyanúsítás szerint dr. </a:t>
            </a: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közreműködött a görög állampolgárságú </a:t>
            </a: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Karalis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életének kioltásában. Az elkövetés helye </a:t>
            </a: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Thessaloniki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Karalis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kérésére adott be neki halálos injekciót, ami pár percen belül a sértett halálát okozta. A szabotázzsal kapcsolatos gyanúsítás szerint </a:t>
            </a: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abból fakadó felindulásában, hogy lekéste a Maastrichtba tartó repülőjáratát, az Athéni repülőtéren megrongálta az </a:t>
            </a:r>
            <a:r>
              <a:rPr lang="hu-HU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Aegean</a:t>
            </a:r>
            <a:r>
              <a:rPr lang="hu-HU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Airlines tulajdonát. </a:t>
            </a:r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9194B-840C-493D-8433-5ACD07F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695EC9D6-4C34-4BD0-9B7D-433B9E0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5" y="664442"/>
            <a:ext cx="10300546" cy="984250"/>
          </a:xfrm>
        </p:spPr>
        <p:txBody>
          <a:bodyPr>
            <a:noAutofit/>
          </a:bodyPr>
          <a:lstStyle/>
          <a:p>
            <a:r>
              <a:rPr lang="nl-NL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Framework Decision 2002/584 on the European arrest warrant and the surrender procedures between Member States - Case 1 scenario – The questions</a:t>
            </a:r>
            <a:br>
              <a:rPr lang="nl-NL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0C5D3-82FC-4A7F-830A-92C9EBDE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1727056"/>
            <a:ext cx="8458200" cy="4246562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Kötelessége-e Hollandiának a gyanúsított átadása? Amennyiben igen, milyen feltételek 	mellett?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Különbséget jelentene-e, ha az elkövetés nem Görögországban, hanem Hollandiában 	történt volna?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Elvégezheti-e Hollandia a cselekmény értékelését, minősítheti-e a holland büntetőjognak 	megfelelően?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Van-e jelentősége a keresett személy állampolgárságának?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Őrizetbe kerül-e a keresett személy az eljárás időtartamára?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Mely hatóságok járnak el az EEP-vel kapcsolatban az egyes oldalakon? 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Milyen eljárást folytat le Hollandia, és mennyi időt vesz igénybe?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Milyen szerepe van a görög hatóságoknak az átadási eljárással kapcsolatban?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Mikor és hogy történik meg az átadás?</a:t>
            </a:r>
          </a:p>
          <a:p>
            <a:pPr algn="just">
              <a:defRPr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Tegyük fel, hogy sikeres az átadás. Milyen feltételekkel vádolhatja meg a görög 	ügyészség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Driont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további bűncselekmény, bolti lopás elkövetésével?</a:t>
            </a:r>
          </a:p>
          <a:p>
            <a:pPr marL="457200" indent="-457200">
              <a:buNone/>
              <a:defRPr/>
            </a:pPr>
            <a:endParaRPr lang="nl-N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358B8-3167-4DB4-9351-654C9317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7F4F52C7-872E-47B0-B942-59FB63CD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alt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bizalom és az Európai Elfogatóparancs 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F59A5236-2CE5-4013-A151-51459532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99516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Főszabály: végrehajtani az EEP-ot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Kivéve megtagadási ok fennállásakor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Meloni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De: emberi jogi aggályok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l-NL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Aranyosi/ Calderaru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tagállamok kötelesek biztosítékot kérni az alapjogok biztosítására</a:t>
            </a:r>
            <a:endParaRPr lang="nl-NL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ACAF33-3C6D-48D9-90D9-C0C30B2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/>
          </a:bodyPr>
          <a:lstStyle/>
          <a:p>
            <a:r>
              <a:rPr lang="hu-HU" alt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bizalom csak az átadás pillanatában</a:t>
            </a:r>
            <a:r>
              <a:rPr lang="en-US" alt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8458200" cy="46069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Második Aranyosi-ügy: garanciák csak az első </a:t>
            </a:r>
            <a:r>
              <a:rPr lang="hu-HU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fogvatartási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helyre vonatkozóan? A tagállamok egymás általi felülvizsgálatához vezethet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(ML,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C‑220/18 PPU)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bizalom olyan tagállammal szemben ahol </a:t>
            </a:r>
            <a:r>
              <a:rPr lang="hu-HU" altLang="nl-NL" sz="2400">
                <a:latin typeface="Times New Roman" panose="02020603050405020304" pitchFamily="18" charset="0"/>
                <a:cs typeface="Times New Roman" panose="02020603050405020304" pitchFamily="18" charset="0"/>
              </a:rPr>
              <a:t>veszélyben jogállamiság</a:t>
            </a:r>
            <a:r>
              <a:rPr lang="en-US" altLang="nl-NL" sz="240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Lengyelország és Magyarország ügye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COM-Recommendation 2018/103 + </a:t>
            </a: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C-354/20 PPU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DCAmsterdam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ref. on Poland)</a:t>
            </a:r>
          </a:p>
          <a:p>
            <a:pPr>
              <a:spcBef>
                <a:spcPts val="1800"/>
              </a:spcBef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bizalom korábbi tagállammal szemben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Egyesült Királyság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bizalom nem EU tagállammal szemben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Norvégia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endParaRPr lang="nl-NL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442</Words>
  <Application>Microsoft Office PowerPoint</Application>
  <PresentationFormat>Szélesvásznú</PresentationFormat>
  <Paragraphs>30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Az Európai Büntetőjog alkalmazása ERA Igazságügyi alkalmazottak képzése </vt:lpstr>
      <vt:lpstr>A Tanács 2002/584/IB számú, 2002. június 13. napján kelt kerethatározata az Európai Elfogatóparancsról és a tagállamok közötti átadási eljárásokról- 1. sz. jogeset</vt:lpstr>
      <vt:lpstr>Council Framework Decision 2002/584 on the European arrest warrant and the surrender procedures between Member States - Case 1 scenario – The questions </vt:lpstr>
      <vt:lpstr>Kölcsönös bizalom és az Európai Elfogatóparancs </vt:lpstr>
      <vt:lpstr>Kölcsönös bizalom csak az átadás pillanatában?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NKO gyakornok [OBH]</cp:lastModifiedBy>
  <cp:revision>16</cp:revision>
  <cp:lastPrinted>2021-09-27T11:35:21Z</cp:lastPrinted>
  <dcterms:created xsi:type="dcterms:W3CDTF">2020-12-02T15:00:47Z</dcterms:created>
  <dcterms:modified xsi:type="dcterms:W3CDTF">2021-12-07T12:12:41Z</dcterms:modified>
</cp:coreProperties>
</file>