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8" r:id="rId6"/>
    <p:sldId id="264" r:id="rId7"/>
    <p:sldId id="277" r:id="rId8"/>
    <p:sldId id="265" r:id="rId9"/>
    <p:sldId id="266" r:id="rId10"/>
    <p:sldId id="267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09T13:54:28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5817 8284 0,'33'0'187,"-16"0"-171,33 0-16,0 29 15,18-29 1,100 0 0,103 0-1,-86 0 1,16 0-1,35 0 1,-33 0 0,-119 0-16,-16 0 15,117 15 1,-34 15 0,-33-30 15,-51 14-16,1 1 1,0-15 0,-2 15-1,-15-15 1,-18 14 0,18-14-1,0 0 1,33 0-1,-34 0 1,-33 0-16,101 0 16,-17 0-1,18 0 1,-2 0 0,-33 0-1,51 0 16,-17 0-15,67 0 0,-50 0-1,17 0 1,0 0 0,33 0-1,16 30 1,-49-16-1,0 1 1,-51-15 0,0 15-1,34 14 1,-51-15 0,51-14-1,-102 0 16,1 0-15,-17 0 31,34 0-31,-34 0 15</inkml:trace>
  <inkml:trace contextRef="#ctx0" brushRef="#br0" timeOffset="20312.4">4755 6417 0,'-17'0'94,"0"0"-79,0 0 1,-16 0-1,-1-14 1,1-1 0,-2 15-1,2 0 1,16-14 0,1 14-16,-18-30 15,17 16 1,-16-1-1,-35-15 1,34 30 0,1 0-1,-35 0 1,17 0 0,-16 0 15,17 0-16,33 0 1,-51 0 0,35 0-1,-34 0 1,32 0 0,19 0-1,-35 0 1,17 0-1,18 0 1,-1 0 0,-17 15-1,17 0 1,1-15 0,-19 29 15,19-29-16,-1 30 1,-16-1 0,-2 44-1,19-29 1,16 1 15,0-16-15,0-14-1,0 14 1,0 0 0,0 1-1,0-1-15,0 0 16,0 1 15,33 0-15,-15-1-1,-18-14 1,50 58 0,-16-29-1,33 15 1,-17-30 0,-16 15-1,33-14 1,1 28-1,-17-28 1,-18-16 0,-16 1-1,0 0 1,17-1 15,-1-14 0,34 30-15,1-15 0,-35-15-1,2 15 1,-2-15 0,-16 0-1,33 0 1,-15 14-1,-19-14 1,1 0 0,0 0-1,17 0 1,-1 0 0,0 0-1,-15 0 16,-1 0-15,-1 0 0,18 0-1,-17 0 1,16 0 0,-16 0-1,17 0 16,-17 0 1,0 0-32,16-14 15,-15 14 17,-2-15-17,1 0 1,16-15-1,-15 16 1,49-74 0,-67 58-1,50-14 1,-33 30 0,1-1-1,15-59 1,-33 59-1,16-29 1,-16-14 0,17 14-1,-17 0 1,0 29 0,0-15-1,0-43 16,0 44-15,0-15 0,0 14-1,0 16 1,-17-1 0,1 15-1,-1-59 1,-17 44-1,34 0-15,-33 1 16,16-16 0,-17 16 15,17-1-15,0 15 15,1 0-16,-2-14 1,2-1 0,-1 0-1,0 15 1,1-14 0,-19-1-1,2 15 1,16-15-1,0 0 1,-17 15 0,18 0-1,-18-15 1,0 15 0,18-15-1,-19 15 16,19 0-15,-34 0 0,-1 0-1,34 0 1,1 0 0,-19 0-1,2 0 1,-1 0-1,-16 0 1,16 0 0,0 0-1,18 0 17,-2 0-17,1 0 1,1 0 15,-1 0-15,0 0-1,0 0 1,0 0 0,-16 15-1,16-15 1,17 15-1,-34 0 1,-16 0 15,50 0 32</inkml:trace>
  <inkml:trace contextRef="#ctx0" brushRef="#br0" timeOffset="66120.39">19864 6153 0,'0'0'0,"-16"0"125,-1 0-93,0 0-17,-17 0 1,1 15-1,15-1 17,2-14-32,-1 0 15,0 15 1,-17-15 15,18 0-15,-1 0 15,0 0-15,1 0-1,-2 0 17,1 15-17,17-1 32,-33 1-31,16-15 31,17 14-32,-34 16 16,18-30-15,16 15 0,-17 0-1,-17 0 1,34-1 0,-17 1-1,0-15 1,17 15-1,0-1 17,0 1-17,0 14 63,0-14-62,0-1 0,0 1-1,0 29 1,0 1 0,0-16-1,0-14 1,0-1-1,0 1 1,17 0 0,-17-1-1,17 16 1,0-16 15,0 16-15,0-30-1,-1 29 1,1-14 0,0 0 15,0 0-15,0-1-1,-1 1 1,1 0 15,1-15 16,-2 0-31,-16 14-1,34 1 16,-18-15 1,2 0-1,-2 0-15,18 15-1,-18-15 1,19 0-1,-2 0 17,-16 0-32,0 0 47,0 0-32,-1 0 1,18 0-1,-17 0 1,0 0-16,0 0 16,16 0 15,-15 0-15,-2 0-1,18 0 1,0 0-1,-18 0 1,1 0 0,34 0-1,-18 0 1,2 0 15,-19 0 16,1 0-47,-1 0 16,69 29-1,-69-29 1,19 0 0,-19 0 30,1 0-46,34 0 16,-35 0 0,18 0-16,0 0 15,-1 0 63,2 0-62,-2 0 0,-17 0 15,2 0-15,-1 0-1,-1 14 1,52-14-1,-35 15-15,68-15 16,-33 0 0,-18 0-1,-33 0 32,0 0-31,-1 0-1,69 0 1,33 15 0,-50-15-1,16 0 1,-34 0 0,-16 0-1,-1 0 1,18 0-1,33 0 1,1 0 0,-69 0-1,18 0 1,-17 0 15,33 0-15,-16 0-1,-17 0 1,0 0 0,-1 0 15,19 0-15,-19 0-1,1 0 1,34-30-1,-1 16 17,-33 14-17,0 0 1,-17-15 0,33 15 30,-33-14-30,17-1 0,0 15 15,0-15-15,-17 1-1,17-16-15,-1 16 16,1-16-1,-17 15 1,0 0 0,0-29-1,0 15 17,0 14-17,0-43 1,0 43-1,0 0 1,0-14 0,0-1-1,0 1 1,0-30 0,-17 30-1,17 14 1,-16 1-1,-1-16 1,0 16 15,17-1-31,-34 15 16,18-30 15,-1 15-15,-51-14-1,35 14 1,-18 1 0,-33-1-1,-34 15 1,0-15 0,67 15-16,-15 0 15,-19 0 1,-16 0-1,16 0 1,-15-29 0,-18 14-1,50 15 17,-32 0-17,32 0 1,1 0-1,-51 0 1,51 0 0,32 0-16,-49 0 15,16 0 1,19 0 0,-19 0-1,51 0 1,-17 0-1,1 0 1,0 0 0,15 0-1,-32 0 17,-1 0-17,18 0 1,-1 0-1,17 0 1,0 0 0,1 0-1,-19 0 1,2 0 0,16 0-1,-34 0 1,-16 0-1,-17 0 1,-17 0 0,50 0 15,34 0 0</inkml:trace>
  <inkml:trace contextRef="#ctx0" brushRef="#br0" timeOffset="68855.34">20336 7094 0,'-16'0'16,"-2"0"-1,-15 0 1,16 0-1,-17 0 1,17 0 0,-33 14-1,33-14 1,-33 0 0,-1 0-1,34 0 1,1 0-1,-2 0 1,1 0 15,1 15-15,-1-15 0,0 0-1,0 0 1,0 0-1,-16 29 1,16-29 0,17 15-1,-51-15 1,18 29 0,33-14-1,-34 0 1,17-1-1,0 1-15,1 14 16,-2-29 0,18 15-1,-16 15 17,16-15 77,0-1-109,16 16 31,-16-16-15,34 1-1,-17 14 1,0-14 0,-1-15-1,2 14 1,-1 1 15,-1 0-15,1-1-1,0 1 1,0-15-16,0 15 31,16-15-15,1 15 15,0-15 32,-18 30-32,1-30 47,17 0-62,-17 0 31,0 0-32,17 0-15,-18 0 31,1 0-31,0 0 16,17 0 0,50 0-1,-51 0 1,68 0 0,-17 0-1,-33 0 1,-34 0-1,17 0 1,0 0 0,17 0-1,-2 0 1,-31 0 0,32 0-1,-33 0 1,17 0 31,-17 0-32,33 0-15,35 0 32,-69 0-17,34 0 1,-16 0-1,-17 0 1,34 0 0,-18 0-16,18 0 15,-17 0 1,0 0 0,-18 0 30,1 0-30,16 0 0,-15 14 156</inkml:trace>
  <inkml:trace contextRef="#ctx0" brushRef="#br0" timeOffset="75631.83">20386 7167 0,'35'0'140,"-2"-15"-109,-17 15-31,35 0 16,17-14 0,49-1-1,-49-14 1,50 14 0,0 15-1,50-15 1,-83 15-16,100 0 15,-67 0 1,16-14 0,-116 14-1,-2 0 17,-16-15-17,17 15 1,17 0-1,16 0 1,-33 0 0,17 0-1,16 0 1,-32 0-16,48 0 16,36 0-1,32 0 1,-33 0-1,-16 0 1,-18 0 0,17 0-1,34 0 17,-17 0-17,34 0 1,-68 0-1,18 0 1,-18 0 0,17 0-1,0 0 1,-16 0 0,67 0-1,-34 0 1,-34 0-1,51 0 1,-17 0 0,-34 0-1,35 0 17,15 0-17,35 0 1,-34 0-1,17 0 1,16 0 0,-50 0-1,-66 0 1,-2 0 15,84 0-15,2 0-1,-2 0 1,2 0 0,-103 0-16,1 0 15,0 0 32,0 0-31,33 0-1,18 0 1,-35 0 0,-15 15-1,32-15 48,-34 29-63,35-14 15,0 14 1,-1-14 0,-33-1 31,0 1-32,0 0 1,16 14-1,-16-14 1,0-1 15,0 1-15,-17 0 0,17-1-16,-17 16 15,16-30 1,2 15-1,-18 0 1,0 14 0,0 0-1,0-14 17,0 0-17,0-1 1,0 15-1,-18 1 1,18-16-16,-16 1 16,16 15-1,-34 0 1,0-16 0,-16 30 15,50-29-16,-34-15 1,17 0 0,1 0-1,-1 0 1,-17 29 15,17-29-15,-16 15-1,-51-15 1,49 0 0,-32 14-1,34-14 1,16 0 0,0 0-1,0 0 1,0 0-1,0 30 1,1-30 47,-2 0-48,-15 0 1,-1 0-1,0 14 1,-67-14 0,17 15-1,-51 15 1,34-30 0,-16 0-1,49 0 1,17 0-16,1 0 15,16 0 1,1 0 0,-51 0-1,67 0 17,-51 15-17,34-15 1,1 14-1,-35-14 1,-49 0 0,33 0-1,16 0-15,51 0 16,0 0-16,-16 0 16,16 0 30,0 0-46,-50 0 16,-1 0 0,1 0-1,16 0 1,34 0 31,-33 15-32,-17-15 1,-18 15 0,-33-1-1,34 1 1,50-15 0,-16 0-1,-18 15 1,-16-15-1,-85 0 1,-83 0 0,16 0-1,152 0 1,-34 29 15,102-29-15,-19 0-1,-66 0 1,1 0 0,-52 0-1,34 0 1,17 0 0,16 0-1,19 0 1,48 0-1,2 0 1,-1 0 0,0 0-16,-34 0 15,35 0 17,-19 0-17,19 0 1,-1 0 46,0 0-46,1 0 15,-2-15-15,2-14-1,-18 14-15,-50 1 16,-17-30 0,-34 14 15,17-14-15,33 29-1,36 0 1,-2 15-1,-34-44 1,52 30 0,-18 14-1,-16-30 1,33 30 0,1-14-1,-1 14 1,1-15 15,15 15 0,1 0-15,1-29-16,-18 29 62,17 0-46,0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9-13T13:12:24.4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20508 2628 0,'16'0'234,"30"0"-202,-32 0-32,48 0 15,14 0 1,107 0 15,-77 0-15,1 0-16,45 0 15,-30 0 1,-60 0 0,-32 0-1,77 0 1,30 0 0,-46 0-1,1 0 1,-46 0-1,-1 0 1,1 0 0,-16 0-16,108 0 31,-1 28-15,-15-28-1,-30 0 1,-62 0-1,16 0 1,0 0 15,-16 0-31,16 0 16,-1 0 0,-30 0-1</inkml:trace>
  <inkml:trace contextRef="#ctx0" brushRef="#br0" timeOffset="1877.97">20615 3298 0,'15'0'157,"1"0"-142,14 0-15,1 0 16,121 0-1,107 0 1,31 0 0,-61 0-1,-107 0 17,-77 0-17,1 0 1,-1 0-1,1 0 1,0 0 0,15 0-1,0 0 1,0 0-16,15 0 16,0 0-1,1 0 1,-32 0-1,32 0 1,-1 0 0,30 0-1,-30 0 17,16 0-17,-15 0 1,-17 0-1,2 0 1,74 0 0,-44 14-1,30 0 1,-15-14 0,-47 15-1,-29-15 1,0 0-1,45 14 1,15 0 0,61-14-1,16 0 17,-31 0-17,1 0 1,-92 0-1,-16 0 1,0 0 62,1 0-78,-1 0 16,-14 0-16,-1 0 15,0 0 1,0 0 0,0 14 124,-15 1-108</inkml:trace>
  <inkml:trace contextRef="#ctx0" brushRef="#br0" timeOffset="37272.91">20508 3896 0,'0'-14'218,"31"14"-202,14 14 0,-14-14-1,61 15-15,60-1 16,16 0-1,-16-14 1,-75 0 0,13 0-1,2 0 1,15 0 0,45 0-1,-45 0 1,0 0-1,-46 15 1,-15-1 0,60 0-1,108-14 17,-77 0-17,0 0 1,-30 0-1,-1 0 1,47 0 0,-16 0-1,61 0 1,-14 0 0,-48 0-1,-14-14 1,0 14-1,15-29 1,-61 1 0,-45 28 15,-16 0-15,16 0 15,-16 0-16,0 0 1,1 0 0,14 0-1,16 0 1,14-15 0,-28 15-16,58 0 15,33 0 1,105-28-1,93-1 1,-47 29 0,-107 0 15,-105 0-15,-17 0-1,-14 0 1,-17 0 15,18 0-15,13 0-16,31 0 15,16 0 1,-77 0 0,16 0 15,-1 0 0,-15 0-31,30 0 31,-13 0-15,-18 0 0,48 15-1,-32-1-15,46 14 16,16 44-1,60-1 1,-91-29 0,-15-12-1,-31-17 1,0 30 0,1 14-1,14-14 1,-15-14-1,1-15 1,-16 14 15,0 1 1,0-15-17,0 0 1,0 29-1,-16-43 1,-29 29 0,-47 14-1,0 28 1,16-43 0,31 15-1,-1-15 1,31-28-16,-62 15 15,1-15 1,0 13 0,0 2 15,-16-15-15,1 43-1,15-29 1,-16-14-1,62 14 1,0-14 0,-1 0-1,16 0 1,-16 0-16,-45 0 16,-76 0-1,-1 0 1,46 0-1,62 0 1,-1 0 0,30 0 15,-60 15-15,0-1-1,16 0 1,-17-14-1,-30 14 1,-30 15 0,45-15-1,47-14 1,-16 14 0,-15-14-1,-16 14 1,31 1-1,1-15 1,-17 14 0,16-14 15,-30 14-15,-31 1-1,-46-15 1,77 0-1,45 0 1,31 0 0,-31 28-1,-45-28 1,-16 15 0,46-15-1,0 13 1,30-13 15,-30 0-15,1 0 15,-2 0-31,-29 0 16,-31 0-1,92 0 1,-62 0-1,62 0 1,-77 0 0,30 0-1,-14 0 1,0 29 0,-16-29-1,-30 0 1,-153 0-1,154 0 1,74 0 15,32 0-15,-1 14 0,-15-14-1,-30 0 1,-61 0-1,30 0 1,1 0 0,90 0-1,-14 0-15,-16 0 32,31 0-32,-15 0 15,-16 0 1,16 0-1,14 0 1,-30 0 15,31 0 1,0 0-17,-31 0 1,31-14 31,-31 0-16,46-1 0,0 2-15,0-2-1,0 1 1,-15-15-16,0 1 16,-1 28 15,16-29-15,0 15-1,0 0 1,0-1-1,0 1 1,0-14 0,0 14-1,0-1 1,0-13 0,0 13-1,0-13 1,0 13-1,0 2 1,0-16 0,0 15-1,0-1 1,0-13 0,0 13-1,0 2 1,0-2-1,0 1 1,0 0 0,0-1-1,0 2 1,0-16 0,0 15 15,0-1-16,16 1 1,-16-15 31,0 15-31,0 0-1,0-15 1,0 15-1,0 0 1,0 0 15,0 0-15,0-1 0,0-13 15,0 13-31,0 1 31,0 0-15,0-1-1,0 2 17,0-2-17,0 1 1,0 0-1,0-29 32,0 28 94,15 2-125,-15-2-1,0 1 1,15 0-16,0-1 31,1-13 16,-1 0-31,0 28 15,1 0 219,-2-15-250,2 1 15,-1 14 32,0 0-31,1 0 46,-2-14-46,2 14 15,-16-15 1,46 15-17,-16-14 1,0 14-1,32 0 1,-47-14 0,15 14-1,-14-14 17,-1 14-17,0 0 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E665-62E6-405A-AD6D-264523F741D6}" type="datetimeFigureOut">
              <a:rPr lang="es-ES" smtClean="0"/>
              <a:t>12/11/2021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C345-962E-44CC-B65F-2687AEB2E86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1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D66F-59E2-449C-A093-7285183F7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57A89-61E3-4137-9614-E144E2807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AC39-47F7-4378-B475-98A0B0D9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C98-E4B2-4DF6-9360-F49F5E3449F5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ED367-E022-4F11-8213-01DDA21E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0090-CA7C-4FB3-A0E4-6CD35426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180E-9F2E-45C2-AD5B-F26EC1FA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C1230A-F54C-4FD4-9207-00BD5251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6DDC-B367-4632-BED9-64295F8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4B5E-3040-4A76-BE1C-DE1629BB0233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A541A-D49C-4BC6-B195-A8BA5717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334FF-9582-4090-AB10-3810BFCE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4BDB1-FF51-44CE-9569-8DF2338C3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49948-51A5-46DC-B124-61F0C35B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7DC3F-5B62-478C-9C3C-1201B1A0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F3CB-F806-4E9F-B4E6-8EB4DAD3CD35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C4760-FCE2-4842-A7F1-0B56EC80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E39-F730-45AE-A1B3-E0401B05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278B-44AB-4EE3-9897-A9310F377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69E7-D290-4BA8-9817-AD425452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444E-826B-4A72-A577-B241EE1F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107D-D89E-4E7B-AC69-0A52B39F9C36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93904-D204-4F7C-8A5A-3F427A41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64A53-05B9-4543-9DFC-5969F335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5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C785-8FA6-4CDC-93A0-BEF09A03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DF5E2-2EDC-461D-9375-83F5F1781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D383-3D39-44FA-AC2D-62B62FB0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D79F-94BB-43F1-A950-4A43E76BDBD9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F5D92-6D01-4844-B6E1-D271B8D3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4D078-CA25-434A-B915-CE924210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0B0F-6544-471E-B223-ECBD8ECC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0F8E-7FF0-4D4C-B420-EFC4B61D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A0525-B1C5-445E-A257-053B1A2C7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A15C4-BCE8-4BBB-8609-ABD42A95E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3E52-BABA-42BC-A33A-FAD7507CEFA2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03448-2D3D-4D4D-96C6-41A9F15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C7F4-4749-48C3-879D-4FF32D37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FD94-6FF4-4556-A9DC-D16B55A8F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9B80-6200-447A-95A4-55393AD27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8030F-9C01-4541-A30A-1E57F4CCF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42F64E-4756-4D7A-B94B-74928A8FC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63F76-EA9E-418B-9D39-B43ED1859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028B9-FE8B-49D5-A5F0-0FC4BCEE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727F-2DC9-4DD8-B078-EBEEB414D388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9069C-24C5-445C-B0F2-B3A7D687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2BCE3-AC15-4CD5-ABE5-1DBA0665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ACF7-42D1-4003-9E59-DA3D31C3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E305A7-E706-4FE4-A352-8956279C6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0161-F73D-4F34-94FD-FCC7A4405273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E2953-CA37-42C2-B7EF-8821FA51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25A84-D152-4717-9698-C5E361A2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E6D2D1-B6EC-46AF-9D31-D985DC12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922C-757B-491A-9029-1F8697B56A11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2AE399-F2B4-4950-A14B-EB9DBCE9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5C2EB-196C-40EB-B64F-249691B5B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6EA4F-CF69-44F7-B2C5-67CB9CE5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E71F-73AC-4613-B58F-3E3E566F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5AD45-3C44-4458-86D6-B53556095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DE05-38E1-46DA-B32C-00BC7BA0C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A237-7B7E-4673-97A4-674D93199B68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0D53-30EC-48B0-B432-809704C3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3BB0D-0D81-4B66-92DD-F1FD70BA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EE32-C896-4C8C-B6F7-9B17CA4E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A438E-760E-4510-A711-67E3496CB6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7E64E-80A5-4497-AE10-C2FA098C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DFAEF-0A72-4785-BD89-CB1AC75A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94BC-48F6-4316-8C32-C258E630180D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3D844-C3A7-459B-8DF0-E6EE021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A0053-86BE-4B0C-B30C-24A5B6CB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0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B9F43-E9C2-4035-A367-3EFBBADD0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CBA8F-BB9A-4A75-B0B8-5259A97A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6D91-9F6E-4C5C-9494-805A9169D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E9B1-1D15-4F9B-82A8-0C1E31C0D0D9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2E4A-4649-48AD-8FCC-BF4479012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8299-DDBB-4F31-A549-8AE5767C0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nventions/full-l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jn-crimjust.europa.eu/ej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n-crimjust.europa.eu/ejn/CompendiumChooseCountry/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21E-D472-45D3-8125-64F7C298C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939" y="2282419"/>
            <a:ext cx="9144000" cy="1580214"/>
          </a:xfrm>
        </p:spPr>
        <p:txBody>
          <a:bodyPr anchor="ctr"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hu-H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európai büntetőjog hatékonyabb alkalmazása</a:t>
            </a:r>
            <a:b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altLang="nl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ERA Igazságügyi </a:t>
            </a:r>
            <a:r>
              <a:rPr lang="hu-HU" altLang="nl-NL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alkalmazottak képzése</a:t>
            </a:r>
            <a:b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C5A6C-56FF-4E88-912F-EEF127CA23E7}"/>
              </a:ext>
            </a:extLst>
          </p:cNvPr>
          <p:cNvSpPr txBox="1"/>
          <p:nvPr/>
        </p:nvSpPr>
        <p:spPr>
          <a:xfrm>
            <a:off x="329939" y="4317476"/>
            <a:ext cx="5673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Kölcsönös bűnügyi jogsegély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329833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videokonferencia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telefonkonferencia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keretében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történő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meghallgatására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vonatkozó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speciális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rendelkezések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folyt.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13969"/>
            <a:ext cx="10275501" cy="4393982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személy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valamely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tagállam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területén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tartózkodik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másik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tagállam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igazságügyi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hatóságainak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hallgatnia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illetve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kívánatos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lehetséges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meghallgatni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kívánt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személy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személyesen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jelenjen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meg 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megkereső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tagállam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területén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tagállam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beleegyezik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videokonferencia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útján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történő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meghallgatásba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feltéve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videokonferencia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használata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ellentétes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alapvető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jogelveivel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meghallgatandó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személy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védelmét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szolgáló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intézkedésekről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szükség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esetén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tagállamok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illetékes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állapodnak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Fél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igazságügyi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közvetlenül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irányítása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saját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jogszabályainak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megfelelően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folytatja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</a:t>
            </a: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tagállam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igazságügyi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jegyzőkönyvet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készít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amelyben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feltünteti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időpontját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helyét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meghallgatott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személy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személyazonosságát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meghallgatásban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részt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vevő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személyek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kilétét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eljárási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szerepét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esetleges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esküt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továbbá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technikai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feltételeit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dokumentumot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tagállam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illetékes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továbbítja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tagállam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illetékes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hatóságának</a:t>
            </a:r>
            <a:endParaRPr lang="en-US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4E14AC-A475-4ECF-B497-580C5821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5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Tartalom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70838"/>
            <a:ext cx="10275501" cy="439398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kölcsönös bűnügyi jogsegély (KBJ) koncepciója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büntetőügyekben folytatott igazságügyi együttműködés jogi aktusainak kapcsolata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Adminisztratív részletek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kommunikációs (átviteli) csatornák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(forma)nyomtatványok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KBJ végrehajtása. Időbeli korlátok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videokonferenci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telefonkonferenci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keretében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történő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meghallgatására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vonatkozó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rendelkezések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3E0A-FDE3-452B-8463-CE504371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kölcsönös bűnügyi jogsegély (KBJ) koncepciója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9234"/>
            <a:ext cx="10275501" cy="4814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kölcsönös bűnügyi jogsegély elvén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alapuló jogforrások közé tartozik az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1959-es Egyezmény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annak jegyzőkönyvei, 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Schengeni Egyezménnyel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2000. évi Egyezménnyel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annak kiegészítő jegyzőkönyvével kiegészítve</a:t>
            </a: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kölcsönös bűnügyi jogsegélyhez kapcsolódó egyezmények és azok jegyzőkönyvei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kölcsönös segítségnyújtásról általánosságban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szólnak, azonban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tartalmaznak szabályokat annak egyes speciális formáira is,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mint például a </a:t>
            </a:r>
            <a:r>
              <a:rPr lang="hu-H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telekommunikációs eszközök lehallgatását vagy a videokonferencia használatát érintően. </a:t>
            </a: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KBJ mechanizmusa a Megkereső és a Megkeresett hatáskörrel, illetékességgel rendelkező hatóságok közötti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együttműködésen és segítségnyújtáson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alapszik.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elutasítás indokai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(az 1959. évi Egyezmény 2. cikke) - a kérelem olyan bűncselekményre vonatkozik, amelyet a megkeresett fél politikai bűncselekménynek, politikai bűncselekménnyel összefüggő bűncselekménynek vagy gazdasági/fiskális bűncselekménynek tekint, vagy ha a megkeresett fél úgy ítéli meg, hogy a kérelem végrehajtása sértheti országa szuverenitását, biztonságát, közrendjét vagy más alapvető érdekeit </a:t>
            </a:r>
          </a:p>
          <a:p>
            <a:pPr algn="just"/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kettős büntethetőség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alapvetően szükséges a jogsegély iránti kérelem (JK) végrehajtása során</a:t>
            </a:r>
          </a:p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</a:t>
            </a:r>
            <a:r>
              <a:rPr lang="hu-H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</a:t>
            </a:r>
            <a:r>
              <a:rPr lang="hu-H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actumra</a:t>
            </a:r>
            <a:r>
              <a:rPr lang="hu-H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(1959. évi egyezmény)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</a:t>
            </a:r>
            <a:r>
              <a:rPr lang="hu-H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</a:t>
            </a:r>
            <a:r>
              <a:rPr lang="hu-H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regit</a:t>
            </a:r>
            <a:r>
              <a:rPr lang="hu-H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actumra</a:t>
            </a:r>
            <a:r>
              <a:rPr lang="hu-H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(2000. évi egyezmény)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vonatkozó különböző rendelkezések a JK végrehajtásával kapcsolatban </a:t>
            </a:r>
          </a:p>
          <a:p>
            <a:pPr algn="just"/>
            <a:endParaRPr lang="en-GB" sz="1800" dirty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7FB3-57D0-43BA-89B2-C1ACE7BA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33878"/>
            <a:ext cx="10905066" cy="1135737"/>
          </a:xfrm>
        </p:spPr>
        <p:txBody>
          <a:bodyPr>
            <a:normAutofit/>
          </a:bodyPr>
          <a:lstStyle/>
          <a:p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büntetőügyekben folytatott igazságügyi együttműködés jogi eszközeinek kapcsolata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03236"/>
            <a:ext cx="10275501" cy="4719492"/>
          </a:xfrm>
        </p:spPr>
        <p:txBody>
          <a:bodyPr>
            <a:noAutofit/>
          </a:bodyPr>
          <a:lstStyle/>
          <a:p>
            <a:pPr algn="just"/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Határozza meg </a:t>
            </a:r>
            <a:r>
              <a:rPr lang="hu-H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igazságügyi együttműködési folyamatban részt vevő két tagállamra </a:t>
            </a:r>
            <a:r>
              <a:rPr lang="hu-H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alkalmazandó jogi aktust.</a:t>
            </a:r>
          </a:p>
          <a:p>
            <a:pPr algn="just"/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Különös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figyelmet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kell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fordítani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jogi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aktusok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sorrendjére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alkalmazási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körére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mivel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ezek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helyettesítik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kiegészítik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tagállamokhoz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kapcsolódó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egyéb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jogi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aktusokat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pl. Az ENYH-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ról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szóló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2014/41/EU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irányelv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2017. 05.22-től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Dánia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Írország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kivételével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valamennyi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tagállamra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alkalmazandó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csak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bizonyításfelvételre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vonatkozik</a:t>
            </a:r>
            <a:r>
              <a:rPr lang="en-GB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jogi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aktusokkal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való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kapcsolatot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általában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szóban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forgó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jogi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eszköz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elején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vagy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záró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rendelkezésekben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említik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pl. 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ENYH-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ról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szóló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2014/41/EU 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irányelv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34., a 2000. 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évi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egyezmény</a:t>
            </a:r>
            <a:r>
              <a:rPr lang="en-GB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GB" sz="1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cikke</a:t>
            </a:r>
            <a:endParaRPr lang="en-GB" sz="1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Ellenőrizze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egyes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jogi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aktusok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ratifikációs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táblázatait</a:t>
            </a:r>
            <a:r>
              <a:rPr lang="en-GB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csak</a:t>
            </a:r>
            <a:r>
              <a:rPr lang="en-GB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abban</a:t>
            </a:r>
            <a:r>
              <a:rPr lang="en-GB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esetben</a:t>
            </a:r>
            <a:r>
              <a:rPr lang="hu-H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alkalmazhatóak,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  </a:t>
            </a:r>
            <a:r>
              <a:rPr lang="hu-H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mind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érintett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állam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ratifikálta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jogi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aktust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Természetesen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vannak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nyilatkozatok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fenntartások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... ...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ellenőrizze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azokat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is,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fontos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tudni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hogy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megkeresett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állam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miként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hajtja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végre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</a:t>
            </a:r>
            <a:r>
              <a:rPr lang="en-GB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KBJ -t !!! </a:t>
            </a: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egyezmények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teljes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listája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aláírások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ratifikációk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nyilatkozatok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egyebek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elérhetőek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Európa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Tanács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honlapján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https://www.coe.int/en/web/conventions/full-list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2000.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jegyzőkönyvét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lásd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EJN </a:t>
            </a:r>
            <a:r>
              <a:rPr 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honlapján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https://www.ejn-crimjust.europa.eu/ejn/#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5404-A792-4958-9461-F1FA5E6F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95" y="433878"/>
            <a:ext cx="10905066" cy="1135737"/>
          </a:xfrm>
        </p:spPr>
        <p:txBody>
          <a:bodyPr>
            <a:normAutofit/>
          </a:bodyPr>
          <a:lstStyle/>
          <a:p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büntetőügyekben folytatott igazságügyi együttműködés jogi aktusainak kapcsolata – folyt.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0800800-B0D2-40FA-8ED8-3AAFE3C58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9166" y="1679993"/>
            <a:ext cx="4669046" cy="429503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13856C-AE19-4935-8D07-485BB7B7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8512C-186F-462C-8F27-F65127A0E5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221" y="1679993"/>
            <a:ext cx="5301857" cy="42950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14:cNvPr>
              <p14:cNvContentPartPr/>
              <p14:nvPr/>
            </p14:nvContentPartPr>
            <p14:xfrm>
              <a:off x="992037" y="2441275"/>
              <a:ext cx="8126083" cy="862642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D2D3657-1C6F-4B01-AC62-0F5E5E91056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82677" y="2431914"/>
                <a:ext cx="8144443" cy="8813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44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4250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Adminisztratív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részletek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kommunikációs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csatornák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(forma)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nyomtatványok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636858"/>
            <a:ext cx="10275501" cy="47194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Átviteli csatornák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jogsegély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iránti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kérelmeket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főszabály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szerint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közvetlenül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megkereső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illetékes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igazságügyi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hatóságai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között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továbbítani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2000.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cikkének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bekezdése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Kivételek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pl. 2000.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(6)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bekezdése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alapján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Egyesült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Királyság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Írország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esetében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Központi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1959.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jegyzőkönyvének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cikke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alapján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Igazságügyi</a:t>
            </a:r>
            <a:r>
              <a:rPr lang="en-GB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Minisztériumok</a:t>
            </a:r>
            <a:r>
              <a:rPr lang="en-GB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egymás</a:t>
            </a:r>
            <a:r>
              <a:rPr lang="en-GB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között</a:t>
            </a:r>
            <a:r>
              <a:rPr lang="en-GB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kivétel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(2)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bekezdés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amely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megengedi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közvetlen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kapcsolatot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igazságügyi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hatóságok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között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Bármely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módon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amelyről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írásos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jelentés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készülhet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Formanyomtatványok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Nincs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kötelezően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alkalmazandó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formanyomtatvány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előírva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KBJ-re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vonatkozó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jogi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aktusokban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kérelem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tartalmára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vonatkozó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minimumkövetelmények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JK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formanyomtatvány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elérhető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EJN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honlapján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(Compendium)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valamennyi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hivatalos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nyelvén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https://www.ejn-crimjust.europa.eu/ejn/CompendiumChooseCountry/EN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E69A5-97E5-457E-8FE1-D4B832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5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6" y="437198"/>
            <a:ext cx="10905066" cy="1135737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Jogsegély iránti kérelem (JK) formanyomtatvány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275501" cy="439398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B7FD7-1D6D-4E2A-A587-CEEEFD9F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A6974D-AE42-4A5E-85BE-C7B1F8EAD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782981"/>
            <a:ext cx="4431431" cy="43939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FA4D3D-6BB6-4277-BDB6-FA637B47B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584" y="1729142"/>
            <a:ext cx="4564661" cy="444558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14:cNvPr>
              <p14:cNvContentPartPr/>
              <p14:nvPr/>
            </p14:nvContentPartPr>
            <p14:xfrm>
              <a:off x="6513263" y="2093393"/>
              <a:ext cx="2354692" cy="882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DFE9D66-B6FA-4D41-94F1-C4DED628C11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03903" y="2084033"/>
                <a:ext cx="2373411" cy="90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795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KBJ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végrehajtása</a:t>
            </a:r>
            <a:r>
              <a:rPr lang="hu-H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Határidők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82981"/>
            <a:ext cx="10275501" cy="4393982"/>
          </a:xfrm>
        </p:spPr>
        <p:txBody>
          <a:bodyPr>
            <a:normAutofit/>
          </a:bodyPr>
          <a:lstStyle/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megkeresett Fél a </a:t>
            </a: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jogszabályaiban előírt módon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hajtja végre a büntetőügyre vonatkozó és a megkereső Fél igazságügyi hatóságai által hozzá intézett megkereséseket, és a </a:t>
            </a:r>
            <a:r>
              <a:rPr lang="hu-H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lehető legszélesebb körű kölcsönös segítséget nyújtják egymásnak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(1959 -es egyezmény 1. és 3. cikke)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locus regit actum</a:t>
            </a:r>
          </a:p>
          <a:p>
            <a:pPr algn="just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2000.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változást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hozott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ezáltal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hatóságai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betartják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megkereső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állam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hatóságai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által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jelzett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alaki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követelményeket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eljárásokat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feltéve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azok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ellentétesek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állam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alapvető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jogelveivel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vagy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ahol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maga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kifejezetten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kimondja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kérelmek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végrehajtására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tagállam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joga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irányadó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2000.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cikke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 regit actum</a:t>
            </a:r>
          </a:p>
          <a:p>
            <a:pPr algn="just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Általános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szabály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hogy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kérelmeket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lehető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leghamarabb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lehetőleg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megkereső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által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megjelölt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határidőn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belül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teljesíteni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előreláthatóan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megkereső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kérésének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teljesítésére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határidőt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lehet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betartani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megkeresett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állam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hatóságai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haladéktalanul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jelzik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kérelem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végrehajtásához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szükséges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becsült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időt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DD946-51A0-472C-8FDC-B77FE3A6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4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ED34-8944-409D-BE3C-533A8DC3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84" y="467857"/>
            <a:ext cx="10905066" cy="113573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videokonferencia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telefonkonferencia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keretében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történő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meghallgatására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vonatkozó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speciális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rendelkezések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56E-D9C0-4E0B-A814-18EC2E691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84" y="1763041"/>
            <a:ext cx="10275501" cy="4393982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Meghallgatás videokonferencia útján =&gt; a kölcsönös bűnügyi jogsegélyről szóló európai egyezmény második kiegészítő jegyzőkönyvének (2001. november 08) 9. cikke.</a:t>
            </a:r>
            <a:endParaRPr lang="en-US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Meghallgatás telefonkonferencián =&gt; a kölcsönös bűnügyi jogsegélyről szóló európai egyezmény második kiegészítő jegyzőkönyvének 10. cikke</a:t>
            </a: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Meghallgatás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videokonferencia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útján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=&gt; a 2000.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évi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egyezmény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cikke</a:t>
            </a:r>
            <a:endParaRPr lang="en-US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Meghallgatás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telefonkonferencián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a 2000.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évi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egyezmény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11. </a:t>
            </a:r>
            <a:r>
              <a:rPr lang="en-GB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cikke</a:t>
            </a: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AD978-0421-4FB4-AE95-83608E26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1074</Words>
  <Application>Microsoft Office PowerPoint</Application>
  <PresentationFormat>Szélesvásznú</PresentationFormat>
  <Paragraphs>72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Az európai büntetőjog hatékonyabb alkalmazása ERA Igazságügyi alkalmazottak képzése </vt:lpstr>
      <vt:lpstr>Tartalom:</vt:lpstr>
      <vt:lpstr>A kölcsönös bűnügyi jogsegély (KBJ) koncepciója</vt:lpstr>
      <vt:lpstr>A büntetőügyekben folytatott igazságügyi együttműködés jogi eszközeinek kapcsolata </vt:lpstr>
      <vt:lpstr>A büntetőügyekben folytatott igazságügyi együttműködés jogi aktusainak kapcsolata – folyt.</vt:lpstr>
      <vt:lpstr>Adminisztratív részletek: kommunikációs csatornák, (forma)nyomtatványok</vt:lpstr>
      <vt:lpstr>Jogsegély iránti kérelem (JK) formanyomtatvány</vt:lpstr>
      <vt:lpstr>A KBJ végrehajtása – Határidők</vt:lpstr>
      <vt:lpstr>A videokonferencia vagy telefonkonferencia keretében történő meghallgatására vonatkozó speciális rendelkezések</vt:lpstr>
      <vt:lpstr>A videokonferencia vagy telefonkonferencia keretében történő meghallgatására vonatkozó speciális rendelkezések – folyt.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on Mutual Legal Assistance in Criminal Matters in the EU</dc:title>
  <dc:creator>motoi constantin daniel</dc:creator>
  <cp:lastModifiedBy>Hingyiné László Erzsébet [OBH]</cp:lastModifiedBy>
  <cp:revision>34</cp:revision>
  <cp:lastPrinted>2021-09-29T07:36:51Z</cp:lastPrinted>
  <dcterms:created xsi:type="dcterms:W3CDTF">2020-10-28T18:46:19Z</dcterms:created>
  <dcterms:modified xsi:type="dcterms:W3CDTF">2021-11-12T12:01:36Z</dcterms:modified>
</cp:coreProperties>
</file>