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33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2" y="1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BAF13-8D1F-4582-894F-7567C487C8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9C5A12-713A-4F12-8FF4-28348C85AE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321B6-8A55-4BAE-BF10-B2DD7FB8C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ECEF-ED61-4196-8B99-43A2518EEEBD}" type="datetime1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AB231-875D-413F-AEF4-1E92395C5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2A314-BE44-475D-98F3-07DB5003F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968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8B4A6-7BDA-4880-8411-FF715121D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D363C9-CEF0-4F82-A229-96CAE388CB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305C3-2370-444B-874E-0A2264C67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627A-D0A0-4F9E-8070-479AA3692127}" type="datetime1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237D4-4FF4-469E-B63F-41B1D6AB1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BF7CB-2170-490E-9379-769B097F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8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B6CA20-F638-4A14-B262-3F522C6710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17388D-B8C8-4D22-8C5F-37717489B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566FB-8731-4091-A815-D0FCBDB0B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8110-48BB-4BBA-8E4D-6CBB7504344A}" type="datetime1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7A3B7-16E9-4DB1-8062-29A6D6842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3F606-992A-4641-9946-B0ADFBA3E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561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80280-7AA4-4A18-824F-066AB6263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3E7C6-8A3F-46B4-930C-68BFCAFE8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608CA-5600-4309-82F2-FF634F82D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08FE-A3D7-4544-9F50-11600FDAF08C}" type="datetime1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E71FC-CFB7-4FF7-A899-70D172AAE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D0B65-13DA-4310-876B-FB817DA2B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94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49684-070B-4C95-8461-89D53272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302531-C3E1-4231-9CC3-E1D731985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4EBEF-283C-438A-A728-85CB2658B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10C8-BA6E-418D-B139-22D58DEA1C98}" type="datetime1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3AC93-8D1F-4EAC-A22A-8F15855E7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CB921-D395-46BA-B23F-642B94567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0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3DFFB-21C1-4574-A11A-17320079D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58CEC-65DB-4E8A-A690-79870CF3B0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727348-3664-450B-8A35-CAB64E6FE5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6E4D2E-76EA-4595-A819-02DF689AD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BD94-F428-4833-A162-1293F2BB27D2}" type="datetime1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A7D818-3431-4E2A-AAC8-D5E67C9F8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57C990-8F74-438A-B3E1-E24C686F3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226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D29AA-EDA6-46AB-9973-4496BDC0D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19ED72-1114-4FE5-89C4-2F25291E3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D88655-242F-4F63-A417-EADFC3EA5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C153CD-3A22-4B70-B7F3-4BF88AA3CB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174A24-725E-4981-B60C-9617B8BEFB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F35A79-7F03-4095-8D91-F11DAC20C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9848-935C-43D7-A003-664D79272D73}" type="datetime1">
              <a:rPr lang="en-US" smtClean="0"/>
              <a:t>12/9/2021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FA2C6B-8377-461A-8014-1B1CC29D3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2BF0E6-A37F-46D3-93F1-4A8C3DE0B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53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094B3-F946-4851-B208-2B0E0C60B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40BF98-24A0-4B32-BE2D-7D4A2A289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A586-8B1A-4DEA-B115-C882BB6CE4E7}" type="datetime1">
              <a:rPr lang="en-US" smtClean="0"/>
              <a:t>12/9/2021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7AAAE8-848A-49F6-9779-4D5C31F4D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021C16-74D0-48A0-B8C3-469D64EB9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49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C0B69F-48B6-4A40-B106-0973F0B7C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B1D8-1823-4312-8CB1-EC614C7527EA}" type="datetime1">
              <a:rPr lang="en-US" smtClean="0"/>
              <a:t>12/9/2021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B5A767-E09D-4C09-BA01-D28879A2E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30CAE0-CD1C-4407-924F-763B68C7C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171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A2835-8882-40D7-AEF4-4079C670E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76A90-A249-4ED7-9672-0F6307689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4E6B69-888D-4460-8A94-D6AB7CAB75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D2CB06-D0DB-4A80-AC7B-EAF9EF3E1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B9D8-A857-4C63-9539-36BE0B1B47D3}" type="datetime1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0B7D96-9BEB-4AA4-BCFB-B3FD65B00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449CB8-46F3-4DA9-A950-278E83D07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09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0673F-6AC1-495F-959F-2A124FD7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FAE6AE-3EBC-40AD-8193-2B7F0846EB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DDCE2D-622E-4C4B-945D-DF7DDE993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58AA67-8B6A-45FB-B6E2-FDBCC8390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1793-50D8-434E-82C1-1D55ADA589FA}" type="datetime1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A76FA1-21BF-4B59-BA8E-18B71B137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84EDA3-E6A0-4CAC-9047-76527AEE3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50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5ACF89-57E1-46E9-A396-EDE9E4AF1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B9636-B067-41E1-908E-A3960FECD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BD40D-305C-4FEE-876A-8D7E5B0872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83E06-671B-4A0B-B8E2-4EDFF254A187}" type="datetime1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81E95-7C54-4FDD-BAA1-75668B0D39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15203-445A-4B8C-A74D-EB74047D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01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hyperlink" Target="https://www.inabsentieaw.eu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BEA302F-AF63-4BA7-A4CE-87F880265F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5714" y="210343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hu-H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európai büntetőjog hatékonyabb alkalmazása</a:t>
            </a:r>
            <a:br>
              <a:rPr lang="hu-H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ERA bírósági dolgozók képzése</a:t>
            </a:r>
            <a:br>
              <a:rPr lang="hu-HU" altLang="nl-N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nl-NL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413A1E3-8EBC-434F-AA2A-18F67A71D3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5714" y="4397226"/>
            <a:ext cx="8458200" cy="1056326"/>
          </a:xfrm>
        </p:spPr>
        <p:txBody>
          <a:bodyPr>
            <a:normAutofit fontScale="25000" lnSpcReduction="20000"/>
          </a:bodyPr>
          <a:lstStyle/>
          <a:p>
            <a:r>
              <a:rPr lang="en-GB" altLang="nl-NL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sz="3600" dirty="0"/>
          </a:p>
          <a:p>
            <a:pPr marL="0" indent="0" algn="l">
              <a:buNone/>
            </a:pPr>
            <a:r>
              <a:rPr lang="hu-HU" sz="9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Biztonsági intézkedés és elkobzás</a:t>
            </a:r>
          </a:p>
          <a:p>
            <a:pPr marL="0" indent="0" algn="l">
              <a:buNone/>
            </a:pPr>
            <a:r>
              <a:rPr lang="hu-HU" sz="9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2018/1805. rendelet</a:t>
            </a:r>
          </a:p>
          <a:p>
            <a:pPr marL="0" indent="0" algn="l">
              <a:buNone/>
            </a:pPr>
            <a:r>
              <a:rPr lang="hu-HU" sz="9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2003/577. és 2006/783. kerethatározat</a:t>
            </a:r>
          </a:p>
          <a:p>
            <a:pPr eaLnBrk="1" hangingPunct="1">
              <a:buFontTx/>
              <a:buNone/>
            </a:pPr>
            <a:endParaRPr lang="en-US" altLang="nl-NL" sz="36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C6EF6B-5BA5-42C8-895C-B2C2D0594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4A4A3B-7E65-429A-9DD5-39041CA5CDC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0A884CC-7AB2-40A0-AB2F-39B0F7C15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Kölcsönös elismerés büntetőügyekben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E9E8A2E-2A72-441E-9D81-D3E2ED868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azonos a részleges jogharmonizációval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határozza meg az ügyelosztást az egyes joghatóságok között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Saját jogrendszerükkel rendelkező emberekkel foglalkozik (EU jogászok!)</a:t>
            </a:r>
          </a:p>
        </p:txBody>
      </p:sp>
    </p:spTree>
    <p:extLst>
      <p:ext uri="{BB962C8B-B14F-4D97-AF65-F5344CB8AC3E}">
        <p14:creationId xmlns:p14="http://schemas.microsoft.com/office/powerpoint/2010/main" val="4229981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3D27F8D-B133-4545-97A0-8CE9A2622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Górcső alatt a 82. Cikk (1) bekezdése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9450721-40DC-431E-9D31-E0BAE6611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Kölcsönös elismerésen alapuló igazságügyi együttműködés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u-HU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Közelítés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u-HU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Lépések az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hu-HU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elismerés biztosítása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hu-HU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joghatósági viták megelőzése/rendezése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hu-HU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igazságszolgáltatás továbbképzésének támogatása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hu-HU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együttműködés megkönnyítése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hu-HU" altLang="nl-N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érdekében</a:t>
            </a:r>
            <a:endParaRPr lang="en-US" altLang="nl-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8835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471362C-85A9-4E80-8213-F6572B45A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82. Cikk (2) bekezdés EUMSZ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62F3809-8E5F-412A-84B9-D7646A566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kölcsönös elismerést elősegítő minimumszabályozás</a:t>
            </a: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eaLnBrk="1" hangingPunct="1"/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hu-HU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bizonyítékok kölcsönös elfogadása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hu-HU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egyének büntetőeljárás-</a:t>
            </a:r>
            <a:r>
              <a:rPr lang="hu-HU" alt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</a:t>
            </a:r>
            <a:r>
              <a:rPr lang="hu-HU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jogai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hu-HU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bűncselekmények áldozatainak jogai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hu-HU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egyéb vonatkozások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9677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772AA19-7F58-436E-B582-89589EE2D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Különbségtétel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724E633-CFC9-40AD-A052-3E57F53A1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2018/1805</a:t>
            </a:r>
            <a:r>
              <a:rPr lang="hu-H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rendelet, illetve a 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2003/577</a:t>
            </a:r>
            <a:r>
              <a:rPr lang="hu-H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és a 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2006/783</a:t>
            </a:r>
            <a:r>
              <a:rPr lang="hu-H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KH</a:t>
            </a:r>
          </a:p>
          <a:p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Biztonsági intézkedés (előzetes)</a:t>
            </a:r>
          </a:p>
          <a:p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Elkobzás (végleges)</a:t>
            </a:r>
          </a:p>
          <a:p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Kibocsátó/végrehajtó hatóság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8127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F623E9-D40D-461D-950B-4C296BA5C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Biztonsági intézkedés és elkobzás - feladatok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A4816FD-1DDB-488B-8E5A-3216C06B1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 rtl="0">
              <a:buNone/>
            </a:pPr>
            <a:r>
              <a:rPr lang="hu-HU" altLang="zh-CN" sz="2400" b="0" i="0" u="none" strike="noStrike" baseline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Határozza meg az illetékes végrehajtó hatóságot és a tanúsítvány kiállításánál alkalmazandó nyelvet az alábbi esetekben:</a:t>
            </a:r>
          </a:p>
          <a:p>
            <a:pPr marL="0" indent="0" algn="just" rtl="0">
              <a:buNone/>
            </a:pPr>
            <a:r>
              <a:rPr lang="hu-HU" altLang="zh-CN" sz="2400" b="0" i="0" u="none" strike="noStrike" baseline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1.Az olaszországi Bolognában működő ügyész bűnügyi zárlatot kíván elrendelni a belgiumi </a:t>
            </a:r>
            <a:r>
              <a:rPr lang="hu-HU" altLang="zh-CN" sz="2400" b="0" i="0" u="none" strike="noStrike" baseline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Liège</a:t>
            </a:r>
            <a:r>
              <a:rPr lang="hu-HU" altLang="zh-CN" sz="2400" b="0" i="0" u="none" strike="noStrike" baseline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-ben is tevékenykedő maffiaszervezet tulajdonában lévő néhány Ferrarira.</a:t>
            </a:r>
          </a:p>
          <a:p>
            <a:pPr marL="0" indent="0" algn="just" rtl="0">
              <a:buNone/>
            </a:pPr>
            <a:r>
              <a:rPr lang="hu-HU" altLang="zh-CN" sz="2400" b="0" i="0" u="none" strike="noStrike" baseline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Az ír hatóságokhoz pénzmosásból származó, </a:t>
            </a:r>
            <a:r>
              <a:rPr lang="hu-HU" altLang="zh-CN" sz="2400" b="0" i="0" u="none" strike="noStrike" baseline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Corkban</a:t>
            </a:r>
            <a:r>
              <a:rPr lang="hu-HU" altLang="zh-CN" sz="2400" b="0" i="0" u="none" strike="noStrike" baseline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befektetett bevétel elkobzása iránti jogsegélykérelem érkezik Luxemburgból.</a:t>
            </a:r>
          </a:p>
          <a:p>
            <a:pPr marL="0" indent="0" algn="just" rtl="0">
              <a:buNone/>
            </a:pPr>
            <a:r>
              <a:rPr lang="hu-HU" altLang="zh-CN" sz="2400" b="0" i="0" u="none" strike="noStrike" baseline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Egy spanyol ügyész sikeresen vádat emelt egy hamisító csoport ellen, majd tudomására jut, hogy több millió eurót helyeztek el egy koppenhágai bankban.</a:t>
            </a:r>
          </a:p>
          <a:p>
            <a:pPr marL="0" indent="0" algn="just" rtl="0">
              <a:buNone/>
            </a:pPr>
            <a:r>
              <a:rPr lang="hu-HU" altLang="zh-CN" sz="2400" b="0" i="0" u="none" strike="noStrike" baseline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4.Mely esetben válaszolna eltérően 2020. december 19. napját követően?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3578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E859A18-5539-405E-97B1-D5579246D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Távollétes eljárás – európai elfogatóparancs</a:t>
            </a:r>
            <a:b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lásd:</a:t>
            </a:r>
            <a:r>
              <a:rPr lang="nl-NL" alt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https://www.inabsentieaw.eu/</a:t>
            </a: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6C7930E-B05D-4649-8CE0-30CEDA155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nl-NL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2009/299</a:t>
            </a:r>
            <a:r>
              <a:rPr lang="hu-H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KH módosítja a </a:t>
            </a:r>
            <a:r>
              <a:rPr lang="nl-NL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2202/584</a:t>
            </a:r>
            <a:r>
              <a:rPr lang="hu-H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KH-t</a:t>
            </a:r>
            <a:endParaRPr lang="nl-NL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távollét általános fogalma</a:t>
            </a:r>
            <a:endParaRPr lang="nl-NL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visszautasítások számának csökkentése az alábbi körülmények fennállta esetén</a:t>
            </a:r>
            <a:r>
              <a:rPr lang="nl-NL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hu-H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Idézés ellenére nem jelent meg saját elhatározásából</a:t>
            </a:r>
            <a:endParaRPr lang="nl-NL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u-H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Jogi képviselőt bízott meg</a:t>
            </a:r>
            <a:endParaRPr lang="nl-NL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u-H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Kézhez vette a határozatot + joga van a megismételt eljáráshoz</a:t>
            </a:r>
            <a:endParaRPr lang="nl-NL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u-H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Kioktatásban részesül + joga van a megismételt eljáráshoz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2314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6064F91-E816-4AF2-8B56-8C41E0884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Gyakorlati nehézségek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3D0C8F9-D90D-4FB4-97F5-876FBC335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Önálló jelentésű uniós jogi fogalmak: Milyen fogalmak? Milyen jelentéssel? Esetleges eltérések a nemzeti jogi fogalmakhoz képest?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Nehézségek az alábbi területeken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>
              <a:defRPr/>
            </a:pP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Távollétes eljárás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defRPr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határozat meghozatalát eredményező tárgyalás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(4(1)) (C‑571/17 PPU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.sz. ügy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>
              <a:defRPr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Idézések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(4(1)(a))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Dworzecki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C-108/16 PPU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.sz. ügy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>
              <a:defRPr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Meghatalmazott védő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4(1)(b))</a:t>
            </a:r>
          </a:p>
          <a:p>
            <a:pPr lvl="1">
              <a:defRPr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ítélet kézbesítése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4(1)(c))</a:t>
            </a:r>
          </a:p>
          <a:p>
            <a:pPr lvl="1">
              <a:defRPr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Megismételt eljáráshoz való jog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4(1)(d))</a:t>
            </a: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8239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707247-2964-4480-92E7-D8A52C5E2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kibocsátó hatóság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ACF5D30-E3D5-4348-9543-04D33AAAA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Önálló fogalom</a:t>
            </a:r>
          </a:p>
          <a:p>
            <a:endParaRPr lang="nl-NL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2016. november 16.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C‑452/16 PPU</a:t>
            </a:r>
            <a:r>
              <a:rPr lang="hu-H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számú (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Poltorak</a:t>
            </a:r>
            <a:r>
              <a:rPr lang="hu-H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ügy</a:t>
            </a: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2019. október 9.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C‑489/19 PPU</a:t>
            </a:r>
            <a:r>
              <a:rPr lang="hu-H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számú ügy (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NJ</a:t>
            </a:r>
            <a:r>
              <a:rPr lang="hu-H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2019. december 12.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C‑627/19 PPU</a:t>
            </a:r>
            <a:r>
              <a:rPr lang="hu-H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.számú (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Openbaar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Ministerie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ZB</a:t>
            </a:r>
            <a:r>
              <a:rPr lang="hu-H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ügy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3834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473</Words>
  <Application>Microsoft Office PowerPoint</Application>
  <PresentationFormat>Szélesvásznú</PresentationFormat>
  <Paragraphs>64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Az európai büntetőjog hatékonyabb alkalmazása ERA bírósági dolgozók képzése </vt:lpstr>
      <vt:lpstr>Kölcsönös elismerés büntetőügyekben</vt:lpstr>
      <vt:lpstr>Górcső alatt a 82. Cikk (1) bekezdése</vt:lpstr>
      <vt:lpstr>82. Cikk (2) bekezdés EUMSZ</vt:lpstr>
      <vt:lpstr>Különbségtétel</vt:lpstr>
      <vt:lpstr>Biztonsági intézkedés és elkobzás - feladatok</vt:lpstr>
      <vt:lpstr>Távollétes eljárás – európai elfogatóparancs lásd: https://www.inabsentieaw.eu/</vt:lpstr>
      <vt:lpstr>Gyakorlati nehézségek</vt:lpstr>
      <vt:lpstr>A kibocsátó hatóság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európai büntetőjog hatékonyabb alkalmazása</dc:title>
  <dc:creator>Topolánszkyné dr. Brieber Nóra [Gödöllői Járásbíróság]</dc:creator>
  <cp:lastModifiedBy>NKO gyakornok [OBH]</cp:lastModifiedBy>
  <cp:revision>6</cp:revision>
  <dcterms:created xsi:type="dcterms:W3CDTF">2021-10-06T09:24:23Z</dcterms:created>
  <dcterms:modified xsi:type="dcterms:W3CDTF">2021-12-09T07:20:36Z</dcterms:modified>
</cp:coreProperties>
</file>