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09/12/2021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12/9/2021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12/9/2021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12/9/2021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12/9/2021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12/9/2021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12/9/2021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12/9/2021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12/9/2021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12/9/2021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12/9/2021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12/9/2021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12/9/2021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s://www.ejn-crimjust.europa.eu/ejn/libdocumentproperties/EN/3187"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02213" y="2199807"/>
            <a:ext cx="9144000" cy="1438939"/>
          </a:xfrm>
        </p:spPr>
        <p:txBody>
          <a:bodyPr anchor="ctr">
            <a:normAutofit fontScale="90000"/>
          </a:bodyPr>
          <a:lstStyle/>
          <a:p>
            <a:pPr marL="0" marR="0" algn="l">
              <a:spcBef>
                <a:spcPts val="0"/>
              </a:spcBef>
              <a:spcAft>
                <a:spcPts val="800"/>
              </a:spcAft>
            </a:pPr>
            <a:r>
              <a:rPr lang="hu-HU" sz="4000" b="1" dirty="0">
                <a:latin typeface="Times New Roman" panose="02020603050405020304" pitchFamily="18" charset="0"/>
                <a:ea typeface="Calibri" panose="020F0502020204030204" pitchFamily="34" charset="0"/>
                <a:cs typeface="Times New Roman" panose="02020603050405020304" pitchFamily="18" charset="0"/>
              </a:rPr>
              <a:t>Az európai büntetőjog helyesebb  alkalmazása</a:t>
            </a:r>
            <a:br>
              <a:rPr lang="en-US" sz="4000" dirty="0">
                <a:latin typeface="Times New Roman" panose="02020603050405020304" pitchFamily="18" charset="0"/>
                <a:ea typeface="Calibri" panose="020F0502020204030204" pitchFamily="34" charset="0"/>
                <a:cs typeface="Times New Roman" panose="02020603050405020304" pitchFamily="18" charset="0"/>
              </a:rPr>
            </a:br>
            <a:r>
              <a:rPr lang="hu-HU" sz="4000" b="1" dirty="0">
                <a:latin typeface="Times New Roman" panose="02020603050405020304" pitchFamily="18" charset="0"/>
                <a:ea typeface="Calibri" panose="020F0502020204030204" pitchFamily="34" charset="0"/>
                <a:cs typeface="Times New Roman" panose="02020603050405020304" pitchFamily="18" charset="0"/>
              </a:rPr>
              <a:t>ERA oktatás bírósági dolgozók számára</a:t>
            </a:r>
            <a:r>
              <a:rPr lang="en-GB" sz="4000" b="1" dirty="0">
                <a:latin typeface="Times New Roman" panose="02020603050405020304" pitchFamily="18" charset="0"/>
                <a:ea typeface="Calibri" panose="020F0502020204030204" pitchFamily="34" charset="0"/>
                <a:cs typeface="Times New Roman" panose="02020603050405020304" pitchFamily="18" charset="0"/>
              </a:rPr>
              <a:t> </a:t>
            </a:r>
            <a:endParaRPr lang="es-ES" sz="4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33FEDA7-9401-4F3F-AC37-2B14B78F05AD}"/>
              </a:ext>
            </a:extLst>
          </p:cNvPr>
          <p:cNvSpPr txBox="1"/>
          <p:nvPr/>
        </p:nvSpPr>
        <p:spPr>
          <a:xfrm>
            <a:off x="402213" y="4138367"/>
            <a:ext cx="8012783" cy="1200329"/>
          </a:xfrm>
          <a:prstGeom prst="rect">
            <a:avLst/>
          </a:prstGeom>
          <a:noFill/>
        </p:spPr>
        <p:txBody>
          <a:bodyPr wrap="square" rtlCol="0">
            <a:spAutoFit/>
          </a:bodyPr>
          <a:lstStyle/>
          <a:p>
            <a:r>
              <a:rPr lang="hu-HU" sz="3600" b="1" i="1" dirty="0">
                <a:solidFill>
                  <a:schemeClr val="bg1"/>
                </a:solidFill>
                <a:latin typeface="Times New Roman" panose="02020603050405020304" pitchFamily="18" charset="0"/>
                <a:cs typeface="Times New Roman" panose="02020603050405020304" pitchFamily="18" charset="0"/>
              </a:rPr>
              <a:t>Kölcsönös bűnügyi jogsegély III. – </a:t>
            </a:r>
          </a:p>
          <a:p>
            <a:r>
              <a:rPr lang="hu-HU" sz="3600" b="1" i="1" dirty="0">
                <a:solidFill>
                  <a:schemeClr val="bg1"/>
                </a:solidFill>
                <a:latin typeface="Times New Roman" panose="02020603050405020304" pitchFamily="18" charset="0"/>
                <a:cs typeface="Times New Roman" panose="02020603050405020304" pitchFamily="18" charset="0"/>
              </a:rPr>
              <a:t>A Tanács 2008/947/IB. Kerethatározata</a:t>
            </a:r>
            <a:endParaRPr lang="en-US"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95618"/>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hu-HU" sz="3600" b="1" dirty="0">
                <a:latin typeface="Times New Roman" panose="02020603050405020304" pitchFamily="18" charset="0"/>
                <a:cs typeface="Times New Roman" panose="02020603050405020304" pitchFamily="18" charset="0"/>
              </a:rPr>
              <a:t>Irányadó jog é</a:t>
            </a:r>
            <a:r>
              <a:rPr lang="en-GB" sz="3600" b="1" dirty="0">
                <a:latin typeface="Times New Roman" panose="02020603050405020304" pitchFamily="18" charset="0"/>
                <a:cs typeface="Times New Roman" panose="02020603050405020304" pitchFamily="18" charset="0"/>
              </a:rPr>
              <a:t>s</a:t>
            </a:r>
            <a:r>
              <a:rPr lang="hu-HU" sz="3600" b="1" dirty="0">
                <a:latin typeface="Times New Roman" panose="02020603050405020304" pitchFamily="18" charset="0"/>
                <a:cs typeface="Times New Roman" panose="02020603050405020304" pitchFamily="18" charset="0"/>
              </a:rPr>
              <a:t> további határozatok</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1355"/>
            <a:ext cx="10275501" cy="4934089"/>
          </a:xfrm>
        </p:spPr>
        <p:txBody>
          <a:bodyPr>
            <a:normAutofit lnSpcReduction="10000"/>
          </a:bodyPr>
          <a:lstStyle/>
          <a:p>
            <a:pPr marL="342900" indent="-342900" algn="just">
              <a:lnSpc>
                <a:spcPct val="97000"/>
              </a:lnSpc>
              <a:spcBef>
                <a:spcPts val="0"/>
              </a:spcBef>
              <a:buFont typeface="Wingdings" panose="05000000000000000000" pitchFamily="2" charset="2"/>
              <a:buChar char=""/>
            </a:pPr>
            <a:r>
              <a:rPr lang="en-GB" sz="1900" dirty="0">
                <a:latin typeface="Times New Roman" panose="02020603050405020304" pitchFamily="18" charset="0"/>
                <a:cs typeface="Times New Roman" panose="02020603050405020304" pitchFamily="18" charset="0"/>
              </a:rPr>
              <a:t>A </a:t>
            </a:r>
            <a:r>
              <a:rPr lang="en-GB" sz="1900" dirty="0" err="1">
                <a:latin typeface="Times New Roman" panose="02020603050405020304" pitchFamily="18" charset="0"/>
                <a:cs typeface="Times New Roman" panose="02020603050405020304" pitchFamily="18" charset="0"/>
              </a:rPr>
              <a:t>próbaidő</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alatti</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magatartási</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szabályok</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és</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az</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alternatív</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szankciók</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felügyelete</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és</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alkalmazása</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tekintetében</a:t>
            </a:r>
            <a:r>
              <a:rPr lang="en-GB" sz="1900" dirty="0">
                <a:latin typeface="Times New Roman" panose="02020603050405020304" pitchFamily="18" charset="0"/>
                <a:cs typeface="Times New Roman" panose="02020603050405020304" pitchFamily="18" charset="0"/>
              </a:rPr>
              <a:t>  </a:t>
            </a:r>
            <a:r>
              <a:rPr lang="en-GB" sz="1900" b="1" dirty="0" err="1">
                <a:latin typeface="Times New Roman" panose="02020603050405020304" pitchFamily="18" charset="0"/>
                <a:cs typeface="Times New Roman" panose="02020603050405020304" pitchFamily="18" charset="0"/>
              </a:rPr>
              <a:t>végrehajtó</a:t>
            </a:r>
            <a:r>
              <a:rPr lang="en-GB" sz="1900" b="1" dirty="0">
                <a:latin typeface="Times New Roman" panose="02020603050405020304" pitchFamily="18" charset="0"/>
                <a:cs typeface="Times New Roman" panose="02020603050405020304" pitchFamily="18" charset="0"/>
              </a:rPr>
              <a:t> </a:t>
            </a:r>
            <a:r>
              <a:rPr lang="en-GB" sz="1900" b="1" dirty="0" err="1">
                <a:latin typeface="Times New Roman" panose="02020603050405020304" pitchFamily="18" charset="0"/>
                <a:cs typeface="Times New Roman" panose="02020603050405020304" pitchFamily="18" charset="0"/>
              </a:rPr>
              <a:t>állam</a:t>
            </a:r>
            <a:r>
              <a:rPr lang="en-GB" sz="1900" b="1" dirty="0">
                <a:latin typeface="Times New Roman" panose="02020603050405020304" pitchFamily="18" charset="0"/>
                <a:cs typeface="Times New Roman" panose="02020603050405020304" pitchFamily="18" charset="0"/>
              </a:rPr>
              <a:t> </a:t>
            </a:r>
            <a:r>
              <a:rPr lang="en-GB" sz="1900" b="1" dirty="0" err="1">
                <a:latin typeface="Times New Roman" panose="02020603050405020304" pitchFamily="18" charset="0"/>
                <a:cs typeface="Times New Roman" panose="02020603050405020304" pitchFamily="18" charset="0"/>
              </a:rPr>
              <a:t>joga</a:t>
            </a:r>
            <a:r>
              <a:rPr lang="en-GB" sz="1900" b="1" dirty="0">
                <a:latin typeface="Times New Roman" panose="02020603050405020304" pitchFamily="18" charset="0"/>
                <a:cs typeface="Times New Roman" panose="02020603050405020304" pitchFamily="18" charset="0"/>
              </a:rPr>
              <a:t> </a:t>
            </a:r>
            <a:r>
              <a:rPr lang="en-GB" sz="1900" b="1" dirty="0" err="1">
                <a:latin typeface="Times New Roman" panose="02020603050405020304" pitchFamily="18" charset="0"/>
                <a:cs typeface="Times New Roman" panose="02020603050405020304" pitchFamily="18" charset="0"/>
              </a:rPr>
              <a:t>irányadó</a:t>
            </a:r>
            <a:r>
              <a:rPr lang="en-GB" sz="1900" b="1" dirty="0">
                <a:latin typeface="Times New Roman" panose="02020603050405020304" pitchFamily="18" charset="0"/>
                <a:cs typeface="Times New Roman" panose="02020603050405020304" pitchFamily="18" charset="0"/>
              </a:rPr>
              <a:t>. </a:t>
            </a:r>
          </a:p>
          <a:p>
            <a:pPr marL="342900" indent="-342900" algn="just">
              <a:lnSpc>
                <a:spcPct val="97000"/>
              </a:lnSpc>
              <a:spcBef>
                <a:spcPts val="0"/>
              </a:spcBef>
              <a:buFont typeface="Wingdings" panose="05000000000000000000" pitchFamily="2" charset="2"/>
              <a:buChar char=""/>
            </a:pPr>
            <a:r>
              <a:rPr lang="hu-HU" sz="1900" dirty="0">
                <a:latin typeface="Times New Roman" panose="02020603050405020304" pitchFamily="18" charset="0"/>
                <a:cs typeface="Times New Roman" panose="02020603050405020304" pitchFamily="18" charset="0"/>
              </a:rPr>
              <a:t>A végrehajtó állam illetékes hatósága </a:t>
            </a:r>
            <a:r>
              <a:rPr lang="hu-HU" sz="1900" b="1" dirty="0">
                <a:latin typeface="Times New Roman" panose="02020603050405020304" pitchFamily="18" charset="0"/>
                <a:cs typeface="Times New Roman" panose="02020603050405020304" pitchFamily="18" charset="0"/>
              </a:rPr>
              <a:t>joghatósággal rendelkezik </a:t>
            </a:r>
            <a:r>
              <a:rPr lang="hu-HU" sz="1900" dirty="0">
                <a:latin typeface="Times New Roman" panose="02020603050405020304" pitchFamily="18" charset="0"/>
                <a:cs typeface="Times New Roman" panose="02020603050405020304" pitchFamily="18" charset="0"/>
              </a:rPr>
              <a:t>a felfüggesztett büntetéssel, feltételes szabadságra bocsátással, próbára bocsátással és alternatív szankciókkal kapcsolatos </a:t>
            </a:r>
            <a:r>
              <a:rPr lang="hu-HU" sz="1900" u="sng" dirty="0">
                <a:latin typeface="Times New Roman" panose="02020603050405020304" pitchFamily="18" charset="0"/>
                <a:cs typeface="Times New Roman" panose="02020603050405020304" pitchFamily="18" charset="0"/>
              </a:rPr>
              <a:t>minden további határozat meghozatala tekintetében</a:t>
            </a:r>
            <a:r>
              <a:rPr lang="hu-HU" sz="1900" dirty="0">
                <a:latin typeface="Times New Roman" panose="02020603050405020304" pitchFamily="18" charset="0"/>
                <a:cs typeface="Times New Roman" panose="02020603050405020304" pitchFamily="18" charset="0"/>
              </a:rPr>
              <a:t>, különösen a próbaidő alatti magatartási szabály vagy alternatív szankció be nem tartása esetén, vagy ha az elítélt személy újabb bűncselekményt követ el.</a:t>
            </a:r>
            <a:r>
              <a:rPr lang="en-GB" sz="1900" dirty="0">
                <a:latin typeface="Times New Roman" panose="02020603050405020304" pitchFamily="18" charset="0"/>
                <a:cs typeface="Times New Roman" panose="02020603050405020304" pitchFamily="18" charset="0"/>
              </a:rPr>
              <a:t> E </a:t>
            </a:r>
            <a:r>
              <a:rPr lang="en-GB" sz="1900" dirty="0" err="1">
                <a:latin typeface="Times New Roman" panose="02020603050405020304" pitchFamily="18" charset="0"/>
                <a:cs typeface="Times New Roman" panose="02020603050405020304" pitchFamily="18" charset="0"/>
              </a:rPr>
              <a:t>további</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határozatok</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közé</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tartozik</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különösen</a:t>
            </a:r>
            <a:r>
              <a:rPr lang="en-GB" sz="1900" dirty="0">
                <a:latin typeface="Times New Roman" panose="02020603050405020304" pitchFamily="18" charset="0"/>
                <a:cs typeface="Times New Roman" panose="02020603050405020304" pitchFamily="18" charset="0"/>
              </a:rPr>
              <a:t>: </a:t>
            </a:r>
          </a:p>
          <a:p>
            <a:pPr marL="457200" indent="-457200" algn="just">
              <a:lnSpc>
                <a:spcPct val="97000"/>
              </a:lnSpc>
              <a:spcBef>
                <a:spcPts val="0"/>
              </a:spcBef>
              <a:buAutoNum type="alphaLcParenBoth"/>
            </a:pPr>
            <a:r>
              <a:rPr lang="en-GB" sz="1900" i="1" dirty="0">
                <a:latin typeface="Times New Roman" panose="02020603050405020304" pitchFamily="18" charset="0"/>
                <a:cs typeface="Times New Roman" panose="02020603050405020304" pitchFamily="18" charset="0"/>
              </a:rPr>
              <a:t>a </a:t>
            </a:r>
            <a:r>
              <a:rPr lang="en-GB" sz="1900" i="1" dirty="0" err="1">
                <a:latin typeface="Times New Roman" panose="02020603050405020304" pitchFamily="18" charset="0"/>
                <a:cs typeface="Times New Roman" panose="02020603050405020304" pitchFamily="18" charset="0"/>
              </a:rPr>
              <a:t>próbaidő</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alatti</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magatartási</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szabályban</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vagy</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az</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alternatív</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szankcióban</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foglalt</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kötelezettségek</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vagy</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utasítások</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módosítása</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vagy</a:t>
            </a:r>
            <a:r>
              <a:rPr lang="en-GB" sz="1900" i="1" dirty="0">
                <a:latin typeface="Times New Roman" panose="02020603050405020304" pitchFamily="18" charset="0"/>
                <a:cs typeface="Times New Roman" panose="02020603050405020304" pitchFamily="18" charset="0"/>
              </a:rPr>
              <a:t> a </a:t>
            </a:r>
            <a:r>
              <a:rPr lang="en-GB" sz="1900" i="1" dirty="0" err="1">
                <a:latin typeface="Times New Roman" panose="02020603050405020304" pitchFamily="18" charset="0"/>
                <a:cs typeface="Times New Roman" panose="02020603050405020304" pitchFamily="18" charset="0"/>
              </a:rPr>
              <a:t>próbaidő</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tartamának</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módosítása</a:t>
            </a:r>
            <a:r>
              <a:rPr lang="en-GB" sz="1900" i="1" dirty="0">
                <a:latin typeface="Times New Roman" panose="02020603050405020304" pitchFamily="18" charset="0"/>
                <a:cs typeface="Times New Roman" panose="02020603050405020304" pitchFamily="18" charset="0"/>
              </a:rPr>
              <a:t>; </a:t>
            </a:r>
          </a:p>
          <a:p>
            <a:pPr marL="457200" indent="-457200" algn="just">
              <a:lnSpc>
                <a:spcPct val="97000"/>
              </a:lnSpc>
              <a:spcBef>
                <a:spcPts val="0"/>
              </a:spcBef>
              <a:buAutoNum type="alphaLcParenBoth"/>
            </a:pPr>
            <a:r>
              <a:rPr lang="en-GB" sz="1900" i="1" dirty="0" err="1">
                <a:latin typeface="Times New Roman" panose="02020603050405020304" pitchFamily="18" charset="0"/>
                <a:cs typeface="Times New Roman" panose="02020603050405020304" pitchFamily="18" charset="0"/>
              </a:rPr>
              <a:t>az</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ítélet</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végrehajtása</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felfüggesztésének</a:t>
            </a:r>
            <a:r>
              <a:rPr lang="en-GB" sz="1900" i="1" dirty="0">
                <a:latin typeface="Times New Roman" panose="02020603050405020304" pitchFamily="18" charset="0"/>
                <a:cs typeface="Times New Roman" panose="02020603050405020304" pitchFamily="18" charset="0"/>
              </a:rPr>
              <a:t> a </a:t>
            </a:r>
            <a:r>
              <a:rPr lang="en-GB" sz="1900" i="1" dirty="0" err="1">
                <a:latin typeface="Times New Roman" panose="02020603050405020304" pitchFamily="18" charset="0"/>
                <a:cs typeface="Times New Roman" panose="02020603050405020304" pitchFamily="18" charset="0"/>
              </a:rPr>
              <a:t>visszavonása</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vagy</a:t>
            </a:r>
            <a:r>
              <a:rPr lang="en-GB" sz="1900" i="1" dirty="0">
                <a:latin typeface="Times New Roman" panose="02020603050405020304" pitchFamily="18" charset="0"/>
                <a:cs typeface="Times New Roman" panose="02020603050405020304" pitchFamily="18" charset="0"/>
              </a:rPr>
              <a:t> a </a:t>
            </a:r>
            <a:r>
              <a:rPr lang="en-GB" sz="1900" i="1" dirty="0" err="1">
                <a:latin typeface="Times New Roman" panose="02020603050405020304" pitchFamily="18" charset="0"/>
                <a:cs typeface="Times New Roman" panose="02020603050405020304" pitchFamily="18" charset="0"/>
              </a:rPr>
              <a:t>feltételes</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szabadságra</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bocsátással</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kapcsolatos</a:t>
            </a:r>
            <a:r>
              <a:rPr lang="en-GB" sz="1900" i="1" dirty="0">
                <a:latin typeface="Times New Roman" panose="02020603050405020304" pitchFamily="18" charset="0"/>
                <a:cs typeface="Times New Roman" panose="02020603050405020304" pitchFamily="18" charset="0"/>
              </a:rPr>
              <a:t> </a:t>
            </a:r>
            <a:r>
              <a:rPr lang="en-GB" sz="1900" i="1" dirty="0" err="1">
                <a:latin typeface="Times New Roman" panose="02020603050405020304" pitchFamily="18" charset="0"/>
                <a:cs typeface="Times New Roman" panose="02020603050405020304" pitchFamily="18" charset="0"/>
              </a:rPr>
              <a:t>határozatnak</a:t>
            </a:r>
            <a:r>
              <a:rPr lang="en-GB" sz="1900" i="1" dirty="0">
                <a:latin typeface="Times New Roman" panose="02020603050405020304" pitchFamily="18" charset="0"/>
                <a:cs typeface="Times New Roman" panose="02020603050405020304" pitchFamily="18" charset="0"/>
              </a:rPr>
              <a:t> a </a:t>
            </a:r>
            <a:r>
              <a:rPr lang="en-GB" sz="1900" i="1" dirty="0" err="1">
                <a:latin typeface="Times New Roman" panose="02020603050405020304" pitchFamily="18" charset="0"/>
                <a:cs typeface="Times New Roman" panose="02020603050405020304" pitchFamily="18" charset="0"/>
              </a:rPr>
              <a:t>visszavonása</a:t>
            </a:r>
            <a:r>
              <a:rPr lang="en-GB" sz="1900" i="1" dirty="0">
                <a:latin typeface="Times New Roman" panose="02020603050405020304" pitchFamily="18" charset="0"/>
                <a:cs typeface="Times New Roman" panose="02020603050405020304" pitchFamily="18" charset="0"/>
              </a:rPr>
              <a:t>; </a:t>
            </a:r>
          </a:p>
          <a:p>
            <a:pPr marL="457200" indent="-457200" algn="just">
              <a:lnSpc>
                <a:spcPct val="97000"/>
              </a:lnSpc>
              <a:spcBef>
                <a:spcPts val="0"/>
              </a:spcBef>
              <a:buAutoNum type="alphaLcParenBoth"/>
            </a:pPr>
            <a:r>
              <a:rPr lang="hu-HU" sz="1900" i="1" dirty="0">
                <a:latin typeface="Times New Roman" panose="02020603050405020304" pitchFamily="18" charset="0"/>
                <a:cs typeface="Times New Roman" panose="02020603050405020304" pitchFamily="18" charset="0"/>
              </a:rPr>
              <a:t>a szabadságvesztés büntetés vagy a szabadságelvonással járó intézkedés kiszabása alternatív szankció vagy próbára bocsátás esetén.</a:t>
            </a:r>
            <a:endParaRPr lang="en-GB" sz="1900" i="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hu-HU" sz="1900" dirty="0">
                <a:latin typeface="Times New Roman" panose="02020603050405020304" pitchFamily="18" charset="0"/>
                <a:cs typeface="Times New Roman" panose="02020603050405020304" pitchFamily="18" charset="0"/>
              </a:rPr>
              <a:t>B</a:t>
            </a:r>
            <a:r>
              <a:rPr lang="en-GB" sz="1900" dirty="0" err="1">
                <a:latin typeface="Times New Roman" panose="02020603050405020304" pitchFamily="18" charset="0"/>
                <a:cs typeface="Times New Roman" panose="02020603050405020304" pitchFamily="18" charset="0"/>
              </a:rPr>
              <a:t>ármely</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tagállam</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kijelentheti</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hogy</a:t>
            </a:r>
            <a:r>
              <a:rPr lang="en-GB" sz="1900" dirty="0">
                <a:latin typeface="Times New Roman" panose="02020603050405020304" pitchFamily="18" charset="0"/>
                <a:cs typeface="Times New Roman" panose="02020603050405020304" pitchFamily="18" charset="0"/>
              </a:rPr>
              <a:t> mint </a:t>
            </a:r>
            <a:r>
              <a:rPr lang="en-GB" sz="1900" dirty="0" err="1">
                <a:latin typeface="Times New Roman" panose="02020603050405020304" pitchFamily="18" charset="0"/>
                <a:cs typeface="Times New Roman" panose="02020603050405020304" pitchFamily="18" charset="0"/>
              </a:rPr>
              <a:t>végrehajtó</a:t>
            </a:r>
            <a:r>
              <a:rPr lang="en-GB" sz="1900" dirty="0">
                <a:latin typeface="Times New Roman" panose="02020603050405020304" pitchFamily="18" charset="0"/>
                <a:cs typeface="Times New Roman" panose="02020603050405020304" pitchFamily="18" charset="0"/>
              </a:rPr>
              <a:t> </a:t>
            </a:r>
            <a:r>
              <a:rPr lang="en-GB" sz="1900" dirty="0" err="1">
                <a:latin typeface="Times New Roman" panose="02020603050405020304" pitchFamily="18" charset="0"/>
                <a:cs typeface="Times New Roman" panose="02020603050405020304" pitchFamily="18" charset="0"/>
              </a:rPr>
              <a:t>állam</a:t>
            </a:r>
            <a:r>
              <a:rPr lang="en-GB" sz="1900" dirty="0">
                <a:latin typeface="Times New Roman" panose="02020603050405020304" pitchFamily="18" charset="0"/>
                <a:cs typeface="Times New Roman" panose="02020603050405020304" pitchFamily="18" charset="0"/>
              </a:rPr>
              <a:t> </a:t>
            </a:r>
            <a:r>
              <a:rPr lang="en-GB" sz="1900" b="1" dirty="0">
                <a:latin typeface="Times New Roman" panose="02020603050405020304" pitchFamily="18" charset="0"/>
                <a:cs typeface="Times New Roman" panose="02020603050405020304" pitchFamily="18" charset="0"/>
              </a:rPr>
              <a:t>meg </a:t>
            </a:r>
            <a:r>
              <a:rPr lang="en-GB" sz="1900" b="1" dirty="0" err="1">
                <a:latin typeface="Times New Roman" panose="02020603050405020304" pitchFamily="18" charset="0"/>
                <a:cs typeface="Times New Roman" panose="02020603050405020304" pitchFamily="18" charset="0"/>
              </a:rPr>
              <a:t>fogja</a:t>
            </a:r>
            <a:r>
              <a:rPr lang="en-GB" sz="1900" b="1" dirty="0">
                <a:latin typeface="Times New Roman" panose="02020603050405020304" pitchFamily="18" charset="0"/>
                <a:cs typeface="Times New Roman" panose="02020603050405020304" pitchFamily="18" charset="0"/>
              </a:rPr>
              <a:t> </a:t>
            </a:r>
            <a:r>
              <a:rPr lang="en-GB" sz="1900" b="1" dirty="0" err="1">
                <a:latin typeface="Times New Roman" panose="02020603050405020304" pitchFamily="18" charset="0"/>
                <a:cs typeface="Times New Roman" panose="02020603050405020304" pitchFamily="18" charset="0"/>
              </a:rPr>
              <a:t>tagadni</a:t>
            </a:r>
            <a:r>
              <a:rPr lang="en-GB" sz="1900" b="1" dirty="0">
                <a:latin typeface="Times New Roman" panose="02020603050405020304" pitchFamily="18" charset="0"/>
                <a:cs typeface="Times New Roman" panose="02020603050405020304" pitchFamily="18" charset="0"/>
              </a:rPr>
              <a:t> a</a:t>
            </a:r>
            <a:r>
              <a:rPr lang="hu-HU" sz="1900" b="1" dirty="0">
                <a:latin typeface="Times New Roman" panose="02020603050405020304" pitchFamily="18" charset="0"/>
                <a:cs typeface="Times New Roman" panose="02020603050405020304" pitchFamily="18" charset="0"/>
              </a:rPr>
              <a:t> kerethatározat 14. cikk (3) </a:t>
            </a:r>
            <a:r>
              <a:rPr lang="hu-HU" sz="1900" b="1" dirty="0" err="1">
                <a:latin typeface="Times New Roman" panose="02020603050405020304" pitchFamily="18" charset="0"/>
                <a:cs typeface="Times New Roman" panose="02020603050405020304" pitchFamily="18" charset="0"/>
              </a:rPr>
              <a:t>bekezdé</a:t>
            </a:r>
            <a:r>
              <a:rPr lang="en-GB" sz="1900" b="1" dirty="0">
                <a:latin typeface="Times New Roman" panose="02020603050405020304" pitchFamily="18" charset="0"/>
                <a:cs typeface="Times New Roman" panose="02020603050405020304" pitchFamily="18" charset="0"/>
              </a:rPr>
              <a:t>s</a:t>
            </a:r>
            <a:r>
              <a:rPr lang="hu-HU" sz="1900" b="1" dirty="0">
                <a:latin typeface="Times New Roman" panose="02020603050405020304" pitchFamily="18" charset="0"/>
                <a:cs typeface="Times New Roman" panose="02020603050405020304" pitchFamily="18" charset="0"/>
              </a:rPr>
              <a:t>ében foglaltakért való </a:t>
            </a:r>
            <a:r>
              <a:rPr lang="en-GB" sz="1900" b="1" dirty="0" err="1">
                <a:latin typeface="Times New Roman" panose="02020603050405020304" pitchFamily="18" charset="0"/>
                <a:cs typeface="Times New Roman" panose="02020603050405020304" pitchFamily="18" charset="0"/>
              </a:rPr>
              <a:t>felelősségvállalást</a:t>
            </a:r>
            <a:r>
              <a:rPr lang="hu-HU" sz="1900" b="1" dirty="0">
                <a:latin typeface="Times New Roman" panose="02020603050405020304" pitchFamily="18" charset="0"/>
                <a:cs typeface="Times New Roman" panose="02020603050405020304" pitchFamily="18" charset="0"/>
              </a:rPr>
              <a:t>.</a:t>
            </a:r>
            <a:r>
              <a:rPr lang="hu-HU" sz="1900" dirty="0">
                <a:latin typeface="Times New Roman" panose="02020603050405020304" pitchFamily="18" charset="0"/>
                <a:cs typeface="Times New Roman" panose="02020603050405020304" pitchFamily="18" charset="0"/>
              </a:rPr>
              <a:t>  Ilyen esetben a végrehajtó állam </a:t>
            </a:r>
            <a:r>
              <a:rPr lang="hu-HU" sz="1900" b="1" dirty="0">
                <a:latin typeface="Times New Roman" panose="02020603050405020304" pitchFamily="18" charset="0"/>
                <a:cs typeface="Times New Roman" panose="02020603050405020304" pitchFamily="18" charset="0"/>
              </a:rPr>
              <a:t>visszaadja a joghatóságot </a:t>
            </a:r>
            <a:r>
              <a:rPr lang="hu-HU" sz="1900" dirty="0">
                <a:latin typeface="Times New Roman" panose="02020603050405020304" pitchFamily="18" charset="0"/>
                <a:cs typeface="Times New Roman" panose="02020603050405020304" pitchFamily="18" charset="0"/>
              </a:rPr>
              <a:t>a kibocsátó állam illetékes hatóságának a  próbaidő alatti magatartási szabály vagy az alternatív szankció be nem tartása esetén, ha úgy véli, hogy a fent említett valamely további határozat meghozatalára van szükség.</a:t>
            </a:r>
            <a:endParaRPr lang="en-US" sz="19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hu-HU" sz="3600" b="1" dirty="0">
                <a:latin typeface="Times New Roman" panose="02020603050405020304" pitchFamily="18" charset="0"/>
                <a:cs typeface="Times New Roman" panose="02020603050405020304" pitchFamily="18" charset="0"/>
              </a:rPr>
              <a:t>E</a:t>
            </a:r>
            <a:r>
              <a:rPr lang="en-GB" sz="3600" b="1" dirty="0" err="1">
                <a:latin typeface="Times New Roman" panose="02020603050405020304" pitchFamily="18" charset="0"/>
                <a:cs typeface="Times New Roman" panose="02020603050405020304" pitchFamily="18" charset="0"/>
              </a:rPr>
              <a:t>gyeztetések</a:t>
            </a:r>
            <a:r>
              <a:rPr lang="en-GB" sz="3600" b="1" dirty="0">
                <a:latin typeface="Times New Roman" panose="02020603050405020304" pitchFamily="18" charset="0"/>
                <a:cs typeface="Times New Roman" panose="02020603050405020304" pitchFamily="18" charset="0"/>
              </a:rPr>
              <a:t> (15</a:t>
            </a:r>
            <a:r>
              <a:rPr lang="hu-HU" sz="3600" b="1" dirty="0">
                <a:latin typeface="Times New Roman" panose="02020603050405020304" pitchFamily="18" charset="0"/>
                <a:cs typeface="Times New Roman" panose="02020603050405020304" pitchFamily="18" charset="0"/>
              </a:rPr>
              <a:t>. cikk</a:t>
            </a:r>
            <a:r>
              <a:rPr lang="en-GB" sz="3600" b="1" dirty="0">
                <a:latin typeface="Times New Roman" panose="02020603050405020304" pitchFamily="18" charset="0"/>
                <a:cs typeface="Times New Roman" panose="02020603050405020304" pitchFamily="18" charset="0"/>
              </a:rPr>
              <a:t>) </a:t>
            </a:r>
            <a:r>
              <a:rPr lang="hu-HU" sz="3600" b="1" dirty="0">
                <a:latin typeface="Times New Roman" panose="02020603050405020304" pitchFamily="18" charset="0"/>
                <a:cs typeface="Times New Roman" panose="02020603050405020304" pitchFamily="18" charset="0"/>
              </a:rPr>
              <a:t>és</a:t>
            </a:r>
            <a:r>
              <a:rPr lang="en-GB" sz="3600" b="1" dirty="0">
                <a:latin typeface="Times New Roman" panose="02020603050405020304" pitchFamily="18" charset="0"/>
                <a:cs typeface="Times New Roman" panose="02020603050405020304" pitchFamily="18" charset="0"/>
              </a:rPr>
              <a:t> </a:t>
            </a:r>
            <a:r>
              <a:rPr lang="hu-HU" sz="3600" b="1" dirty="0">
                <a:latin typeface="Times New Roman" panose="02020603050405020304" pitchFamily="18" charset="0"/>
                <a:cs typeface="Times New Roman" panose="02020603050405020304" pitchFamily="18" charset="0"/>
              </a:rPr>
              <a:t>n</a:t>
            </a:r>
            <a:r>
              <a:rPr lang="en-GB" sz="3600" b="1" dirty="0" err="1">
                <a:latin typeface="Times New Roman" panose="02020603050405020304" pitchFamily="18" charset="0"/>
                <a:cs typeface="Times New Roman" panose="02020603050405020304" pitchFamily="18" charset="0"/>
              </a:rPr>
              <a:t>yelvek</a:t>
            </a:r>
            <a:r>
              <a:rPr lang="en-GB" sz="3600" b="1" dirty="0">
                <a:latin typeface="Times New Roman" panose="02020603050405020304" pitchFamily="18" charset="0"/>
                <a:cs typeface="Times New Roman" panose="02020603050405020304" pitchFamily="18" charset="0"/>
              </a:rPr>
              <a:t> (21</a:t>
            </a:r>
            <a:r>
              <a:rPr lang="hu-HU" sz="3600" b="1" dirty="0">
                <a:latin typeface="Times New Roman" panose="02020603050405020304" pitchFamily="18" charset="0"/>
                <a:cs typeface="Times New Roman" panose="02020603050405020304" pitchFamily="18" charset="0"/>
              </a:rPr>
              <a:t>. cikk</a:t>
            </a:r>
            <a:r>
              <a:rPr lang="en-GB" sz="3600" b="1" dirty="0">
                <a:latin typeface="Times New Roman" panose="02020603050405020304" pitchFamily="18" charset="0"/>
                <a:cs typeface="Times New Roman" panose="02020603050405020304" pitchFamily="18" charset="0"/>
              </a:rPr>
              <a:t>)</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en-GB" sz="2000" dirty="0" err="1">
                <a:latin typeface="Times New Roman" panose="02020603050405020304" pitchFamily="18" charset="0"/>
                <a:cs typeface="Times New Roman" panose="02020603050405020304" pitchFamily="18" charset="0"/>
              </a:rPr>
              <a:t>Amennyiben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amikor</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megfelelő</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kibocsátó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végrehajtó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hatóságai</a:t>
            </a:r>
            <a:r>
              <a:rPr lang="en-GB" sz="2000"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egyeztethetnek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egymással</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kerethatározat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zökkenőmentes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eredményes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alkalmazásának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megkönnyítése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érdekében</a:t>
            </a:r>
            <a:r>
              <a:rPr lang="en-GB" sz="2000" dirty="0">
                <a:latin typeface="Times New Roman" panose="02020603050405020304" pitchFamily="18" charset="0"/>
                <a:cs typeface="Times New Roman" panose="02020603050405020304" pitchFamily="18" charset="0"/>
              </a:rPr>
              <a:t>.</a:t>
            </a:r>
            <a:endParaRPr lang="hu-HU" sz="2000" dirty="0">
              <a:latin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None/>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A 6. </a:t>
            </a:r>
            <a:r>
              <a:rPr lang="en-GB" sz="2000" dirty="0" err="1">
                <a:latin typeface="Times New Roman" panose="02020603050405020304" pitchFamily="18" charset="0"/>
                <a:cs typeface="Times New Roman" panose="02020603050405020304" pitchFamily="18" charset="0"/>
              </a:rPr>
              <a:t>cikk</a:t>
            </a:r>
            <a:r>
              <a:rPr lang="en-GB" sz="2000" dirty="0">
                <a:latin typeface="Times New Roman" panose="02020603050405020304" pitchFamily="18" charset="0"/>
                <a:cs typeface="Times New Roman" panose="02020603050405020304" pitchFamily="18" charset="0"/>
              </a:rPr>
              <a:t> (1) </a:t>
            </a:r>
            <a:r>
              <a:rPr lang="en-GB" sz="2000" dirty="0" err="1">
                <a:latin typeface="Times New Roman" panose="02020603050405020304" pitchFamily="18" charset="0"/>
                <a:cs typeface="Times New Roman" panose="02020603050405020304" pitchFamily="18" charset="0"/>
              </a:rPr>
              <a:t>bekezdésében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említett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tanúsítványt</a:t>
            </a:r>
            <a:r>
              <a:rPr lang="en-GB" sz="2000" dirty="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le </a:t>
            </a:r>
            <a:r>
              <a:rPr lang="en-GB" sz="2000" b="1" dirty="0" err="1">
                <a:latin typeface="Times New Roman" panose="02020603050405020304" pitchFamily="18" charset="0"/>
                <a:cs typeface="Times New Roman" panose="02020603050405020304" pitchFamily="18" charset="0"/>
              </a:rPr>
              <a:t>kell</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fordítani</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 </a:t>
            </a:r>
            <a:r>
              <a:rPr lang="en-GB" sz="2000" dirty="0" err="1">
                <a:latin typeface="Times New Roman" panose="02020603050405020304" pitchFamily="18" charset="0"/>
                <a:cs typeface="Times New Roman" panose="02020603050405020304" pitchFamily="18" charset="0"/>
              </a:rPr>
              <a:t>végrehajtó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hivatalos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nyelvére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illetve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hivatalos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nyelveinek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egyikére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Bármely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tagállam</a:t>
            </a:r>
            <a:r>
              <a:rPr lang="en-GB" sz="2000" dirty="0">
                <a:latin typeface="Times New Roman" panose="02020603050405020304" pitchFamily="18" charset="0"/>
                <a:cs typeface="Times New Roman" panose="02020603050405020304" pitchFamily="18" charset="0"/>
              </a:rPr>
              <a:t> e </a:t>
            </a:r>
            <a:r>
              <a:rPr lang="en-GB" sz="2000" dirty="0" err="1">
                <a:latin typeface="Times New Roman" panose="02020603050405020304" pitchFamily="18" charset="0"/>
                <a:cs typeface="Times New Roman" panose="02020603050405020304" pitchFamily="18" charset="0"/>
              </a:rPr>
              <a:t>kerethatározat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elfogadásakor</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vagy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egy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későbbi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időpontban</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Tanács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Főtitkárságánál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letétbe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helyezett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nyilatkozatban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kijelentheti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hogy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kész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elfogadni</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tanúsítványt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Európai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Unió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intézményeinek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más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hivatalos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nyelvén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illetve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nyelvein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készült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fordításban</a:t>
            </a:r>
            <a:r>
              <a:rPr lang="en-GB" sz="2000" dirty="0">
                <a:latin typeface="Times New Roman" panose="02020603050405020304" pitchFamily="18" charset="0"/>
                <a:cs typeface="Times New Roman" panose="02020603050405020304" pitchFamily="18" charset="0"/>
              </a:rPr>
              <a:t> is.</a:t>
            </a:r>
            <a:r>
              <a:rPr lang="hu-HU"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295809701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hu-HU" sz="3600" b="1" dirty="0">
                <a:latin typeface="Times New Roman" panose="02020603050405020304" pitchFamily="18" charset="0"/>
                <a:cs typeface="Times New Roman" panose="02020603050405020304" pitchFamily="18" charset="0"/>
              </a:rPr>
              <a:t>Tartalom</a:t>
            </a:r>
            <a:r>
              <a:rPr lang="en-US" sz="3600" b="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a:buFont typeface="Wingdings" panose="05000000000000000000" pitchFamily="2" charset="2"/>
              <a:buChar char="§"/>
            </a:pPr>
            <a:r>
              <a:rPr lang="hu-HU" sz="2000" i="1" dirty="0">
                <a:latin typeface="Times New Roman" panose="02020603050405020304" pitchFamily="18" charset="0"/>
                <a:cs typeface="Times New Roman" panose="02020603050405020304" pitchFamily="18" charset="0"/>
              </a:rPr>
              <a:t>Tájékoztató adatok </a:t>
            </a:r>
            <a:r>
              <a:rPr lang="en-US" sz="2000" i="1" dirty="0">
                <a:latin typeface="Times New Roman" panose="02020603050405020304" pitchFamily="18" charset="0"/>
                <a:cs typeface="Times New Roman" panose="02020603050405020304" pitchFamily="18" charset="0"/>
              </a:rPr>
              <a:t>–</a:t>
            </a:r>
            <a:r>
              <a:rPr lang="hu-HU" sz="2000" i="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2008/947</a:t>
            </a:r>
            <a:r>
              <a:rPr lang="hu-HU" sz="2000" i="1" dirty="0">
                <a:latin typeface="Times New Roman" panose="02020603050405020304" pitchFamily="18" charset="0"/>
                <a:cs typeface="Times New Roman" panose="02020603050405020304" pitchFamily="18" charset="0"/>
              </a:rPr>
              <a:t> Kerethatározat</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hu-HU" sz="2000" i="1" dirty="0">
                <a:latin typeface="Times New Roman" panose="02020603050405020304" pitchFamily="18" charset="0"/>
                <a:cs typeface="Times New Roman" panose="02020603050405020304" pitchFamily="18" charset="0"/>
              </a:rPr>
              <a:t>Célok</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hu-HU" sz="2000" i="1" dirty="0">
                <a:latin typeface="Times New Roman" panose="02020603050405020304" pitchFamily="18" charset="0"/>
                <a:cs typeface="Times New Roman" panose="02020603050405020304" pitchFamily="18" charset="0"/>
              </a:rPr>
              <a:t>Hatály</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hu-HU" sz="2000" i="1" dirty="0">
                <a:latin typeface="Times New Roman" panose="02020603050405020304" pitchFamily="18" charset="0"/>
                <a:cs typeface="Times New Roman" panose="02020603050405020304" pitchFamily="18" charset="0"/>
              </a:rPr>
              <a:t>Illetékes hatóságok</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hu-HU" sz="2000" i="1" dirty="0">
                <a:latin typeface="Times New Roman" panose="02020603050405020304" pitchFamily="18" charset="0"/>
                <a:cs typeface="Times New Roman" panose="02020603050405020304" pitchFamily="18" charset="0"/>
              </a:rPr>
              <a:t>A </a:t>
            </a:r>
            <a:r>
              <a:rPr lang="en-US" sz="2000" i="1" dirty="0" err="1">
                <a:latin typeface="Times New Roman" panose="02020603050405020304" pitchFamily="18" charset="0"/>
                <a:cs typeface="Times New Roman" panose="02020603050405020304" pitchFamily="18" charset="0"/>
              </a:rPr>
              <a:t>próbaidőt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megállapító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határozat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továbbítására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vonatkozó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kritériumok</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hu-HU" sz="2000" i="1" dirty="0">
                <a:latin typeface="Times New Roman" panose="02020603050405020304" pitchFamily="18" charset="0"/>
                <a:cs typeface="Times New Roman" panose="02020603050405020304" pitchFamily="18" charset="0"/>
              </a:rPr>
              <a:t>A </a:t>
            </a:r>
            <a:r>
              <a:rPr lang="en-US" sz="2000" i="1" dirty="0" err="1">
                <a:latin typeface="Times New Roman" panose="02020603050405020304" pitchFamily="18" charset="0"/>
                <a:cs typeface="Times New Roman" panose="02020603050405020304" pitchFamily="18" charset="0"/>
              </a:rPr>
              <a:t>próbaidőt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megállapító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határozat</a:t>
            </a:r>
            <a:r>
              <a:rPr lang="en-US" sz="2000" i="1" dirty="0">
                <a:latin typeface="Times New Roman" panose="02020603050405020304" pitchFamily="18" charset="0"/>
                <a:cs typeface="Times New Roman" panose="02020603050405020304" pitchFamily="18" charset="0"/>
              </a:rPr>
              <a:t> </a:t>
            </a:r>
            <a:r>
              <a:rPr lang="hu-HU" sz="2000" i="1" dirty="0">
                <a:latin typeface="Times New Roman" panose="02020603050405020304" pitchFamily="18" charset="0"/>
                <a:cs typeface="Times New Roman" panose="02020603050405020304" pitchFamily="18" charset="0"/>
              </a:rPr>
              <a:t>elismerésére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vonatkozó</a:t>
            </a:r>
            <a:r>
              <a:rPr lang="en-US" sz="2000" i="1" dirty="0">
                <a:latin typeface="Times New Roman" panose="02020603050405020304" pitchFamily="18" charset="0"/>
                <a:cs typeface="Times New Roman" panose="02020603050405020304" pitchFamily="18" charset="0"/>
              </a:rPr>
              <a:t> </a:t>
            </a:r>
            <a:r>
              <a:rPr lang="hu-HU" sz="2000" i="1" dirty="0">
                <a:latin typeface="Times New Roman" panose="02020603050405020304" pitchFamily="18" charset="0"/>
                <a:cs typeface="Times New Roman" panose="02020603050405020304" pitchFamily="18" charset="0"/>
              </a:rPr>
              <a:t>eljárás</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hu-HU" sz="2000" i="1" dirty="0">
                <a:latin typeface="Times New Roman" panose="02020603050405020304" pitchFamily="18" charset="0"/>
                <a:cs typeface="Times New Roman" panose="02020603050405020304" pitchFamily="18" charset="0"/>
              </a:rPr>
              <a:t>Az elismerés és a felügyelet, a határozat végrehajtása megtagadásának okai </a:t>
            </a:r>
          </a:p>
          <a:p>
            <a:pPr>
              <a:buFont typeface="Wingdings" panose="05000000000000000000" pitchFamily="2" charset="2"/>
              <a:buChar char="§"/>
            </a:pPr>
            <a:r>
              <a:rPr lang="hu-HU" sz="2000" i="1" dirty="0">
                <a:latin typeface="Times New Roman" panose="02020603050405020304" pitchFamily="18" charset="0"/>
                <a:cs typeface="Times New Roman" panose="02020603050405020304" pitchFamily="18" charset="0"/>
              </a:rPr>
              <a:t>Irányadó jog és további határozatok</a:t>
            </a:r>
            <a:endParaRPr lang="en-GB"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hu-HU" sz="2000" i="1" dirty="0">
                <a:latin typeface="Times New Roman" panose="02020603050405020304" pitchFamily="18" charset="0"/>
                <a:cs typeface="Times New Roman" panose="02020603050405020304" pitchFamily="18" charset="0"/>
              </a:rPr>
              <a:t>Egyeztetés és nyelvek</a:t>
            </a:r>
            <a:endParaRPr lang="en-US" sz="2000"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4102" y="406575"/>
            <a:ext cx="10905066" cy="1135737"/>
          </a:xfrm>
        </p:spPr>
        <p:txBody>
          <a:bodyPr>
            <a:normAutofit/>
          </a:bodyPr>
          <a:lstStyle/>
          <a:p>
            <a:r>
              <a:rPr lang="hu-HU" sz="3600" b="1" dirty="0">
                <a:latin typeface="Times New Roman" panose="02020603050405020304" pitchFamily="18" charset="0"/>
                <a:cs typeface="Times New Roman" panose="02020603050405020304" pitchFamily="18" charset="0"/>
              </a:rPr>
              <a:t>Tájékoztató adatok</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04102" y="1812404"/>
            <a:ext cx="10905066" cy="4827557"/>
          </a:xfrm>
        </p:spPr>
        <p:txBody>
          <a:bodyPr>
            <a:noAutofit/>
          </a:bodyPr>
          <a:lstStyle/>
          <a:p>
            <a:pPr algn="just"/>
            <a:r>
              <a:rPr lang="hu-HU" sz="2000" dirty="0">
                <a:latin typeface="Times New Roman" panose="02020603050405020304" pitchFamily="18" charset="0"/>
                <a:cs typeface="Times New Roman" panose="02020603050405020304" pitchFamily="18" charset="0"/>
              </a:rPr>
              <a:t>A kerethatározat átültetésének határideje – </a:t>
            </a:r>
            <a:r>
              <a:rPr lang="hu-HU" sz="2000" b="1" dirty="0">
                <a:solidFill>
                  <a:srgbClr val="FF0000"/>
                </a:solidFill>
                <a:latin typeface="Times New Roman" panose="02020603050405020304" pitchFamily="18" charset="0"/>
                <a:cs typeface="Times New Roman" panose="02020603050405020304" pitchFamily="18" charset="0"/>
              </a:rPr>
              <a:t>2011. december 6.</a:t>
            </a:r>
          </a:p>
          <a:p>
            <a:pPr marL="0" indent="0" algn="just">
              <a:buNone/>
            </a:pPr>
            <a:endParaRPr lang="en-GB" sz="2000" b="1" dirty="0">
              <a:solidFill>
                <a:srgbClr val="FF0000"/>
              </a:solidFill>
              <a:latin typeface="Times New Roman" panose="02020603050405020304" pitchFamily="18" charset="0"/>
              <a:cs typeface="Times New Roman" panose="02020603050405020304" pitchFamily="18" charset="0"/>
            </a:endParaRPr>
          </a:p>
          <a:p>
            <a:pPr algn="just"/>
            <a:r>
              <a:rPr lang="en-GB" sz="2000" b="1" dirty="0">
                <a:solidFill>
                  <a:srgbClr val="FF0000"/>
                </a:solidFill>
                <a:latin typeface="Times New Roman" panose="02020603050405020304" pitchFamily="18" charset="0"/>
                <a:cs typeface="Times New Roman" panose="02020603050405020304" pitchFamily="18" charset="0"/>
              </a:rPr>
              <a:t>27 </a:t>
            </a:r>
            <a:r>
              <a:rPr lang="hu-HU" sz="2000" b="1" dirty="0">
                <a:solidFill>
                  <a:srgbClr val="FF0000"/>
                </a:solidFill>
                <a:latin typeface="Times New Roman" panose="02020603050405020304" pitchFamily="18" charset="0"/>
                <a:cs typeface="Times New Roman" panose="02020603050405020304" pitchFamily="18" charset="0"/>
              </a:rPr>
              <a:t>tagállam </a:t>
            </a:r>
            <a:r>
              <a:rPr lang="hu-HU" sz="2000" b="1" dirty="0">
                <a:latin typeface="Times New Roman" panose="02020603050405020304" pitchFamily="18" charset="0"/>
                <a:cs typeface="Times New Roman" panose="02020603050405020304" pitchFamily="18" charset="0"/>
              </a:rPr>
              <a:t>már végrehajtotta,</a:t>
            </a:r>
            <a:r>
              <a:rPr lang="hu-HU" sz="2000" b="1" dirty="0">
                <a:solidFill>
                  <a:srgbClr val="FF0000"/>
                </a:solidFill>
                <a:latin typeface="Times New Roman" panose="02020603050405020304" pitchFamily="18" charset="0"/>
                <a:cs typeface="Times New Roman" panose="02020603050405020304" pitchFamily="18" charset="0"/>
              </a:rPr>
              <a:t> az Egyesült Királyság nem vesz részt a kerethatározat végrehajtásában</a:t>
            </a:r>
          </a:p>
          <a:p>
            <a:pPr marL="0" indent="0" algn="just">
              <a:buNone/>
            </a:pPr>
            <a:endParaRPr lang="en-GB" sz="2000" b="1" dirty="0">
              <a:latin typeface="Times New Roman" panose="02020603050405020304" pitchFamily="18" charset="0"/>
              <a:cs typeface="Times New Roman" panose="02020603050405020304" pitchFamily="18" charset="0"/>
            </a:endParaRPr>
          </a:p>
          <a:p>
            <a:pPr algn="just"/>
            <a:r>
              <a:rPr lang="hu-HU" sz="2000" dirty="0">
                <a:latin typeface="Times New Roman" panose="02020603050405020304" pitchFamily="18" charset="0"/>
                <a:cs typeface="Times New Roman" panose="02020603050405020304" pitchFamily="18" charset="0"/>
              </a:rPr>
              <a:t>A </a:t>
            </a:r>
            <a:r>
              <a:rPr lang="hu-HU" sz="2000" b="1" dirty="0">
                <a:solidFill>
                  <a:srgbClr val="FF0000"/>
                </a:solidFill>
                <a:latin typeface="Times New Roman" panose="02020603050405020304" pitchFamily="18" charset="0"/>
                <a:cs typeface="Times New Roman" panose="02020603050405020304" pitchFamily="18" charset="0"/>
              </a:rPr>
              <a:t>kerethatározat rögzíti azon szabályokat</a:t>
            </a:r>
            <a:r>
              <a:rPr lang="hu-HU" sz="2000" dirty="0">
                <a:latin typeface="Times New Roman" panose="02020603050405020304" pitchFamily="18" charset="0"/>
                <a:cs typeface="Times New Roman" panose="02020603050405020304" pitchFamily="18" charset="0"/>
              </a:rPr>
              <a:t>, amelyek szerint egy, </a:t>
            </a:r>
            <a:r>
              <a:rPr lang="hu-HU" sz="2000" i="1" dirty="0">
                <a:latin typeface="Times New Roman" panose="02020603050405020304" pitchFamily="18" charset="0"/>
                <a:cs typeface="Times New Roman" panose="02020603050405020304" pitchFamily="18" charset="0"/>
              </a:rPr>
              <a:t>az elítélés helyétől eltérő áll</a:t>
            </a:r>
            <a:r>
              <a:rPr lang="hu-HU" sz="2000" dirty="0">
                <a:latin typeface="Times New Roman" panose="02020603050405020304" pitchFamily="18" charset="0"/>
                <a:cs typeface="Times New Roman" panose="02020603050405020304" pitchFamily="18" charset="0"/>
              </a:rPr>
              <a:t>am </a:t>
            </a:r>
            <a:r>
              <a:rPr lang="hu-HU" sz="2000" b="1" u="sng" dirty="0">
                <a:latin typeface="Times New Roman" panose="02020603050405020304" pitchFamily="18" charset="0"/>
                <a:cs typeface="Times New Roman" panose="02020603050405020304" pitchFamily="18" charset="0"/>
              </a:rPr>
              <a:t>elismer</a:t>
            </a:r>
            <a:r>
              <a:rPr lang="hu-HU" sz="2000" dirty="0">
                <a:latin typeface="Times New Roman" panose="02020603050405020304" pitchFamily="18" charset="0"/>
                <a:cs typeface="Times New Roman" panose="02020603050405020304" pitchFamily="18" charset="0"/>
              </a:rPr>
              <a:t> egy ítéletet vagy adott esetben próbaidőt megállapító határozatot, az ítéletnek megfelelően </a:t>
            </a:r>
            <a:r>
              <a:rPr lang="hu-HU" sz="2000" b="1" u="sng" dirty="0">
                <a:latin typeface="Times New Roman" panose="02020603050405020304" pitchFamily="18" charset="0"/>
                <a:cs typeface="Times New Roman" panose="02020603050405020304" pitchFamily="18" charset="0"/>
              </a:rPr>
              <a:t>felügyeli</a:t>
            </a:r>
            <a:r>
              <a:rPr lang="hu-HU" sz="2000" dirty="0">
                <a:latin typeface="Times New Roman" panose="02020603050405020304" pitchFamily="18" charset="0"/>
                <a:cs typeface="Times New Roman" panose="02020603050405020304" pitchFamily="18" charset="0"/>
              </a:rPr>
              <a:t> az abban foglalt próbaidő alatti magatartási szabályokat vagy alternatív szankciókat, valamint szükség szerint </a:t>
            </a:r>
            <a:r>
              <a:rPr lang="hu-HU" sz="2000" b="1" u="sng" dirty="0">
                <a:latin typeface="Times New Roman" panose="02020603050405020304" pitchFamily="18" charset="0"/>
                <a:cs typeface="Times New Roman" panose="02020603050405020304" pitchFamily="18" charset="0"/>
              </a:rPr>
              <a:t>meghoz az ítélethez kapcsolódó minden további határozatot</a:t>
            </a:r>
            <a:r>
              <a:rPr lang="hu-HU" sz="2000" dirty="0">
                <a:latin typeface="Times New Roman" panose="02020603050405020304" pitchFamily="18" charset="0"/>
                <a:cs typeface="Times New Roman" panose="02020603050405020304" pitchFamily="18" charset="0"/>
              </a:rPr>
              <a:t> </a:t>
            </a:r>
            <a:r>
              <a:rPr lang="hu-HU" sz="2000" i="1" dirty="0">
                <a:latin typeface="Times New Roman" panose="02020603050405020304" pitchFamily="18" charset="0"/>
                <a:cs typeface="Times New Roman" panose="02020603050405020304" pitchFamily="18" charset="0"/>
              </a:rPr>
              <a:t>a kerethatározat eltérő rendelkezése hiányában.</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8"/>
            <a:ext cx="10905066" cy="1135737"/>
          </a:xfrm>
        </p:spPr>
        <p:txBody>
          <a:bodyPr>
            <a:normAutofit/>
          </a:bodyPr>
          <a:lstStyle/>
          <a:p>
            <a:r>
              <a:rPr lang="hu-HU" sz="3600" b="1" dirty="0">
                <a:latin typeface="Times New Roman" panose="02020603050405020304" pitchFamily="18" charset="0"/>
                <a:cs typeface="Times New Roman" panose="02020603050405020304" pitchFamily="18" charset="0"/>
              </a:rPr>
              <a:t>Célok</a:t>
            </a:r>
            <a:r>
              <a:rPr lang="en-US" sz="3600" b="1"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hu-HU" sz="2000" dirty="0">
                <a:latin typeface="Times New Roman" panose="02020603050405020304" pitchFamily="18" charset="0"/>
                <a:cs typeface="Times New Roman" panose="02020603050405020304" pitchFamily="18" charset="0"/>
              </a:rPr>
              <a:t>A</a:t>
            </a:r>
            <a:r>
              <a:rPr lang="en-GB" sz="2000" b="1" dirty="0">
                <a:latin typeface="Times New Roman" panose="02020603050405020304" pitchFamily="18" charset="0"/>
                <a:cs typeface="Times New Roman" panose="02020603050405020304" pitchFamily="18" charset="0"/>
              </a:rPr>
              <a:t>z </a:t>
            </a:r>
            <a:r>
              <a:rPr lang="en-GB" sz="2000" b="1" dirty="0" err="1">
                <a:latin typeface="Times New Roman" panose="02020603050405020304" pitchFamily="18" charset="0"/>
                <a:cs typeface="Times New Roman" panose="02020603050405020304" pitchFamily="18" charset="0"/>
              </a:rPr>
              <a:t>elítélt</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személyek</a:t>
            </a:r>
            <a:r>
              <a:rPr lang="en-GB" sz="2000" b="1" dirty="0">
                <a:latin typeface="Times New Roman" panose="02020603050405020304" pitchFamily="18" charset="0"/>
                <a:cs typeface="Times New Roman" panose="02020603050405020304" pitchFamily="18" charset="0"/>
              </a:rPr>
              <a:t> </a:t>
            </a:r>
            <a:r>
              <a:rPr lang="hu-HU" sz="2000" b="1" dirty="0">
                <a:latin typeface="Times New Roman" panose="02020603050405020304" pitchFamily="18" charset="0"/>
                <a:cs typeface="Times New Roman" panose="02020603050405020304" pitchFamily="18" charset="0"/>
              </a:rPr>
              <a:t>szociális rehabilitációjának és </a:t>
            </a:r>
            <a:r>
              <a:rPr lang="en-GB" sz="2000" b="1" dirty="0" err="1">
                <a:latin typeface="Times New Roman" panose="02020603050405020304" pitchFamily="18" charset="0"/>
                <a:cs typeface="Times New Roman" panose="02020603050405020304" pitchFamily="18" charset="0"/>
              </a:rPr>
              <a:t>társadalmi</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beilleszkedésének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elősegítés</a:t>
            </a:r>
            <a:r>
              <a:rPr lang="hu-HU" sz="2000" dirty="0">
                <a:latin typeface="Times New Roman" panose="02020603050405020304" pitchFamily="18" charset="0"/>
                <a:cs typeface="Times New Roman" panose="02020603050405020304" pitchFamily="18" charset="0"/>
              </a:rPr>
              <a:t>e azáltal, hogy lehetővé teszi számukra a családi, nyelvi, kulturális és egyéb kapcsolatok megőrzését</a:t>
            </a:r>
            <a:endParaRPr lang="en-GB" sz="2000" dirty="0">
              <a:latin typeface="Times New Roman" panose="02020603050405020304" pitchFamily="18" charset="0"/>
              <a:cs typeface="Times New Roman" panose="02020603050405020304" pitchFamily="18" charset="0"/>
            </a:endParaRPr>
          </a:p>
          <a:p>
            <a:pPr algn="just"/>
            <a:r>
              <a:rPr lang="hu-HU" sz="2000" b="1" dirty="0">
                <a:latin typeface="Times New Roman" panose="02020603050405020304" pitchFamily="18" charset="0"/>
                <a:cs typeface="Times New Roman" panose="02020603050405020304" pitchFamily="18" charset="0"/>
              </a:rPr>
              <a:t>Hozzájárulás a</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próbaidő</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alatti</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magatartási</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szabályok</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és</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alternatív</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szankciók</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betartásának</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ellenőrzéséhez</a:t>
            </a:r>
            <a:r>
              <a:rPr lang="hu-HU" sz="2000" b="1" dirty="0">
                <a:latin typeface="Times New Roman" panose="02020603050405020304" pitchFamily="18" charset="0"/>
                <a:cs typeface="Times New Roman" panose="02020603050405020304" pitchFamily="18" charset="0"/>
              </a:rPr>
              <a:t>, </a:t>
            </a:r>
            <a:r>
              <a:rPr lang="hu-HU" sz="2000" dirty="0">
                <a:latin typeface="Times New Roman" panose="02020603050405020304" pitchFamily="18" charset="0"/>
                <a:cs typeface="Times New Roman" panose="02020603050405020304" pitchFamily="18" charset="0"/>
              </a:rPr>
              <a:t>a visszaeső bűnözés megakadályozása</a:t>
            </a:r>
            <a:endParaRPr lang="en-GB" sz="2000" dirty="0">
              <a:latin typeface="Times New Roman" panose="02020603050405020304" pitchFamily="18" charset="0"/>
              <a:cs typeface="Times New Roman" panose="02020603050405020304" pitchFamily="18" charset="0"/>
            </a:endParaRPr>
          </a:p>
          <a:p>
            <a:pPr algn="just"/>
            <a:r>
              <a:rPr lang="hu-HU" sz="2000" b="1" dirty="0">
                <a:latin typeface="Times New Roman" panose="02020603050405020304" pitchFamily="18" charset="0"/>
                <a:cs typeface="Times New Roman" panose="02020603050405020304" pitchFamily="18" charset="0"/>
              </a:rPr>
              <a:t>Az áldozatok és a lakosság védelmének fokozása</a:t>
            </a:r>
            <a:endParaRPr lang="en-GB" sz="2000" b="1" dirty="0">
              <a:latin typeface="Times New Roman" panose="02020603050405020304" pitchFamily="18" charset="0"/>
              <a:cs typeface="Times New Roman" panose="02020603050405020304" pitchFamily="18" charset="0"/>
            </a:endParaRPr>
          </a:p>
          <a:p>
            <a:pPr algn="just"/>
            <a:r>
              <a:rPr lang="hu-HU" sz="2000" dirty="0">
                <a:latin typeface="Times New Roman" panose="02020603050405020304" pitchFamily="18" charset="0"/>
                <a:cs typeface="Times New Roman" panose="02020603050405020304" pitchFamily="18" charset="0"/>
              </a:rPr>
              <a:t>A</a:t>
            </a:r>
            <a:r>
              <a:rPr lang="en-GB" sz="2000"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megfelelő</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próbaidő</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alatti</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magatartási</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szabályok</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és</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alternatív</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szankciók</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alkalmazásának</a:t>
            </a:r>
            <a:r>
              <a:rPr lang="en-GB" sz="2000" b="1"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megkönnyítését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olyan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elkövetők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esetében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akik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nem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ítélethozatal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szerinti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államban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élnek</a:t>
            </a:r>
            <a:endParaRPr lang="en-GB"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a:bodyPr>
          <a:lstStyle/>
          <a:p>
            <a:r>
              <a:rPr lang="hu-HU" sz="3600" b="1" dirty="0">
                <a:latin typeface="Times New Roman" panose="02020603050405020304" pitchFamily="18" charset="0"/>
                <a:cs typeface="Times New Roman" panose="02020603050405020304" pitchFamily="18" charset="0"/>
              </a:rPr>
              <a:t>Hatály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lnSpcReduction="10000"/>
          </a:bodyPr>
          <a:lstStyle/>
          <a:p>
            <a:pPr algn="just"/>
            <a:r>
              <a:rPr lang="hu-HU" sz="2000" dirty="0">
                <a:latin typeface="Times New Roman" panose="02020603050405020304" pitchFamily="18" charset="0"/>
                <a:cs typeface="Times New Roman" panose="02020603050405020304" pitchFamily="18" charset="0"/>
              </a:rPr>
              <a:t>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kerethatározatot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kizárólag</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alábbiakra</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kell</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alkalmazni</a:t>
            </a:r>
            <a:r>
              <a:rPr lang="en-GB" sz="2000" dirty="0">
                <a:latin typeface="Times New Roman" panose="02020603050405020304" pitchFamily="18" charset="0"/>
                <a:cs typeface="Times New Roman" panose="02020603050405020304" pitchFamily="18" charset="0"/>
              </a:rPr>
              <a:t>:: </a:t>
            </a:r>
          </a:p>
          <a:p>
            <a:pPr marL="457200" indent="-457200" algn="just">
              <a:buAutoNum type="alphaLcParenBoth"/>
            </a:pPr>
            <a:r>
              <a:rPr lang="en-GB" sz="2000" dirty="0" err="1">
                <a:latin typeface="Times New Roman" panose="02020603050405020304" pitchFamily="18" charset="0"/>
                <a:cs typeface="Times New Roman" panose="02020603050405020304" pitchFamily="18" charset="0"/>
              </a:rPr>
              <a:t>ítéletek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adott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esetben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próbaidőt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megállapító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határozatok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elismerésére</a:t>
            </a:r>
            <a:r>
              <a:rPr lang="en-GB" sz="2000" dirty="0">
                <a:latin typeface="Times New Roman" panose="02020603050405020304" pitchFamily="18" charset="0"/>
                <a:cs typeface="Times New Roman" panose="02020603050405020304" pitchFamily="18" charset="0"/>
              </a:rPr>
              <a:t>; </a:t>
            </a:r>
          </a:p>
          <a:p>
            <a:pPr marL="457200" indent="-457200" algn="just">
              <a:buAutoNum type="alphaLcParenBoth"/>
            </a:pPr>
            <a:r>
              <a:rPr lang="en-GB" sz="2000" dirty="0" err="1">
                <a:latin typeface="Times New Roman" panose="02020603050405020304" pitchFamily="18" charset="0"/>
                <a:cs typeface="Times New Roman" panose="02020603050405020304" pitchFamily="18" charset="0"/>
              </a:rPr>
              <a:t>próbaidő</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alatti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magatartási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szabályok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alternatív</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szankciók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felügyeletével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járó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felelősség</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átruházására</a:t>
            </a:r>
            <a:r>
              <a:rPr lang="en-GB" sz="2000" dirty="0">
                <a:latin typeface="Times New Roman" panose="02020603050405020304" pitchFamily="18" charset="0"/>
                <a:cs typeface="Times New Roman" panose="02020603050405020304" pitchFamily="18" charset="0"/>
              </a:rPr>
              <a:t>; </a:t>
            </a:r>
          </a:p>
          <a:p>
            <a:pPr marL="457200" indent="-457200" algn="just">
              <a:buAutoNum type="alphaLcParenBoth"/>
            </a:pP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b) </a:t>
            </a:r>
            <a:r>
              <a:rPr lang="en-GB" sz="2000" dirty="0" err="1">
                <a:latin typeface="Times New Roman" panose="02020603050405020304" pitchFamily="18" charset="0"/>
                <a:cs typeface="Times New Roman" panose="02020603050405020304" pitchFamily="18" charset="0"/>
              </a:rPr>
              <a:t>pontban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foglaltakhoz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kapcsolódó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minden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más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határozat</a:t>
            </a:r>
            <a:r>
              <a:rPr lang="hu-HU" sz="2000" dirty="0" err="1">
                <a:latin typeface="Times New Roman" panose="02020603050405020304" pitchFamily="18" charset="0"/>
                <a:cs typeface="Times New Roman" panose="02020603050405020304" pitchFamily="18" charset="0"/>
              </a:rPr>
              <a:t>ra</a:t>
            </a:r>
            <a:endParaRPr lang="en-GB" sz="2000" dirty="0">
              <a:latin typeface="Times New Roman" panose="02020603050405020304" pitchFamily="18" charset="0"/>
              <a:cs typeface="Times New Roman" panose="02020603050405020304" pitchFamily="18" charset="0"/>
            </a:endParaRPr>
          </a:p>
          <a:p>
            <a:pPr algn="just"/>
            <a:r>
              <a:rPr lang="hu-HU" sz="2000" dirty="0">
                <a:latin typeface="Times New Roman" panose="02020603050405020304" pitchFamily="18" charset="0"/>
                <a:cs typeface="Times New Roman" panose="02020603050405020304" pitchFamily="18" charset="0"/>
              </a:rPr>
              <a:t>A </a:t>
            </a:r>
            <a:r>
              <a:rPr lang="en-GB" sz="2000" dirty="0" err="1">
                <a:latin typeface="Times New Roman" panose="02020603050405020304" pitchFamily="18" charset="0"/>
                <a:cs typeface="Times New Roman" panose="02020603050405020304" pitchFamily="18" charset="0"/>
              </a:rPr>
              <a:t>kerethatározatot</a:t>
            </a:r>
            <a:r>
              <a:rPr lang="en-GB" sz="2000" dirty="0">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nem</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kell</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alkalmazni</a:t>
            </a:r>
            <a:r>
              <a:rPr lang="en-GB" sz="2000" dirty="0">
                <a:latin typeface="Times New Roman" panose="02020603050405020304" pitchFamily="18" charset="0"/>
                <a:cs typeface="Times New Roman" panose="02020603050405020304" pitchFamily="18" charset="0"/>
              </a:rPr>
              <a:t>: </a:t>
            </a:r>
          </a:p>
          <a:p>
            <a:pPr marL="457200" indent="-457200" algn="just">
              <a:buAutoNum type="alphaLcParenBoth"/>
            </a:pPr>
            <a:r>
              <a:rPr lang="hu-HU" sz="2000" dirty="0">
                <a:latin typeface="Times New Roman" panose="02020603050405020304" pitchFamily="18" charset="0"/>
                <a:cs typeface="Times New Roman" panose="02020603050405020304" pitchFamily="18" charset="0"/>
              </a:rPr>
              <a:t>azon büntetőügyekben hozott, </a:t>
            </a:r>
            <a:r>
              <a:rPr lang="hu-HU" sz="2000" u="sng" dirty="0">
                <a:latin typeface="Times New Roman" panose="02020603050405020304" pitchFamily="18" charset="0"/>
                <a:cs typeface="Times New Roman" panose="02020603050405020304" pitchFamily="18" charset="0"/>
              </a:rPr>
              <a:t>szabadságvesztés büntetéseket kiszabó vagy szabadságelvonással járó intézkedéseket alkalmazó</a:t>
            </a:r>
            <a:r>
              <a:rPr lang="hu-HU" sz="2000" dirty="0">
                <a:latin typeface="Times New Roman" panose="02020603050405020304" pitchFamily="18" charset="0"/>
                <a:cs typeface="Times New Roman" panose="02020603050405020304" pitchFamily="18" charset="0"/>
              </a:rPr>
              <a:t> ítéleteknek a végrehajtására, amelyek a </a:t>
            </a:r>
            <a:r>
              <a:rPr lang="hu-HU" sz="2000" b="1" dirty="0">
                <a:latin typeface="Times New Roman" panose="02020603050405020304" pitchFamily="18" charset="0"/>
                <a:cs typeface="Times New Roman" panose="02020603050405020304" pitchFamily="18" charset="0"/>
              </a:rPr>
              <a:t>2008/909/IB tanácsi kerethatározat</a:t>
            </a:r>
            <a:r>
              <a:rPr lang="hu-HU" sz="2000" dirty="0">
                <a:latin typeface="Times New Roman" panose="02020603050405020304" pitchFamily="18" charset="0"/>
                <a:cs typeface="Times New Roman" panose="02020603050405020304" pitchFamily="18" charset="0"/>
              </a:rPr>
              <a:t> hatálya alá tartoznak; </a:t>
            </a:r>
          </a:p>
          <a:p>
            <a:pPr marL="457200" indent="-457200" algn="just">
              <a:buAutoNum type="alphaLcParenBoth"/>
            </a:pPr>
            <a:r>
              <a:rPr lang="en-GB" sz="2000" dirty="0" err="1">
                <a:latin typeface="Times New Roman" panose="02020603050405020304" pitchFamily="18" charset="0"/>
                <a:cs typeface="Times New Roman" panose="02020603050405020304" pitchFamily="18" charset="0"/>
              </a:rPr>
              <a:t>azon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pénzbüntetések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vagyonelkobzást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elrendelő</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határozatok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elismerésére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végrehajtására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amelyek</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kölcsönös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elismerés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elvének</a:t>
            </a:r>
            <a:r>
              <a:rPr lang="en-GB" sz="2000" dirty="0">
                <a:latin typeface="Times New Roman" panose="02020603050405020304" pitchFamily="18" charset="0"/>
                <a:cs typeface="Times New Roman" panose="02020603050405020304" pitchFamily="18" charset="0"/>
              </a:rPr>
              <a:t> a </a:t>
            </a:r>
            <a:r>
              <a:rPr lang="en-GB" sz="2000" u="sng" dirty="0" err="1">
                <a:latin typeface="Times New Roman" panose="02020603050405020304" pitchFamily="18" charset="0"/>
                <a:cs typeface="Times New Roman" panose="02020603050405020304" pitchFamily="18" charset="0"/>
              </a:rPr>
              <a:t>pénzbüntetésekre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való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alkalmazásáról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szóló</a:t>
            </a:r>
            <a:r>
              <a:rPr lang="en-GB" sz="2000" dirty="0">
                <a:latin typeface="Times New Roman" panose="02020603050405020304" pitchFamily="18" charset="0"/>
                <a:cs typeface="Times New Roman" panose="02020603050405020304" pitchFamily="18" charset="0"/>
              </a:rPr>
              <a:t>, 2005. </a:t>
            </a:r>
            <a:r>
              <a:rPr lang="en-GB" sz="2000" dirty="0" err="1">
                <a:latin typeface="Times New Roman" panose="02020603050405020304" pitchFamily="18" charset="0"/>
                <a:cs typeface="Times New Roman" panose="02020603050405020304" pitchFamily="18" charset="0"/>
              </a:rPr>
              <a:t>február</a:t>
            </a:r>
            <a:r>
              <a:rPr lang="en-GB" sz="2000" dirty="0">
                <a:latin typeface="Times New Roman" panose="02020603050405020304" pitchFamily="18" charset="0"/>
                <a:cs typeface="Times New Roman" panose="02020603050405020304" pitchFamily="18" charset="0"/>
              </a:rPr>
              <a:t> 24-i </a:t>
            </a:r>
            <a:r>
              <a:rPr lang="en-GB" sz="2000" b="1" dirty="0">
                <a:latin typeface="Times New Roman" panose="02020603050405020304" pitchFamily="18" charset="0"/>
                <a:cs typeface="Times New Roman" panose="02020603050405020304" pitchFamily="18" charset="0"/>
              </a:rPr>
              <a:t>2005/214/IB </a:t>
            </a:r>
            <a:r>
              <a:rPr lang="en-GB" sz="2000" b="1" dirty="0" err="1">
                <a:latin typeface="Times New Roman" panose="02020603050405020304" pitchFamily="18" charset="0"/>
                <a:cs typeface="Times New Roman" panose="02020603050405020304" pitchFamily="18" charset="0"/>
              </a:rPr>
              <a:t>tanácsi</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kerethatározat</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(5), </a:t>
            </a:r>
            <a:r>
              <a:rPr lang="hu-HU" sz="2000" dirty="0">
                <a:latin typeface="Times New Roman" panose="02020603050405020304" pitchFamily="18" charset="0"/>
                <a:cs typeface="Times New Roman" panose="02020603050405020304" pitchFamily="18" charset="0"/>
              </a:rPr>
              <a:t>hatálya alá tartoznak, </a:t>
            </a:r>
            <a:r>
              <a:rPr lang="en-GB" sz="2000" dirty="0" err="1">
                <a:latin typeface="Times New Roman" panose="02020603050405020304" pitchFamily="18" charset="0"/>
                <a:cs typeface="Times New Roman" panose="02020603050405020304" pitchFamily="18" charset="0"/>
              </a:rPr>
              <a:t>valamint</a:t>
            </a:r>
            <a:r>
              <a:rPr lang="en-GB" sz="2000" dirty="0">
                <a:latin typeface="Times New Roman" panose="02020603050405020304" pitchFamily="18" charset="0"/>
                <a:cs typeface="Times New Roman" panose="02020603050405020304" pitchFamily="18" charset="0"/>
              </a:rPr>
              <a:t> </a:t>
            </a:r>
            <a:endParaRPr lang="hu-HU" sz="2000" dirty="0">
              <a:latin typeface="Times New Roman" panose="02020603050405020304" pitchFamily="18" charset="0"/>
              <a:cs typeface="Times New Roman" panose="02020603050405020304" pitchFamily="18" charset="0"/>
            </a:endParaRPr>
          </a:p>
          <a:p>
            <a:pPr marL="457200" indent="-457200" algn="just">
              <a:buAutoNum type="alphaLcParenBoth"/>
            </a:pPr>
            <a:r>
              <a:rPr lang="en-GB" sz="2000" dirty="0">
                <a:latin typeface="Times New Roman" panose="02020603050405020304" pitchFamily="18" charset="0"/>
                <a:cs typeface="Times New Roman" panose="02020603050405020304" pitchFamily="18" charset="0"/>
              </a:rPr>
              <a:t>a </a:t>
            </a:r>
            <a:r>
              <a:rPr lang="en-GB" sz="2000" u="sng" dirty="0" err="1">
                <a:latin typeface="Times New Roman" panose="02020603050405020304" pitchFamily="18" charset="0"/>
                <a:cs typeface="Times New Roman" panose="02020603050405020304" pitchFamily="18" charset="0"/>
              </a:rPr>
              <a:t>kölcsönös</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elismerés</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elvének</a:t>
            </a:r>
            <a:r>
              <a:rPr lang="en-GB" sz="2000" u="sng" dirty="0">
                <a:latin typeface="Times New Roman" panose="02020603050405020304" pitchFamily="18" charset="0"/>
                <a:cs typeface="Times New Roman" panose="02020603050405020304" pitchFamily="18" charset="0"/>
              </a:rPr>
              <a:t> a </a:t>
            </a:r>
            <a:r>
              <a:rPr lang="en-GB" sz="2000" u="sng" dirty="0" err="1">
                <a:latin typeface="Times New Roman" panose="02020603050405020304" pitchFamily="18" charset="0"/>
                <a:cs typeface="Times New Roman" panose="02020603050405020304" pitchFamily="18" charset="0"/>
              </a:rPr>
              <a:t>vagyonelkobzást</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elrendelő</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határozatokra</a:t>
            </a:r>
            <a:r>
              <a:rPr lang="en-GB" sz="2000" u="sng"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történő</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alkalmazásáról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szóló</a:t>
            </a:r>
            <a:r>
              <a:rPr lang="en-GB" sz="2000" dirty="0">
                <a:latin typeface="Times New Roman" panose="02020603050405020304" pitchFamily="18" charset="0"/>
                <a:cs typeface="Times New Roman" panose="02020603050405020304" pitchFamily="18" charset="0"/>
              </a:rPr>
              <a:t>, 2006. </a:t>
            </a:r>
            <a:r>
              <a:rPr lang="en-GB" sz="2000" dirty="0" err="1">
                <a:latin typeface="Times New Roman" panose="02020603050405020304" pitchFamily="18" charset="0"/>
                <a:cs typeface="Times New Roman" panose="02020603050405020304" pitchFamily="18" charset="0"/>
              </a:rPr>
              <a:t>október</a:t>
            </a:r>
            <a:r>
              <a:rPr lang="en-GB" sz="2000" dirty="0">
                <a:latin typeface="Times New Roman" panose="02020603050405020304" pitchFamily="18" charset="0"/>
                <a:cs typeface="Times New Roman" panose="02020603050405020304" pitchFamily="18" charset="0"/>
              </a:rPr>
              <a:t> 6-i </a:t>
            </a:r>
            <a:r>
              <a:rPr lang="en-GB" sz="2000" b="1" dirty="0">
                <a:latin typeface="Times New Roman" panose="02020603050405020304" pitchFamily="18" charset="0"/>
                <a:cs typeface="Times New Roman" panose="02020603050405020304" pitchFamily="18" charset="0"/>
              </a:rPr>
              <a:t>2006/783/IB </a:t>
            </a:r>
            <a:r>
              <a:rPr lang="en-GB" sz="2000" b="1" dirty="0" err="1">
                <a:latin typeface="Times New Roman" panose="02020603050405020304" pitchFamily="18" charset="0"/>
                <a:cs typeface="Times New Roman" panose="02020603050405020304" pitchFamily="18" charset="0"/>
              </a:rPr>
              <a:t>tanácsi</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kerethatározat</a:t>
            </a:r>
            <a:endParaRPr lang="hu-HU"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hu-HU" sz="3600" b="1" dirty="0">
                <a:latin typeface="Times New Roman" panose="02020603050405020304" pitchFamily="18" charset="0"/>
                <a:cs typeface="Times New Roman" panose="02020603050405020304" pitchFamily="18" charset="0"/>
              </a:rPr>
              <a:t>Illetékes hatóságok</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a:bodyPr>
          <a:lstStyle/>
          <a:p>
            <a:pPr algn="just"/>
            <a:r>
              <a:rPr lang="en-GB" sz="2000" dirty="0" err="1">
                <a:latin typeface="Times New Roman" panose="02020603050405020304" pitchFamily="18" charset="0"/>
                <a:cs typeface="Times New Roman" panose="02020603050405020304" pitchFamily="18" charset="0"/>
              </a:rPr>
              <a:t>Valamennyi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tagállam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tájékoztatja</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Tanács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Főtitkárságát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arról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hogy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nemzeti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joga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szerint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e </a:t>
            </a:r>
            <a:r>
              <a:rPr lang="en-GB" sz="2000" dirty="0" err="1">
                <a:latin typeface="Times New Roman" panose="02020603050405020304" pitchFamily="18" charset="0"/>
                <a:cs typeface="Times New Roman" panose="02020603050405020304" pitchFamily="18" charset="0"/>
              </a:rPr>
              <a:t>kerethatározattal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összhangban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mely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vagy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hatóságok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illetékesek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eljárni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akkor</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amikor</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adott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tagállam</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kibocsátó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vagy</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végrehajtó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a:t>
            </a:r>
            <a:r>
              <a:rPr lang="en-GB" sz="2000" dirty="0">
                <a:latin typeface="Times New Roman" panose="02020603050405020304" pitchFamily="18" charset="0"/>
                <a:cs typeface="Times New Roman" panose="02020603050405020304" pitchFamily="18" charset="0"/>
              </a:rPr>
              <a:t>.</a:t>
            </a:r>
          </a:p>
          <a:p>
            <a:pPr algn="just"/>
            <a:r>
              <a:rPr lang="hu-HU" sz="2000" dirty="0">
                <a:latin typeface="Times New Roman" panose="02020603050405020304" pitchFamily="18" charset="0"/>
                <a:cs typeface="Times New Roman" panose="02020603050405020304" pitchFamily="18" charset="0"/>
              </a:rPr>
              <a:t>A tagállamok illetékes hatóságként kijelölhetnek </a:t>
            </a:r>
            <a:r>
              <a:rPr lang="hu-HU" sz="2000" b="1" dirty="0">
                <a:latin typeface="Times New Roman" panose="02020603050405020304" pitchFamily="18" charset="0"/>
                <a:cs typeface="Times New Roman" panose="02020603050405020304" pitchFamily="18" charset="0"/>
              </a:rPr>
              <a:t>nem igazságügyi hatóságokat </a:t>
            </a:r>
            <a:r>
              <a:rPr lang="hu-HU" sz="2000" dirty="0">
                <a:latin typeface="Times New Roman" panose="02020603050405020304" pitchFamily="18" charset="0"/>
                <a:cs typeface="Times New Roman" panose="02020603050405020304" pitchFamily="18" charset="0"/>
              </a:rPr>
              <a:t>az e kerethatározat szerinti határozathozatalra, feltéve hogy e hatóságok az adott tagállam nemzeti joga és eljárásai szerint hasonló természetű határozatok meghozatalában illetékesek.</a:t>
            </a:r>
            <a:endParaRPr lang="en-GB"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Ha a 14. </a:t>
            </a:r>
            <a:r>
              <a:rPr lang="en-GB" sz="2000" dirty="0" err="1">
                <a:latin typeface="Times New Roman" panose="02020603050405020304" pitchFamily="18" charset="0"/>
                <a:cs typeface="Times New Roman" panose="02020603050405020304" pitchFamily="18" charset="0"/>
              </a:rPr>
              <a:t>cikk</a:t>
            </a:r>
            <a:r>
              <a:rPr lang="en-GB" sz="2000" dirty="0">
                <a:latin typeface="Times New Roman" panose="02020603050405020304" pitchFamily="18" charset="0"/>
                <a:cs typeface="Times New Roman" panose="02020603050405020304" pitchFamily="18" charset="0"/>
              </a:rPr>
              <a:t> (1) </a:t>
            </a:r>
            <a:r>
              <a:rPr lang="en-GB" sz="2000" dirty="0" err="1">
                <a:latin typeface="Times New Roman" panose="02020603050405020304" pitchFamily="18" charset="0"/>
                <a:cs typeface="Times New Roman" panose="02020603050405020304" pitchFamily="18" charset="0"/>
              </a:rPr>
              <a:t>bekezdésének</a:t>
            </a:r>
            <a:r>
              <a:rPr lang="en-GB" sz="2000" dirty="0">
                <a:latin typeface="Times New Roman" panose="02020603050405020304" pitchFamily="18" charset="0"/>
                <a:cs typeface="Times New Roman" panose="02020603050405020304" pitchFamily="18" charset="0"/>
              </a:rPr>
              <a:t> b)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c) </a:t>
            </a:r>
            <a:r>
              <a:rPr lang="en-GB" sz="2000" dirty="0" err="1">
                <a:latin typeface="Times New Roman" panose="02020603050405020304" pitchFamily="18" charset="0"/>
                <a:cs typeface="Times New Roman" panose="02020603050405020304" pitchFamily="18" charset="0"/>
              </a:rPr>
              <a:t>pontja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szerinti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határozatot</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bíróságtól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eltérő</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más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hozza</a:t>
            </a:r>
            <a:r>
              <a:rPr lang="en-GB" sz="2000" dirty="0">
                <a:latin typeface="Times New Roman" panose="02020603050405020304" pitchFamily="18" charset="0"/>
                <a:cs typeface="Times New Roman" panose="02020603050405020304" pitchFamily="18" charset="0"/>
              </a:rPr>
              <a:t> meg, a </a:t>
            </a:r>
            <a:r>
              <a:rPr lang="en-GB" sz="2000" dirty="0" err="1">
                <a:latin typeface="Times New Roman" panose="02020603050405020304" pitchFamily="18" charset="0"/>
                <a:cs typeface="Times New Roman" panose="02020603050405020304" pitchFamily="18" charset="0"/>
              </a:rPr>
              <a:t>tagállamoknak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biztosítaniuk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kell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hogy</a:t>
            </a:r>
            <a:r>
              <a:rPr lang="en-GB" sz="2000"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az</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érintett</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személy</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kérelmére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ilyen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határozatot</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bíróság</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vagy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más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független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bírósághoz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hasonló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testület</a:t>
            </a:r>
            <a:r>
              <a:rPr lang="en-GB" sz="2000"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felülvizsgálhassa</a:t>
            </a:r>
            <a:r>
              <a:rPr lang="en-GB" sz="2000" dirty="0">
                <a:latin typeface="Times New Roman" panose="02020603050405020304" pitchFamily="18" charset="0"/>
                <a:cs typeface="Times New Roman" panose="02020603050405020304" pitchFamily="18" charset="0"/>
              </a:rPr>
              <a:t>.</a:t>
            </a:r>
            <a:r>
              <a:rPr lang="hu-HU" sz="2000" dirty="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A </a:t>
            </a:r>
            <a:r>
              <a:rPr lang="en-GB" sz="2000" dirty="0" err="1">
                <a:latin typeface="Times New Roman" panose="02020603050405020304" pitchFamily="18" charset="0"/>
                <a:cs typeface="Times New Roman" panose="02020603050405020304" pitchFamily="18" charset="0"/>
              </a:rPr>
              <a:t>Tanács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Főtitkársága</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részére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eljuttatott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információt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valamennyi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tagállam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Bizottság</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rendelkezésére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bocsátja</a:t>
            </a:r>
            <a:r>
              <a:rPr lang="hu-HU"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16002"/>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hu-HU" sz="3600" b="1" dirty="0">
                <a:latin typeface="Times New Roman" panose="02020603050405020304" pitchFamily="18" charset="0"/>
                <a:cs typeface="Times New Roman" panose="02020603050405020304" pitchFamily="18" charset="0"/>
              </a:rPr>
              <a:t>A </a:t>
            </a:r>
            <a:r>
              <a:rPr lang="en-US" sz="3600" b="1" dirty="0" err="1">
                <a:latin typeface="Times New Roman" panose="02020603050405020304" pitchFamily="18" charset="0"/>
                <a:cs typeface="Times New Roman" panose="02020603050405020304" pitchFamily="18" charset="0"/>
              </a:rPr>
              <a:t>próbaidőt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megállapító</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határozat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továbbítására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vonatkozó</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kritériumok</a:t>
            </a: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kibocsátó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továbbíthatja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ítéletet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adott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esetben</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próbaidőt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megállapító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határozatot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azon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tagállam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részére</a:t>
            </a:r>
            <a:r>
              <a:rPr lang="en-GB" sz="2000" dirty="0">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amelyben</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az</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elítélt</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személy</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törvényes</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és</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szokásos</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tartózkodási</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helye</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található</a:t>
            </a:r>
            <a:r>
              <a:rPr lang="en-GB" sz="2000" dirty="0">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ha </a:t>
            </a:r>
            <a:r>
              <a:rPr lang="en-GB" sz="2000" b="1" dirty="0" err="1">
                <a:solidFill>
                  <a:srgbClr val="FF0000"/>
                </a:solidFill>
                <a:latin typeface="Times New Roman" panose="02020603050405020304" pitchFamily="18" charset="0"/>
                <a:cs typeface="Times New Roman" panose="02020603050405020304" pitchFamily="18" charset="0"/>
              </a:rPr>
              <a:t>az</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elítélt</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személy</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visszatért</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vagy</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vissza</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kíván</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térni</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abba</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az</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államba</a:t>
            </a:r>
            <a:r>
              <a:rPr lang="en-GB" sz="2000" b="1" dirty="0">
                <a:solidFill>
                  <a:srgbClr val="FF0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t>
            </a:r>
            <a:r>
              <a:rPr lang="hu-HU" sz="2000" dirty="0">
                <a:latin typeface="Times New Roman" panose="02020603050405020304" pitchFamily="18" charset="0"/>
                <a:cs typeface="Times New Roman" panose="02020603050405020304" pitchFamily="18" charset="0"/>
              </a:rPr>
              <a:t>5. cikk (1) </a:t>
            </a:r>
            <a:r>
              <a:rPr lang="hu-HU" sz="2000" dirty="0" err="1">
                <a:latin typeface="Times New Roman" panose="02020603050405020304" pitchFamily="18" charset="0"/>
                <a:cs typeface="Times New Roman" panose="02020603050405020304" pitchFamily="18" charset="0"/>
              </a:rPr>
              <a:t>bek</a:t>
            </a:r>
            <a:r>
              <a:rPr lang="hu-HU" sz="2000" dirty="0">
                <a:latin typeface="Times New Roman" panose="02020603050405020304" pitchFamily="18" charset="0"/>
                <a:cs typeface="Times New Roman" panose="02020603050405020304" pitchFamily="18" charset="0"/>
              </a:rPr>
              <a:t>.)</a:t>
            </a:r>
          </a:p>
          <a:p>
            <a:pPr marL="342900" marR="0" lvl="0" indent="-342900" algn="just">
              <a:lnSpc>
                <a:spcPct val="107000"/>
              </a:lnSpc>
              <a:spcBef>
                <a:spcPts val="0"/>
              </a:spcBef>
              <a:spcAft>
                <a:spcPts val="0"/>
              </a:spcAft>
              <a:buFont typeface="Wingdings" panose="05000000000000000000" pitchFamily="2" charset="2"/>
              <a:buChar char=""/>
            </a:pPr>
            <a:r>
              <a:rPr lang="en-GB" sz="2000" i="1" dirty="0">
                <a:latin typeface="Times New Roman" panose="02020603050405020304" pitchFamily="18" charset="0"/>
                <a:cs typeface="Times New Roman" panose="02020603050405020304" pitchFamily="18" charset="0"/>
              </a:rPr>
              <a:t>Exc.</a:t>
            </a:r>
            <a:r>
              <a:rPr lang="en-GB" sz="2000" dirty="0">
                <a:latin typeface="Times New Roman" panose="02020603050405020304" pitchFamily="18" charset="0"/>
                <a:cs typeface="Times New Roman" panose="02020603050405020304" pitchFamily="18" charset="0"/>
              </a:rPr>
              <a:t> - </a:t>
            </a:r>
            <a:r>
              <a:rPr lang="en-GB" sz="2000" b="1" dirty="0" err="1">
                <a:latin typeface="Times New Roman" panose="02020603050405020304" pitchFamily="18" charset="0"/>
                <a:cs typeface="Times New Roman" panose="02020603050405020304" pitchFamily="18" charset="0"/>
              </a:rPr>
              <a:t>az</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elítélt</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személy</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kérelmére</a:t>
            </a:r>
            <a:r>
              <a:rPr lang="en-GB" sz="2000" b="1"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továbbíthatja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ítéletet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adott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esetben</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próbaidőt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megállapító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határozatot</a:t>
            </a:r>
            <a:r>
              <a:rPr lang="en-GB" sz="2000" dirty="0">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az</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elítélt</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személy</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törvényes</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és</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szokásos</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tartózkodási</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helyéül</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szolgáló</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tagállamtól</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eltérő</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tagállam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hatóságának</a:t>
            </a:r>
            <a:r>
              <a:rPr lang="en-GB" sz="2000"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feltéve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hogy</a:t>
            </a:r>
            <a:r>
              <a:rPr lang="en-GB" sz="2000" dirty="0">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ez</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utóbbi</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hatóság</a:t>
            </a:r>
            <a:r>
              <a:rPr lang="en-GB" sz="2000" b="1" dirty="0">
                <a:solidFill>
                  <a:srgbClr val="FF0000"/>
                </a:solidFill>
                <a:latin typeface="Times New Roman" panose="02020603050405020304" pitchFamily="18" charset="0"/>
                <a:cs typeface="Times New Roman" panose="02020603050405020304" pitchFamily="18" charset="0"/>
              </a:rPr>
              <a:t> a </a:t>
            </a:r>
            <a:r>
              <a:rPr lang="en-GB" sz="2000" b="1" dirty="0" err="1">
                <a:solidFill>
                  <a:srgbClr val="FF0000"/>
                </a:solidFill>
                <a:latin typeface="Times New Roman" panose="02020603050405020304" pitchFamily="18" charset="0"/>
                <a:cs typeface="Times New Roman" panose="02020603050405020304" pitchFamily="18" charset="0"/>
              </a:rPr>
              <a:t>továbbításhoz</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hozzájárult</a:t>
            </a:r>
            <a:r>
              <a:rPr lang="en-GB" sz="2000" dirty="0">
                <a:latin typeface="Times New Roman" panose="02020603050405020304" pitchFamily="18" charset="0"/>
                <a:cs typeface="Times New Roman" panose="02020603050405020304" pitchFamily="18" charset="0"/>
              </a:rPr>
              <a:t>.</a:t>
            </a:r>
            <a:r>
              <a:rPr lang="hu-HU"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t>
            </a:r>
            <a:r>
              <a:rPr lang="hu-HU" sz="2000" dirty="0">
                <a:latin typeface="Times New Roman" panose="02020603050405020304" pitchFamily="18" charset="0"/>
                <a:cs typeface="Times New Roman" panose="02020603050405020304" pitchFamily="18" charset="0"/>
              </a:rPr>
              <a:t>5. cikk (2) </a:t>
            </a:r>
            <a:r>
              <a:rPr lang="hu-HU" sz="2000" dirty="0" err="1">
                <a:latin typeface="Times New Roman" panose="02020603050405020304" pitchFamily="18" charset="0"/>
                <a:cs typeface="Times New Roman" panose="02020603050405020304" pitchFamily="18" charset="0"/>
              </a:rPr>
              <a:t>bek</a:t>
            </a:r>
            <a:r>
              <a:rPr lang="hu-HU" sz="2000" dirty="0">
                <a:latin typeface="Times New Roman" panose="02020603050405020304" pitchFamily="18" charset="0"/>
                <a:cs typeface="Times New Roman" panose="02020603050405020304" pitchFamily="18" charset="0"/>
              </a:rPr>
              <a:t>.)</a:t>
            </a:r>
          </a:p>
          <a:p>
            <a:pPr marL="342900" marR="0" lvl="0" indent="-342900" algn="just">
              <a:lnSpc>
                <a:spcPct val="107000"/>
              </a:lnSpc>
              <a:spcBef>
                <a:spcPts val="0"/>
              </a:spcBef>
              <a:spcAft>
                <a:spcPts val="0"/>
              </a:spcAft>
              <a:buFont typeface="Wingdings" panose="05000000000000000000" pitchFamily="2" charset="2"/>
              <a:buChar char=""/>
            </a:pPr>
            <a:r>
              <a:rPr lang="hu-HU" sz="2000" b="1" dirty="0">
                <a:latin typeface="Times New Roman" panose="02020603050405020304" pitchFamily="18" charset="0"/>
                <a:cs typeface="Times New Roman" panose="02020603050405020304" pitchFamily="18" charset="0"/>
              </a:rPr>
              <a:t>Az elítélt </a:t>
            </a:r>
            <a:r>
              <a:rPr lang="en-GB" sz="2000" b="1" dirty="0">
                <a:latin typeface="Times New Roman" panose="02020603050405020304" pitchFamily="18" charset="0"/>
                <a:cs typeface="Times New Roman" panose="02020603050405020304" pitchFamily="18" charset="0"/>
              </a:rPr>
              <a:t>s</a:t>
            </a:r>
            <a:r>
              <a:rPr lang="hu-HU" sz="2000" b="1" dirty="0" err="1">
                <a:latin typeface="Times New Roman" panose="02020603050405020304" pitchFamily="18" charset="0"/>
                <a:cs typeface="Times New Roman" panose="02020603050405020304" pitchFamily="18" charset="0"/>
              </a:rPr>
              <a:t>zemély</a:t>
            </a:r>
            <a:r>
              <a:rPr lang="hu-HU" sz="2000" b="1" dirty="0">
                <a:latin typeface="Times New Roman" panose="02020603050405020304" pitchFamily="18" charset="0"/>
                <a:cs typeface="Times New Roman" panose="02020603050405020304" pitchFamily="18" charset="0"/>
              </a:rPr>
              <a:t> hozzájárulása </a:t>
            </a:r>
            <a:r>
              <a:rPr lang="hu-HU" sz="2000" b="1" dirty="0">
                <a:solidFill>
                  <a:srgbClr val="FF0000"/>
                </a:solidFill>
                <a:latin typeface="Times New Roman" panose="02020603050405020304" pitchFamily="18" charset="0"/>
                <a:cs typeface="Times New Roman" panose="02020603050405020304" pitchFamily="18" charset="0"/>
              </a:rPr>
              <a:t>minden e</a:t>
            </a:r>
            <a:r>
              <a:rPr lang="en-GB" sz="2000" b="1" dirty="0">
                <a:solidFill>
                  <a:srgbClr val="FF0000"/>
                </a:solidFill>
                <a:latin typeface="Times New Roman" panose="02020603050405020304" pitchFamily="18" charset="0"/>
                <a:cs typeface="Times New Roman" panose="02020603050405020304" pitchFamily="18" charset="0"/>
              </a:rPr>
              <a:t>s</a:t>
            </a:r>
            <a:r>
              <a:rPr lang="hu-HU" sz="2000" b="1" dirty="0" err="1">
                <a:solidFill>
                  <a:srgbClr val="FF0000"/>
                </a:solidFill>
                <a:latin typeface="Times New Roman" panose="02020603050405020304" pitchFamily="18" charset="0"/>
                <a:cs typeface="Times New Roman" panose="02020603050405020304" pitchFamily="18" charset="0"/>
              </a:rPr>
              <a:t>etben</a:t>
            </a:r>
            <a:r>
              <a:rPr lang="hu-HU" sz="2000" b="1" dirty="0">
                <a:solidFill>
                  <a:srgbClr val="FF0000"/>
                </a:solidFill>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s</a:t>
            </a:r>
            <a:r>
              <a:rPr lang="hu-HU" sz="2000" b="1" dirty="0" err="1">
                <a:solidFill>
                  <a:srgbClr val="FF0000"/>
                </a:solidFill>
                <a:latin typeface="Times New Roman" panose="02020603050405020304" pitchFamily="18" charset="0"/>
                <a:cs typeface="Times New Roman" panose="02020603050405020304" pitchFamily="18" charset="0"/>
              </a:rPr>
              <a:t>zük</a:t>
            </a:r>
            <a:r>
              <a:rPr lang="en-GB" sz="2000" b="1" dirty="0">
                <a:solidFill>
                  <a:srgbClr val="FF0000"/>
                </a:solidFill>
                <a:latin typeface="Times New Roman" panose="02020603050405020304" pitchFamily="18" charset="0"/>
                <a:cs typeface="Times New Roman" panose="02020603050405020304" pitchFamily="18" charset="0"/>
              </a:rPr>
              <a:t>s</a:t>
            </a:r>
            <a:r>
              <a:rPr lang="hu-HU" sz="2000" b="1" dirty="0" err="1">
                <a:solidFill>
                  <a:srgbClr val="FF0000"/>
                </a:solidFill>
                <a:latin typeface="Times New Roman" panose="02020603050405020304" pitchFamily="18" charset="0"/>
                <a:cs typeface="Times New Roman" panose="02020603050405020304" pitchFamily="18" charset="0"/>
              </a:rPr>
              <a:t>ége</a:t>
            </a:r>
            <a:r>
              <a:rPr lang="en-GB" sz="2000" b="1" dirty="0">
                <a:solidFill>
                  <a:srgbClr val="FF0000"/>
                </a:solidFill>
                <a:latin typeface="Times New Roman" panose="02020603050405020304" pitchFamily="18" charset="0"/>
                <a:cs typeface="Times New Roman" panose="02020603050405020304" pitchFamily="18" charset="0"/>
              </a:rPr>
              <a:t>s</a:t>
            </a:r>
          </a:p>
          <a:p>
            <a:pPr marL="342900" indent="-342900" algn="just">
              <a:lnSpc>
                <a:spcPct val="107000"/>
              </a:lnSpc>
              <a:spcBef>
                <a:spcPts val="0"/>
              </a:spcBef>
              <a:buFont typeface="Wingdings" panose="05000000000000000000" pitchFamily="2" charset="2"/>
              <a:buChar char=""/>
            </a:pPr>
            <a:r>
              <a:rPr lang="hu-HU" sz="2000" dirty="0">
                <a:latin typeface="Times New Roman" panose="02020603050405020304" pitchFamily="18" charset="0"/>
                <a:cs typeface="Times New Roman" panose="02020603050405020304" pitchFamily="18" charset="0"/>
              </a:rPr>
              <a:t>A végrehajtó tagállam (2) bekezdésben említett hozzájárulását előzetesen be kell szerezni</a:t>
            </a:r>
            <a:endParaRPr lang="en-GB" sz="2000" b="1" dirty="0">
              <a:solidFill>
                <a:srgbClr val="FF0000"/>
              </a:solidFill>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hu-HU" sz="2000" dirty="0">
                <a:latin typeface="Times New Roman" panose="02020603050405020304" pitchFamily="18" charset="0"/>
                <a:cs typeface="Times New Roman" panose="02020603050405020304" pitchFamily="18" charset="0"/>
              </a:rPr>
              <a:t>A tagállamok meghatározzák, hogy illetékes hatóságaik </a:t>
            </a:r>
            <a:r>
              <a:rPr lang="hu-HU" sz="2000" b="1" dirty="0">
                <a:latin typeface="Times New Roman" panose="02020603050405020304" pitchFamily="18" charset="0"/>
                <a:cs typeface="Times New Roman" panose="02020603050405020304" pitchFamily="18" charset="0"/>
              </a:rPr>
              <a:t>milyen feltételekkel </a:t>
            </a:r>
            <a:r>
              <a:rPr lang="hu-HU" sz="2000" dirty="0">
                <a:latin typeface="Times New Roman" panose="02020603050405020304" pitchFamily="18" charset="0"/>
                <a:cs typeface="Times New Roman" panose="02020603050405020304" pitchFamily="18" charset="0"/>
              </a:rPr>
              <a:t>járulhatnak hozzá az ítélet és adott esetben a próbaidőt megállapító határozat (2) bekezdés szerinti továbbításához (5. cikk (</a:t>
            </a:r>
            <a:r>
              <a:rPr lang="en-GB" sz="2000" dirty="0">
                <a:latin typeface="Times New Roman" panose="02020603050405020304" pitchFamily="18" charset="0"/>
                <a:cs typeface="Times New Roman" panose="02020603050405020304" pitchFamily="18" charset="0"/>
              </a:rPr>
              <a:t>3</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bek</a:t>
            </a:r>
            <a:r>
              <a:rPr lang="hu-HU" sz="2000"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a:t>
            </a: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A </a:t>
            </a:r>
            <a:r>
              <a:rPr lang="en-GB" sz="2000" dirty="0" err="1">
                <a:latin typeface="Times New Roman" panose="02020603050405020304" pitchFamily="18" charset="0"/>
                <a:cs typeface="Times New Roman" panose="02020603050405020304" pitchFamily="18" charset="0"/>
              </a:rPr>
              <a:t>Főtitkárság</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részére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eljuttatott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információt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valamennyi</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tagállam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Bizottság</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rendelkezésére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bocsátja</a:t>
            </a:r>
            <a:r>
              <a:rPr lang="hu-HU"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 </a:t>
            </a:r>
            <a:r>
              <a:rPr lang="hu-HU" sz="2000" dirty="0">
                <a:latin typeface="Times New Roman" panose="02020603050405020304" pitchFamily="18" charset="0"/>
                <a:cs typeface="Times New Roman" panose="02020603050405020304" pitchFamily="18" charset="0"/>
              </a:rPr>
              <a:t>a kerethatározat 5. cikk (3) </a:t>
            </a:r>
            <a:r>
              <a:rPr lang="hu-HU" sz="2000" dirty="0" err="1">
                <a:latin typeface="Times New Roman" panose="02020603050405020304" pitchFamily="18" charset="0"/>
                <a:cs typeface="Times New Roman" panose="02020603050405020304" pitchFamily="18" charset="0"/>
              </a:rPr>
              <a:t>bekezdé</a:t>
            </a:r>
            <a:r>
              <a:rPr lang="en-GB" sz="2000" dirty="0">
                <a:latin typeface="Times New Roman" panose="02020603050405020304" pitchFamily="18" charset="0"/>
                <a:cs typeface="Times New Roman" panose="02020603050405020304" pitchFamily="18" charset="0"/>
              </a:rPr>
              <a:t>s</a:t>
            </a:r>
            <a:r>
              <a:rPr lang="hu-HU" sz="2000" dirty="0" err="1">
                <a:latin typeface="Times New Roman" panose="02020603050405020304" pitchFamily="18" charset="0"/>
                <a:cs typeface="Times New Roman" panose="02020603050405020304" pitchFamily="18" charset="0"/>
              </a:rPr>
              <a:t>ére</a:t>
            </a:r>
            <a:r>
              <a:rPr lang="hu-HU" sz="2000" dirty="0">
                <a:latin typeface="Times New Roman" panose="02020603050405020304" pitchFamily="18" charset="0"/>
                <a:cs typeface="Times New Roman" panose="02020603050405020304" pitchFamily="18" charset="0"/>
              </a:rPr>
              <a:t> vonatkozó információkat lá</a:t>
            </a:r>
            <a:r>
              <a:rPr lang="en-GB" sz="2000" dirty="0">
                <a:latin typeface="Times New Roman" panose="02020603050405020304" pitchFamily="18" charset="0"/>
                <a:cs typeface="Times New Roman" panose="02020603050405020304" pitchFamily="18" charset="0"/>
              </a:rPr>
              <a:t>s</a:t>
            </a:r>
            <a:r>
              <a:rPr lang="hu-HU" sz="2000" dirty="0">
                <a:latin typeface="Times New Roman" panose="02020603050405020304" pitchFamily="18" charset="0"/>
                <a:cs typeface="Times New Roman" panose="02020603050405020304" pitchFamily="18" charset="0"/>
              </a:rPr>
              <a:t>d az alábbi linken:</a:t>
            </a:r>
            <a:r>
              <a:rPr lang="en-GB"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hlinkClick r:id="rId4"/>
              </a:rPr>
              <a:t>https://www.ejn-crimjust.europa.eu/ejn/libdocumentproperties/EN/3187</a:t>
            </a:r>
            <a:r>
              <a:rPr lang="en-US" sz="2000" dirty="0">
                <a:latin typeface="Times New Roman" panose="02020603050405020304" pitchFamily="18"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hu-HU" sz="3600" b="1" dirty="0">
                <a:latin typeface="Times New Roman" panose="02020603050405020304" pitchFamily="18" charset="0"/>
                <a:cs typeface="Times New Roman" panose="02020603050405020304" pitchFamily="18" charset="0"/>
              </a:rPr>
              <a:t>A próbaidőt megállapító határozat elismerésére vonatkozó eljárás és határidők</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10000"/>
          </a:bodyPr>
          <a:lstStyle/>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A </a:t>
            </a:r>
            <a:r>
              <a:rPr lang="en-GB" sz="2000" dirty="0" err="1">
                <a:latin typeface="Times New Roman" panose="02020603050405020304" pitchFamily="18" charset="0"/>
                <a:cs typeface="Times New Roman" panose="02020603050405020304" pitchFamily="18" charset="0"/>
              </a:rPr>
              <a:t>kibocsátó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hatósága</a:t>
            </a:r>
            <a:r>
              <a:rPr lang="en-GB" sz="2000" dirty="0">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közvetlenül</a:t>
            </a:r>
            <a:r>
              <a:rPr lang="en-GB" sz="2000" dirty="0">
                <a:latin typeface="Times New Roman" panose="02020603050405020304" pitchFamily="18" charset="0"/>
                <a:cs typeface="Times New Roman" panose="02020603050405020304" pitchFamily="18" charset="0"/>
              </a:rPr>
              <a:t> </a:t>
            </a:r>
            <a:r>
              <a:rPr lang="en-GB" sz="2000" b="1" dirty="0" err="1">
                <a:solidFill>
                  <a:srgbClr val="FF0000"/>
                </a:solidFill>
                <a:latin typeface="Times New Roman" panose="02020603050405020304" pitchFamily="18" charset="0"/>
                <a:cs typeface="Times New Roman" panose="02020603050405020304" pitchFamily="18" charset="0"/>
              </a:rPr>
              <a:t>továbbítja</a:t>
            </a:r>
            <a:r>
              <a:rPr lang="hu-HU" sz="2000" b="1" dirty="0">
                <a:solidFill>
                  <a:srgbClr val="FF0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 </a:t>
            </a:r>
            <a:r>
              <a:rPr lang="hu-HU" sz="2000" dirty="0">
                <a:latin typeface="Times New Roman" panose="02020603050405020304" pitchFamily="18" charset="0"/>
                <a:cs typeface="Times New Roman" panose="02020603050405020304" pitchFamily="18" charset="0"/>
              </a:rPr>
              <a:t>másik</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hatósága</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részére</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ítéletet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adott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esetben</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próbaidőt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megállapító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határozatot</a:t>
            </a:r>
            <a:r>
              <a:rPr lang="hu-HU" sz="2000" dirty="0">
                <a:latin typeface="Times New Roman" panose="02020603050405020304" pitchFamily="18" charset="0"/>
                <a:cs typeface="Times New Roman" panose="02020603050405020304" pitchFamily="18" charset="0"/>
              </a:rPr>
              <a:t> az I. mellékletben foglalt</a:t>
            </a:r>
            <a:r>
              <a:rPr lang="en-GB"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tanúsítvánn</a:t>
            </a:r>
            <a:r>
              <a:rPr lang="en-GB" sz="2000" dirty="0">
                <a:latin typeface="Times New Roman" panose="02020603050405020304" pitchFamily="18" charset="0"/>
                <a:cs typeface="Times New Roman" panose="02020603050405020304" pitchFamily="18" charset="0"/>
              </a:rPr>
              <a:t>y</a:t>
            </a:r>
            <a:r>
              <a:rPr lang="hu-HU" sz="2000" dirty="0" err="1">
                <a:latin typeface="Times New Roman" panose="02020603050405020304" pitchFamily="18" charset="0"/>
                <a:cs typeface="Times New Roman" panose="02020603050405020304" pitchFamily="18" charset="0"/>
              </a:rPr>
              <a:t>al</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eg</a:t>
            </a:r>
            <a:r>
              <a:rPr lang="en-GB" sz="2000" dirty="0">
                <a:latin typeface="Times New Roman" panose="02020603050405020304" pitchFamily="18" charset="0"/>
                <a:cs typeface="Times New Roman" panose="02020603050405020304" pitchFamily="18" charset="0"/>
              </a:rPr>
              <a:t>y</a:t>
            </a:r>
            <a:r>
              <a:rPr lang="hu-HU" sz="2000" dirty="0" err="1">
                <a:latin typeface="Times New Roman" panose="02020603050405020304" pitchFamily="18" charset="0"/>
                <a:cs typeface="Times New Roman" panose="02020603050405020304" pitchFamily="18" charset="0"/>
              </a:rPr>
              <a:t>ütt</a:t>
            </a:r>
            <a:r>
              <a:rPr lang="hu-HU" sz="2000" dirty="0">
                <a:latin typeface="Times New Roman" panose="02020603050405020304" pitchFamily="18" charset="0"/>
                <a:cs typeface="Times New Roman" panose="02020603050405020304" pitchFamily="18" charset="0"/>
              </a:rPr>
              <a:t>, é</a:t>
            </a:r>
            <a:r>
              <a:rPr lang="en-GB" sz="2000" dirty="0">
                <a:latin typeface="Times New Roman" panose="02020603050405020304" pitchFamily="18" charset="0"/>
                <a:cs typeface="Times New Roman" panose="02020603050405020304" pitchFamily="18" charset="0"/>
              </a:rPr>
              <a:t>s</a:t>
            </a:r>
            <a:r>
              <a:rPr lang="hu-HU" sz="2000" dirty="0">
                <a:latin typeface="Times New Roman" panose="02020603050405020304" pitchFamily="18" charset="0"/>
                <a:cs typeface="Times New Roman" panose="02020603050405020304" pitchFamily="18" charset="0"/>
              </a:rPr>
              <a:t> </a:t>
            </a:r>
            <a:r>
              <a:rPr lang="hu-HU" sz="2000" b="1" dirty="0">
                <a:solidFill>
                  <a:srgbClr val="FF0000"/>
                </a:solidFill>
                <a:latin typeface="Times New Roman" panose="02020603050405020304" pitchFamily="18" charset="0"/>
                <a:cs typeface="Times New Roman" panose="02020603050405020304" pitchFamily="18" charset="0"/>
              </a:rPr>
              <a:t>továbbra i</a:t>
            </a:r>
            <a:r>
              <a:rPr lang="en-GB" sz="2000" b="1" dirty="0">
                <a:solidFill>
                  <a:srgbClr val="FF0000"/>
                </a:solidFill>
                <a:latin typeface="Times New Roman" panose="02020603050405020304" pitchFamily="18" charset="0"/>
                <a:cs typeface="Times New Roman" panose="02020603050405020304" pitchFamily="18" charset="0"/>
              </a:rPr>
              <a:t>s</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hatá</a:t>
            </a:r>
            <a:r>
              <a:rPr lang="en-GB" sz="2000" dirty="0">
                <a:latin typeface="Times New Roman" panose="02020603050405020304" pitchFamily="18" charset="0"/>
                <a:cs typeface="Times New Roman" panose="02020603050405020304" pitchFamily="18" charset="0"/>
              </a:rPr>
              <a:t>s</a:t>
            </a:r>
            <a:r>
              <a:rPr lang="hu-HU" sz="2000" dirty="0">
                <a:latin typeface="Times New Roman" panose="02020603050405020304" pitchFamily="18" charset="0"/>
                <a:cs typeface="Times New Roman" panose="02020603050405020304" pitchFamily="18" charset="0"/>
              </a:rPr>
              <a:t>kört g</a:t>
            </a:r>
            <a:r>
              <a:rPr lang="en-GB" sz="2000" dirty="0">
                <a:latin typeface="Times New Roman" panose="02020603050405020304" pitchFamily="18" charset="0"/>
                <a:cs typeface="Times New Roman" panose="02020603050405020304" pitchFamily="18" charset="0"/>
              </a:rPr>
              <a:t>y</a:t>
            </a:r>
            <a:r>
              <a:rPr lang="hu-HU" sz="2000" dirty="0" err="1">
                <a:latin typeface="Times New Roman" panose="02020603050405020304" pitchFamily="18" charset="0"/>
                <a:cs typeface="Times New Roman" panose="02020603050405020304" pitchFamily="18" charset="0"/>
              </a:rPr>
              <a:t>akorol</a:t>
            </a:r>
            <a:r>
              <a:rPr lang="hu-HU" sz="2000" dirty="0">
                <a:latin typeface="Times New Roman" panose="02020603050405020304" pitchFamily="18" charset="0"/>
                <a:cs typeface="Times New Roman" panose="02020603050405020304" pitchFamily="18" charset="0"/>
              </a:rPr>
              <a:t> a próbaidő alatti </a:t>
            </a:r>
            <a:r>
              <a:rPr lang="hu-HU" sz="2000" dirty="0" err="1">
                <a:latin typeface="Times New Roman" panose="02020603050405020304" pitchFamily="18" charset="0"/>
                <a:cs typeface="Times New Roman" panose="02020603050405020304" pitchFamily="18" charset="0"/>
              </a:rPr>
              <a:t>magatartá</a:t>
            </a:r>
            <a:r>
              <a:rPr lang="en-GB" sz="2000" dirty="0">
                <a:latin typeface="Times New Roman" panose="02020603050405020304" pitchFamily="18" charset="0"/>
                <a:cs typeface="Times New Roman" panose="02020603050405020304" pitchFamily="18" charset="0"/>
              </a:rPr>
              <a:t>s</a:t>
            </a:r>
            <a:r>
              <a:rPr lang="hu-HU" sz="2000" dirty="0">
                <a:latin typeface="Times New Roman" panose="02020603050405020304" pitchFamily="18" charset="0"/>
                <a:cs typeface="Times New Roman" panose="02020603050405020304" pitchFamily="18" charset="0"/>
              </a:rPr>
              <a:t>i </a:t>
            </a:r>
            <a:r>
              <a:rPr lang="en-GB" sz="2000" dirty="0">
                <a:latin typeface="Times New Roman" panose="02020603050405020304" pitchFamily="18" charset="0"/>
                <a:cs typeface="Times New Roman" panose="02020603050405020304" pitchFamily="18" charset="0"/>
              </a:rPr>
              <a:t>s</a:t>
            </a:r>
            <a:r>
              <a:rPr lang="hu-HU" sz="2000" dirty="0">
                <a:latin typeface="Times New Roman" panose="02020603050405020304" pitchFamily="18" charset="0"/>
                <a:cs typeface="Times New Roman" panose="02020603050405020304" pitchFamily="18" charset="0"/>
              </a:rPr>
              <a:t>zabál</a:t>
            </a:r>
            <a:r>
              <a:rPr lang="en-GB" sz="2000" dirty="0">
                <a:latin typeface="Times New Roman" panose="02020603050405020304" pitchFamily="18" charset="0"/>
                <a:cs typeface="Times New Roman" panose="02020603050405020304" pitchFamily="18" charset="0"/>
              </a:rPr>
              <a:t>y</a:t>
            </a:r>
            <a:r>
              <a:rPr lang="hu-HU" sz="2000" dirty="0">
                <a:latin typeface="Times New Roman" panose="02020603050405020304" pitchFamily="18" charset="0"/>
                <a:cs typeface="Times New Roman" panose="02020603050405020304" pitchFamily="18" charset="0"/>
              </a:rPr>
              <a:t>ok é</a:t>
            </a:r>
            <a:r>
              <a:rPr lang="en-GB" sz="2000" dirty="0">
                <a:latin typeface="Times New Roman" panose="02020603050405020304" pitchFamily="18" charset="0"/>
                <a:cs typeface="Times New Roman" panose="02020603050405020304" pitchFamily="18" charset="0"/>
              </a:rPr>
              <a:t>s</a:t>
            </a:r>
            <a:r>
              <a:rPr lang="hu-HU" sz="2000" dirty="0">
                <a:latin typeface="Times New Roman" panose="02020603050405020304" pitchFamily="18" charset="0"/>
                <a:cs typeface="Times New Roman" panose="02020603050405020304" pitchFamily="18" charset="0"/>
              </a:rPr>
              <a:t> alternatív </a:t>
            </a:r>
            <a:r>
              <a:rPr lang="en-GB" sz="2000" dirty="0">
                <a:latin typeface="Times New Roman" panose="02020603050405020304" pitchFamily="18" charset="0"/>
                <a:cs typeface="Times New Roman" panose="02020603050405020304" pitchFamily="18" charset="0"/>
              </a:rPr>
              <a:t>s</a:t>
            </a:r>
            <a:r>
              <a:rPr lang="hu-HU" sz="2000" dirty="0" err="1">
                <a:latin typeface="Times New Roman" panose="02020603050405020304" pitchFamily="18" charset="0"/>
                <a:cs typeface="Times New Roman" panose="02020603050405020304" pitchFamily="18" charset="0"/>
              </a:rPr>
              <a:t>zankciók</a:t>
            </a:r>
            <a:r>
              <a:rPr lang="hu-HU" sz="2000" dirty="0">
                <a:latin typeface="Times New Roman" panose="02020603050405020304" pitchFamily="18" charset="0"/>
                <a:cs typeface="Times New Roman" panose="02020603050405020304" pitchFamily="18" charset="0"/>
              </a:rPr>
              <a:t> tekintetében. </a:t>
            </a:r>
          </a:p>
          <a:p>
            <a:pPr marL="0" indent="0" algn="just">
              <a:lnSpc>
                <a:spcPct val="107000"/>
              </a:lnSpc>
              <a:spcBef>
                <a:spcPts val="0"/>
              </a:spcBef>
              <a:buNone/>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A </a:t>
            </a:r>
            <a:r>
              <a:rPr lang="en-GB" sz="2000" dirty="0" err="1">
                <a:latin typeface="Times New Roman" panose="02020603050405020304" pitchFamily="18" charset="0"/>
                <a:cs typeface="Times New Roman" panose="02020603050405020304" pitchFamily="18" charset="0"/>
              </a:rPr>
              <a:t>végrehajtó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hatósága</a:t>
            </a:r>
            <a:r>
              <a:rPr lang="hu-HU" sz="2000" dirty="0">
                <a:latin typeface="Times New Roman" panose="02020603050405020304" pitchFamily="18" charset="0"/>
                <a:cs typeface="Times New Roman" panose="02020603050405020304" pitchFamily="18" charset="0"/>
              </a:rPr>
              <a:t> az </a:t>
            </a:r>
            <a:r>
              <a:rPr lang="hu-HU" sz="2000" dirty="0" err="1">
                <a:latin typeface="Times New Roman" panose="02020603050405020304" pitchFamily="18" charset="0"/>
                <a:cs typeface="Times New Roman" panose="02020603050405020304" pitchFamily="18" charset="0"/>
              </a:rPr>
              <a:t>irán</a:t>
            </a:r>
            <a:r>
              <a:rPr lang="en-GB" sz="2000" dirty="0">
                <a:latin typeface="Times New Roman" panose="02020603050405020304" pitchFamily="18" charset="0"/>
                <a:cs typeface="Times New Roman" panose="02020603050405020304" pitchFamily="18" charset="0"/>
              </a:rPr>
              <a:t>y</a:t>
            </a:r>
            <a:r>
              <a:rPr lang="hu-HU" sz="2000" dirty="0">
                <a:latin typeface="Times New Roman" panose="02020603050405020304" pitchFamily="18" charset="0"/>
                <a:cs typeface="Times New Roman" panose="02020603050405020304" pitchFamily="18" charset="0"/>
              </a:rPr>
              <a:t>adó nemzeti jog</a:t>
            </a:r>
            <a:r>
              <a:rPr lang="en-GB" sz="2000" dirty="0">
                <a:latin typeface="Times New Roman" panose="02020603050405020304" pitchFamily="18" charset="0"/>
                <a:cs typeface="Times New Roman" panose="02020603050405020304" pitchFamily="18" charset="0"/>
              </a:rPr>
              <a:t>s</a:t>
            </a:r>
            <a:r>
              <a:rPr lang="hu-HU" sz="2000" dirty="0">
                <a:latin typeface="Times New Roman" panose="02020603050405020304" pitchFamily="18" charset="0"/>
                <a:cs typeface="Times New Roman" panose="02020603050405020304" pitchFamily="18" charset="0"/>
              </a:rPr>
              <a:t>zabál</a:t>
            </a:r>
            <a:r>
              <a:rPr lang="en-GB" sz="2000" dirty="0">
                <a:latin typeface="Times New Roman" panose="02020603050405020304" pitchFamily="18" charset="0"/>
                <a:cs typeface="Times New Roman" panose="02020603050405020304" pitchFamily="18" charset="0"/>
              </a:rPr>
              <a:t>y</a:t>
            </a:r>
            <a:r>
              <a:rPr lang="hu-HU" sz="2000" dirty="0">
                <a:latin typeface="Times New Roman" panose="02020603050405020304" pitchFamily="18" charset="0"/>
                <a:cs typeface="Times New Roman" panose="02020603050405020304" pitchFamily="18" charset="0"/>
              </a:rPr>
              <a:t>ok alapján határoz arról, </a:t>
            </a:r>
            <a:r>
              <a:rPr lang="hu-HU" sz="2000" dirty="0" err="1">
                <a:latin typeface="Times New Roman" panose="02020603050405020304" pitchFamily="18" charset="0"/>
                <a:cs typeface="Times New Roman" panose="02020603050405020304" pitchFamily="18" charset="0"/>
              </a:rPr>
              <a:t>hog</a:t>
            </a:r>
            <a:r>
              <a:rPr lang="en-GB" sz="2000" dirty="0">
                <a:latin typeface="Times New Roman" panose="02020603050405020304" pitchFamily="18" charset="0"/>
                <a:cs typeface="Times New Roman" panose="02020603050405020304" pitchFamily="18" charset="0"/>
              </a:rPr>
              <a:t>y</a:t>
            </a:r>
            <a:r>
              <a:rPr lang="hu-HU" sz="2000" dirty="0">
                <a:latin typeface="Times New Roman" panose="02020603050405020304" pitchFamily="18" charset="0"/>
                <a:cs typeface="Times New Roman" panose="02020603050405020304" pitchFamily="18" charset="0"/>
              </a:rPr>
              <a:t> </a:t>
            </a:r>
            <a:r>
              <a:rPr lang="hu-HU" sz="2000" b="1" dirty="0">
                <a:latin typeface="Times New Roman" panose="02020603050405020304" pitchFamily="18" charset="0"/>
                <a:cs typeface="Times New Roman" panose="02020603050405020304" pitchFamily="18" charset="0"/>
              </a:rPr>
              <a:t>elismeri-e</a:t>
            </a:r>
            <a:r>
              <a:rPr lang="hu-HU" sz="2000" dirty="0">
                <a:latin typeface="Times New Roman" panose="02020603050405020304" pitchFamily="18" charset="0"/>
                <a:cs typeface="Times New Roman" panose="02020603050405020304" pitchFamily="18" charset="0"/>
              </a:rPr>
              <a:t> az ítéletet és – adott esetben – a próbaidőt megállapító határozatot, valamint </a:t>
            </a:r>
            <a:r>
              <a:rPr lang="hu-HU" sz="2000" b="1" dirty="0">
                <a:latin typeface="Times New Roman" panose="02020603050405020304" pitchFamily="18" charset="0"/>
                <a:cs typeface="Times New Roman" panose="02020603050405020304" pitchFamily="18" charset="0"/>
              </a:rPr>
              <a:t>vállalja-e</a:t>
            </a:r>
            <a:r>
              <a:rPr lang="hu-HU" sz="2000" dirty="0">
                <a:latin typeface="Times New Roman" panose="02020603050405020304" pitchFamily="18" charset="0"/>
                <a:cs typeface="Times New Roman" panose="02020603050405020304" pitchFamily="18" charset="0"/>
              </a:rPr>
              <a:t> a próbaidő alatti magatartási szabályok vagy alternatív szankciók felügyeletével járó </a:t>
            </a:r>
            <a:r>
              <a:rPr lang="hu-HU" sz="2000" b="1" dirty="0">
                <a:latin typeface="Times New Roman" panose="02020603050405020304" pitchFamily="18" charset="0"/>
                <a:cs typeface="Times New Roman" panose="02020603050405020304" pitchFamily="18" charset="0"/>
              </a:rPr>
              <a:t>felelősséget, </a:t>
            </a:r>
            <a:r>
              <a:rPr lang="hu-HU" sz="2000" b="1" dirty="0">
                <a:solidFill>
                  <a:srgbClr val="FF0000"/>
                </a:solidFill>
                <a:latin typeface="Times New Roman" panose="02020603050405020304" pitchFamily="18" charset="0"/>
                <a:cs typeface="Times New Roman" panose="02020603050405020304" pitchFamily="18" charset="0"/>
              </a:rPr>
              <a:t>a lehető leghamarabb</a:t>
            </a:r>
            <a:r>
              <a:rPr lang="hu-HU" sz="2000" dirty="0">
                <a:latin typeface="Times New Roman" panose="02020603050405020304" pitchFamily="18" charset="0"/>
                <a:cs typeface="Times New Roman" panose="02020603050405020304" pitchFamily="18" charset="0"/>
              </a:rPr>
              <a:t>, de legkésőbb az ítéletnek és adott esetben a próbaidőt megállapító határozatnak a kézhezvételétől számított </a:t>
            </a:r>
            <a:r>
              <a:rPr lang="hu-HU" sz="2000" b="1" dirty="0">
                <a:solidFill>
                  <a:srgbClr val="FF0000"/>
                </a:solidFill>
                <a:latin typeface="Times New Roman" panose="02020603050405020304" pitchFamily="18" charset="0"/>
                <a:cs typeface="Times New Roman" panose="02020603050405020304" pitchFamily="18" charset="0"/>
              </a:rPr>
              <a:t>60 napon belül</a:t>
            </a:r>
          </a:p>
          <a:p>
            <a:pPr marL="0" indent="0" algn="just">
              <a:lnSpc>
                <a:spcPct val="107000"/>
              </a:lnSpc>
              <a:spcBef>
                <a:spcPts val="0"/>
              </a:spcBef>
              <a:buNone/>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 Ha </a:t>
            </a:r>
            <a:r>
              <a:rPr lang="en-GB" sz="2000" b="1" dirty="0" err="1">
                <a:latin typeface="Times New Roman" panose="02020603050405020304" pitchFamily="18" charset="0"/>
                <a:cs typeface="Times New Roman" panose="02020603050405020304" pitchFamily="18" charset="0"/>
              </a:rPr>
              <a:t>rendkívüli</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esetekben</a:t>
            </a:r>
            <a:r>
              <a:rPr lang="en-GB" sz="2000" b="1" dirty="0">
                <a:latin typeface="Times New Roman" panose="02020603050405020304" pitchFamily="18" charset="0"/>
                <a:cs typeface="Times New Roman" panose="02020603050405020304" pitchFamily="18" charset="0"/>
              </a:rPr>
              <a:t> </a:t>
            </a:r>
            <a:r>
              <a:rPr lang="en-GB" sz="2000" u="sng" dirty="0">
                <a:latin typeface="Times New Roman" panose="02020603050405020304" pitchFamily="18" charset="0"/>
                <a:cs typeface="Times New Roman" panose="02020603050405020304" pitchFamily="18" charset="0"/>
              </a:rPr>
              <a:t>a </a:t>
            </a:r>
            <a:r>
              <a:rPr lang="en-GB" sz="2000" u="sng" dirty="0" err="1">
                <a:latin typeface="Times New Roman" panose="02020603050405020304" pitchFamily="18" charset="0"/>
                <a:cs typeface="Times New Roman" panose="02020603050405020304" pitchFamily="18" charset="0"/>
              </a:rPr>
              <a:t>végrehajtó</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állam</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illetékes</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hatósága</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nem</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tudja</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betartani</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az</a:t>
            </a:r>
            <a:r>
              <a:rPr lang="en-GB" sz="2000" u="sng" dirty="0">
                <a:latin typeface="Times New Roman" panose="02020603050405020304" pitchFamily="18" charset="0"/>
                <a:cs typeface="Times New Roman" panose="02020603050405020304" pitchFamily="18" charset="0"/>
              </a:rPr>
              <a:t> (1) </a:t>
            </a:r>
            <a:r>
              <a:rPr lang="en-GB" sz="2000" u="sng" dirty="0" err="1">
                <a:latin typeface="Times New Roman" panose="02020603050405020304" pitchFamily="18" charset="0"/>
                <a:cs typeface="Times New Roman" panose="02020603050405020304" pitchFamily="18" charset="0"/>
              </a:rPr>
              <a:t>bekezdésben</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előírt</a:t>
            </a:r>
            <a:r>
              <a:rPr lang="en-GB" sz="2000" u="sng" dirty="0">
                <a:latin typeface="Times New Roman" panose="02020603050405020304" pitchFamily="18" charset="0"/>
                <a:cs typeface="Times New Roman" panose="02020603050405020304" pitchFamily="18" charset="0"/>
              </a:rPr>
              <a:t> </a:t>
            </a:r>
            <a:r>
              <a:rPr lang="en-GB" sz="2000" u="sng" dirty="0" err="1">
                <a:latin typeface="Times New Roman" panose="02020603050405020304" pitchFamily="18" charset="0"/>
                <a:cs typeface="Times New Roman" panose="02020603050405020304" pitchFamily="18" charset="0"/>
              </a:rPr>
              <a:t>határidőt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haladéktalanul</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bármely</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formában</a:t>
            </a:r>
            <a:r>
              <a:rPr lang="en-GB" sz="2000"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értesíti</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kibocsátó</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állam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illetékes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hatóságát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megjelölve</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késedelem</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okát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és</a:t>
            </a:r>
            <a:r>
              <a:rPr lang="en-GB" sz="2000" dirty="0">
                <a:latin typeface="Times New Roman" panose="02020603050405020304" pitchFamily="18" charset="0"/>
                <a:cs typeface="Times New Roman" panose="02020603050405020304" pitchFamily="18" charset="0"/>
              </a:rPr>
              <a:t> a </a:t>
            </a:r>
            <a:r>
              <a:rPr lang="en-GB" sz="2000" dirty="0" err="1">
                <a:latin typeface="Times New Roman" panose="02020603050405020304" pitchFamily="18" charset="0"/>
                <a:cs typeface="Times New Roman" panose="02020603050405020304" pitchFamily="18" charset="0"/>
              </a:rPr>
              <a:t>jogerős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határozat</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meghozatalához</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előreláthatóan</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szükséges</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időt</a:t>
            </a:r>
            <a:r>
              <a:rPr lang="en-GB" sz="2000" dirty="0">
                <a:latin typeface="Times New Roman" panose="02020603050405020304" pitchFamily="18" charset="0"/>
                <a:cs typeface="Times New Roman" panose="02020603050405020304" pitchFamily="18" charset="0"/>
              </a:rPr>
              <a:t>.</a:t>
            </a:r>
            <a:r>
              <a:rPr lang="hu-HU"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72563"/>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US" sz="3600" b="1" dirty="0" err="1">
                <a:latin typeface="Times New Roman" panose="02020603050405020304" pitchFamily="18" charset="0"/>
                <a:cs typeface="Times New Roman" panose="02020603050405020304" pitchFamily="18" charset="0"/>
              </a:rPr>
              <a:t>Az</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elismerés</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és</a:t>
            </a:r>
            <a:r>
              <a:rPr lang="en-US" sz="3600" b="1" dirty="0">
                <a:latin typeface="Times New Roman" panose="02020603050405020304" pitchFamily="18" charset="0"/>
                <a:cs typeface="Times New Roman" panose="02020603050405020304" pitchFamily="18" charset="0"/>
              </a:rPr>
              <a:t> a </a:t>
            </a:r>
            <a:r>
              <a:rPr lang="en-US" sz="3600" b="1" dirty="0" err="1">
                <a:latin typeface="Times New Roman" panose="02020603050405020304" pitchFamily="18" charset="0"/>
                <a:cs typeface="Times New Roman" panose="02020603050405020304" pitchFamily="18" charset="0"/>
              </a:rPr>
              <a:t>felügyelet</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megtagadásának</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okai</a:t>
            </a:r>
            <a:r>
              <a:rPr lang="hu-HU" sz="3600" b="1" dirty="0">
                <a:latin typeface="Times New Roman" panose="02020603050405020304" pitchFamily="18" charset="0"/>
                <a:cs typeface="Times New Roman" panose="02020603050405020304" pitchFamily="18" charset="0"/>
              </a:rPr>
              <a:t> &amp; a határozat </a:t>
            </a:r>
            <a:r>
              <a:rPr lang="hu-HU" sz="3600" b="1" dirty="0" err="1">
                <a:latin typeface="Times New Roman" panose="02020603050405020304" pitchFamily="18" charset="0"/>
                <a:cs typeface="Times New Roman" panose="02020603050405020304" pitchFamily="18" charset="0"/>
              </a:rPr>
              <a:t>kiigazítá</a:t>
            </a:r>
            <a:r>
              <a:rPr lang="en-US" sz="3600" b="1" dirty="0">
                <a:latin typeface="Times New Roman" panose="02020603050405020304" pitchFamily="18" charset="0"/>
                <a:cs typeface="Times New Roman" panose="02020603050405020304" pitchFamily="18" charset="0"/>
              </a:rPr>
              <a:t>s</a:t>
            </a:r>
            <a:r>
              <a:rPr lang="hu-HU" sz="3600" b="1" dirty="0">
                <a:latin typeface="Times New Roman" panose="02020603050405020304" pitchFamily="18" charset="0"/>
                <a:cs typeface="Times New Roman" panose="02020603050405020304" pitchFamily="18" charset="0"/>
              </a:rPr>
              <a:t>a</a:t>
            </a: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8300"/>
            <a:ext cx="10275501" cy="4748050"/>
          </a:xfrm>
        </p:spPr>
        <p:txBody>
          <a:bodyPr>
            <a:noAutofit/>
          </a:bodyPr>
          <a:lstStyle/>
          <a:p>
            <a:pPr marL="342900" marR="0" lvl="0" indent="-342900" algn="just">
              <a:lnSpc>
                <a:spcPct val="107000"/>
              </a:lnSpc>
              <a:spcBef>
                <a:spcPts val="0"/>
              </a:spcBef>
              <a:spcAft>
                <a:spcPts val="0"/>
              </a:spcAft>
              <a:buFont typeface="Wingdings" panose="05000000000000000000" pitchFamily="2" charset="2"/>
              <a:buChar char=""/>
            </a:pPr>
            <a:r>
              <a:rPr lang="hu-HU" sz="1550" dirty="0">
                <a:latin typeface="Times New Roman" panose="02020603050405020304" pitchFamily="18" charset="0"/>
                <a:cs typeface="Times New Roman" panose="02020603050405020304" pitchFamily="18" charset="0"/>
              </a:rPr>
              <a:t>Az elismerés és a felügyelet megtagadásának </a:t>
            </a:r>
            <a:r>
              <a:rPr lang="hu-HU" sz="1550" b="1" dirty="0">
                <a:solidFill>
                  <a:srgbClr val="FF0000"/>
                </a:solidFill>
                <a:latin typeface="Times New Roman" panose="02020603050405020304" pitchFamily="18" charset="0"/>
                <a:cs typeface="Times New Roman" panose="02020603050405020304" pitchFamily="18" charset="0"/>
              </a:rPr>
              <a:t>valamennyi okát taxatív jelleggel </a:t>
            </a:r>
            <a:r>
              <a:rPr lang="hu-HU" sz="1550" dirty="0">
                <a:latin typeface="Times New Roman" panose="02020603050405020304" pitchFamily="18" charset="0"/>
                <a:cs typeface="Times New Roman" panose="02020603050405020304" pitchFamily="18" charset="0"/>
              </a:rPr>
              <a:t>rögzíti </a:t>
            </a:r>
            <a:r>
              <a:rPr lang="hu-HU" sz="1550" b="1" dirty="0">
                <a:latin typeface="Times New Roman" panose="02020603050405020304" pitchFamily="18" charset="0"/>
                <a:cs typeface="Times New Roman" panose="02020603050405020304" pitchFamily="18" charset="0"/>
              </a:rPr>
              <a:t>a kerethatározat 11. cikk a)</a:t>
            </a:r>
            <a:r>
              <a:rPr lang="hu-HU" sz="1550" b="1" dirty="0" err="1">
                <a:latin typeface="Times New Roman" panose="02020603050405020304" pitchFamily="18" charset="0"/>
                <a:cs typeface="Times New Roman" panose="02020603050405020304" pitchFamily="18" charset="0"/>
              </a:rPr>
              <a:t>-k</a:t>
            </a:r>
            <a:r>
              <a:rPr lang="hu-HU" sz="1550" b="1" dirty="0">
                <a:latin typeface="Times New Roman" panose="02020603050405020304" pitchFamily="18" charset="0"/>
                <a:cs typeface="Times New Roman" panose="02020603050405020304" pitchFamily="18" charset="0"/>
              </a:rPr>
              <a:t>) pontja</a:t>
            </a:r>
            <a:endParaRPr lang="en-US" sz="155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GB" sz="1550" dirty="0">
                <a:latin typeface="Times New Roman" panose="02020603050405020304" pitchFamily="18" charset="0"/>
                <a:cs typeface="Times New Roman" panose="02020603050405020304" pitchFamily="18" charset="0"/>
              </a:rPr>
              <a:t>Ha a </a:t>
            </a:r>
            <a:r>
              <a:rPr lang="en-GB" sz="1550" dirty="0" err="1">
                <a:latin typeface="Times New Roman" panose="02020603050405020304" pitchFamily="18" charset="0"/>
                <a:cs typeface="Times New Roman" panose="02020603050405020304" pitchFamily="18" charset="0"/>
              </a:rPr>
              <a:t>vonatkozó</a:t>
            </a:r>
            <a:r>
              <a:rPr lang="en-GB" sz="1550" dirty="0">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próbaidő</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alatti</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magatartási</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szabályok</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vagy</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alternatív</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szankciók</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természete</a:t>
            </a:r>
            <a:r>
              <a:rPr lang="en-GB" sz="1550" b="1" dirty="0">
                <a:solidFill>
                  <a:srgbClr val="FF0000"/>
                </a:solidFill>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összeegyeztethetetlen</a:t>
            </a:r>
            <a:r>
              <a:rPr lang="en-GB" sz="1550" dirty="0">
                <a:latin typeface="Times New Roman" panose="02020603050405020304" pitchFamily="18" charset="0"/>
                <a:cs typeface="Times New Roman" panose="02020603050405020304" pitchFamily="18" charset="0"/>
              </a:rPr>
              <a:t> a </a:t>
            </a:r>
            <a:r>
              <a:rPr lang="en-GB" sz="1550" dirty="0" err="1">
                <a:latin typeface="Times New Roman" panose="02020603050405020304" pitchFamily="18" charset="0"/>
                <a:cs typeface="Times New Roman" panose="02020603050405020304" pitchFamily="18" charset="0"/>
              </a:rPr>
              <a:t>végrehajtó</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állam</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jogszabályaival</a:t>
            </a:r>
            <a:r>
              <a:rPr lang="hu-HU" sz="1550" dirty="0">
                <a:latin typeface="Times New Roman" panose="02020603050405020304" pitchFamily="18" charset="0"/>
                <a:cs typeface="Times New Roman" panose="02020603050405020304" pitchFamily="18" charset="0"/>
              </a:rPr>
              <a:t> </a:t>
            </a:r>
            <a:r>
              <a:rPr lang="en-GB" sz="1550" b="1" dirty="0">
                <a:latin typeface="Times New Roman" panose="02020603050405020304" pitchFamily="18" charset="0"/>
                <a:cs typeface="Times New Roman" panose="02020603050405020304" pitchFamily="18" charset="0"/>
              </a:rPr>
              <a:t>=&gt; </a:t>
            </a:r>
            <a:r>
              <a:rPr lang="hu-HU" sz="1550" u="sng" dirty="0">
                <a:latin typeface="Times New Roman" panose="02020603050405020304" pitchFamily="18" charset="0"/>
                <a:cs typeface="Times New Roman" panose="02020603050405020304" pitchFamily="18" charset="0"/>
              </a:rPr>
              <a:t>átalakíthatja azt </a:t>
            </a:r>
            <a:r>
              <a:rPr lang="hu-HU" sz="1550" dirty="0">
                <a:latin typeface="Times New Roman" panose="02020603050405020304" pitchFamily="18" charset="0"/>
                <a:cs typeface="Times New Roman" panose="02020603050405020304" pitchFamily="18" charset="0"/>
              </a:rPr>
              <a:t>az ezen állam jogszabályai értelmében, az ugyanolyan bűncselekmények tekintetében alkalmazandó, próbaidő alatti magatartási szabályok vagy alternatív szankciók természetének megfelelően (lásd pl. közérdekű munka végzésére vonatkozó kötelezettség). </a:t>
            </a:r>
          </a:p>
          <a:p>
            <a:pPr marL="342900" indent="-342900" algn="just">
              <a:lnSpc>
                <a:spcPct val="107000"/>
              </a:lnSpc>
              <a:spcBef>
                <a:spcPts val="0"/>
              </a:spcBef>
              <a:buFont typeface="Wingdings" panose="05000000000000000000" pitchFamily="2" charset="2"/>
              <a:buChar char=""/>
            </a:pPr>
            <a:r>
              <a:rPr lang="en-GB" sz="1550" dirty="0">
                <a:latin typeface="Times New Roman" panose="02020603050405020304" pitchFamily="18" charset="0"/>
                <a:cs typeface="Times New Roman" panose="02020603050405020304" pitchFamily="18" charset="0"/>
              </a:rPr>
              <a:t>Ha a </a:t>
            </a:r>
            <a:r>
              <a:rPr lang="en-GB" sz="1550" dirty="0" err="1">
                <a:latin typeface="Times New Roman" panose="02020603050405020304" pitchFamily="18" charset="0"/>
                <a:cs typeface="Times New Roman" panose="02020603050405020304" pitchFamily="18" charset="0"/>
              </a:rPr>
              <a:t>vonatkozó</a:t>
            </a:r>
            <a:r>
              <a:rPr lang="en-GB" sz="1550" dirty="0">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próbaidő</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alatti</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magatartási</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szabályok</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vagy</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alternatív</a:t>
            </a:r>
            <a:r>
              <a:rPr lang="en-GB" sz="1550" b="1" dirty="0">
                <a:solidFill>
                  <a:srgbClr val="FF0000"/>
                </a:solidFill>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szankciók</a:t>
            </a:r>
            <a:r>
              <a:rPr lang="en-GB" sz="1550" b="1" dirty="0">
                <a:solidFill>
                  <a:srgbClr val="FF0000"/>
                </a:solidFill>
                <a:latin typeface="Times New Roman" panose="02020603050405020304" pitchFamily="18" charset="0"/>
                <a:cs typeface="Times New Roman" panose="02020603050405020304" pitchFamily="18" charset="0"/>
              </a:rPr>
              <a:t> </a:t>
            </a:r>
            <a:r>
              <a:rPr lang="hu-HU" sz="1550" b="1" dirty="0">
                <a:solidFill>
                  <a:srgbClr val="FF0000"/>
                </a:solidFill>
                <a:latin typeface="Times New Roman" panose="02020603050405020304" pitchFamily="18" charset="0"/>
                <a:cs typeface="Times New Roman" panose="02020603050405020304" pitchFamily="18" charset="0"/>
              </a:rPr>
              <a:t>időtartama </a:t>
            </a:r>
            <a:r>
              <a:rPr lang="en-GB" sz="1550" dirty="0" err="1">
                <a:latin typeface="Times New Roman" panose="02020603050405020304" pitchFamily="18" charset="0"/>
                <a:cs typeface="Times New Roman" panose="02020603050405020304" pitchFamily="18" charset="0"/>
              </a:rPr>
              <a:t>összeegyeztethetetlen</a:t>
            </a:r>
            <a:r>
              <a:rPr lang="en-GB" sz="1550" dirty="0">
                <a:latin typeface="Times New Roman" panose="02020603050405020304" pitchFamily="18" charset="0"/>
                <a:cs typeface="Times New Roman" panose="02020603050405020304" pitchFamily="18" charset="0"/>
              </a:rPr>
              <a:t> a </a:t>
            </a:r>
            <a:r>
              <a:rPr lang="en-GB" sz="1550" dirty="0" err="1">
                <a:latin typeface="Times New Roman" panose="02020603050405020304" pitchFamily="18" charset="0"/>
                <a:cs typeface="Times New Roman" panose="02020603050405020304" pitchFamily="18" charset="0"/>
              </a:rPr>
              <a:t>végrehajtó</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állam</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jogszabályaival</a:t>
            </a:r>
            <a:r>
              <a:rPr lang="hu-HU" sz="1550" dirty="0">
                <a:latin typeface="Times New Roman" panose="02020603050405020304" pitchFamily="18" charset="0"/>
                <a:cs typeface="Times New Roman" panose="02020603050405020304" pitchFamily="18" charset="0"/>
              </a:rPr>
              <a:t> </a:t>
            </a:r>
            <a:r>
              <a:rPr lang="en-GB" sz="1550" b="1" dirty="0">
                <a:latin typeface="Times New Roman" panose="02020603050405020304" pitchFamily="18" charset="0"/>
                <a:cs typeface="Times New Roman" panose="02020603050405020304" pitchFamily="18" charset="0"/>
              </a:rPr>
              <a:t>=&gt; </a:t>
            </a:r>
            <a:r>
              <a:rPr lang="hu-HU" sz="1550" u="sng" dirty="0">
                <a:latin typeface="Times New Roman" panose="02020603050405020304" pitchFamily="18" charset="0"/>
                <a:cs typeface="Times New Roman" panose="02020603050405020304" pitchFamily="18" charset="0"/>
              </a:rPr>
              <a:t>átalakíthatja azt </a:t>
            </a:r>
            <a:r>
              <a:rPr lang="hu-HU" sz="1550" dirty="0">
                <a:latin typeface="Times New Roman" panose="02020603050405020304" pitchFamily="18" charset="0"/>
                <a:cs typeface="Times New Roman" panose="02020603050405020304" pitchFamily="18" charset="0"/>
              </a:rPr>
              <a:t>az ezen állam jogszabályai értelmében, az ugyanolyan bűncselekmények tekintetében alkalmazandó, próbaidő alatti magatartási szabályok vagy alternatív szankciók időtartamának megfelelően</a:t>
            </a:r>
          </a:p>
          <a:p>
            <a:pPr marL="342900" indent="-342900" algn="just">
              <a:lnSpc>
                <a:spcPct val="107000"/>
              </a:lnSpc>
              <a:spcBef>
                <a:spcPts val="0"/>
              </a:spcBef>
              <a:buFont typeface="Wingdings" panose="05000000000000000000" pitchFamily="2" charset="2"/>
              <a:buChar char=""/>
            </a:pPr>
            <a:r>
              <a:rPr lang="en-GB" sz="1550" dirty="0">
                <a:latin typeface="Times New Roman" panose="02020603050405020304" pitchFamily="18" charset="0"/>
                <a:cs typeface="Times New Roman" panose="02020603050405020304" pitchFamily="18" charset="0"/>
              </a:rPr>
              <a:t>Ha a </a:t>
            </a:r>
            <a:r>
              <a:rPr lang="en-GB" sz="1550" dirty="0" err="1">
                <a:latin typeface="Times New Roman" panose="02020603050405020304" pitchFamily="18" charset="0"/>
                <a:cs typeface="Times New Roman" panose="02020603050405020304" pitchFamily="18" charset="0"/>
              </a:rPr>
              <a:t>vonatkozó</a:t>
            </a:r>
            <a:r>
              <a:rPr lang="en-GB" sz="1550" dirty="0">
                <a:latin typeface="Times New Roman" panose="02020603050405020304" pitchFamily="18" charset="0"/>
                <a:cs typeface="Times New Roman" panose="02020603050405020304" pitchFamily="18" charset="0"/>
              </a:rPr>
              <a:t>, </a:t>
            </a:r>
            <a:r>
              <a:rPr lang="en-GB" sz="1550" b="1" dirty="0" err="1">
                <a:solidFill>
                  <a:srgbClr val="FF0000"/>
                </a:solidFill>
                <a:latin typeface="Times New Roman" panose="02020603050405020304" pitchFamily="18" charset="0"/>
                <a:cs typeface="Times New Roman" panose="02020603050405020304" pitchFamily="18" charset="0"/>
              </a:rPr>
              <a:t>próbaidő</a:t>
            </a:r>
            <a:r>
              <a:rPr lang="en-GB" sz="1550" b="1" dirty="0">
                <a:solidFill>
                  <a:srgbClr val="FF0000"/>
                </a:solidFill>
                <a:latin typeface="Times New Roman" panose="02020603050405020304" pitchFamily="18" charset="0"/>
                <a:cs typeface="Times New Roman" panose="02020603050405020304" pitchFamily="18" charset="0"/>
              </a:rPr>
              <a:t> </a:t>
            </a:r>
            <a:r>
              <a:rPr lang="hu-HU" sz="1550" b="1" dirty="0">
                <a:solidFill>
                  <a:srgbClr val="FF0000"/>
                </a:solidFill>
                <a:latin typeface="Times New Roman" panose="02020603050405020304" pitchFamily="18" charset="0"/>
                <a:cs typeface="Times New Roman" panose="02020603050405020304" pitchFamily="18" charset="0"/>
              </a:rPr>
              <a:t>tartama </a:t>
            </a:r>
            <a:r>
              <a:rPr lang="en-GB" sz="1550" dirty="0" err="1">
                <a:latin typeface="Times New Roman" panose="02020603050405020304" pitchFamily="18" charset="0"/>
                <a:cs typeface="Times New Roman" panose="02020603050405020304" pitchFamily="18" charset="0"/>
              </a:rPr>
              <a:t>összeegyeztethetetlen</a:t>
            </a:r>
            <a:r>
              <a:rPr lang="en-GB" sz="1550" dirty="0">
                <a:latin typeface="Times New Roman" panose="02020603050405020304" pitchFamily="18" charset="0"/>
                <a:cs typeface="Times New Roman" panose="02020603050405020304" pitchFamily="18" charset="0"/>
              </a:rPr>
              <a:t> a </a:t>
            </a:r>
            <a:r>
              <a:rPr lang="en-GB" sz="1550" dirty="0" err="1">
                <a:latin typeface="Times New Roman" panose="02020603050405020304" pitchFamily="18" charset="0"/>
                <a:cs typeface="Times New Roman" panose="02020603050405020304" pitchFamily="18" charset="0"/>
              </a:rPr>
              <a:t>végrehajtó</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állam</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jogszabályaival</a:t>
            </a:r>
            <a:r>
              <a:rPr lang="hu-HU" sz="1550" dirty="0">
                <a:latin typeface="Times New Roman" panose="02020603050405020304" pitchFamily="18" charset="0"/>
                <a:cs typeface="Times New Roman" panose="02020603050405020304" pitchFamily="18" charset="0"/>
              </a:rPr>
              <a:t> </a:t>
            </a:r>
            <a:r>
              <a:rPr lang="en-GB" sz="1550" b="1" dirty="0">
                <a:latin typeface="Times New Roman" panose="02020603050405020304" pitchFamily="18" charset="0"/>
                <a:cs typeface="Times New Roman" panose="02020603050405020304" pitchFamily="18" charset="0"/>
              </a:rPr>
              <a:t>=&gt; </a:t>
            </a:r>
            <a:r>
              <a:rPr lang="hu-HU" sz="1550" u="sng" dirty="0">
                <a:latin typeface="Times New Roman" panose="02020603050405020304" pitchFamily="18" charset="0"/>
                <a:cs typeface="Times New Roman" panose="02020603050405020304" pitchFamily="18" charset="0"/>
              </a:rPr>
              <a:t>átalakíthatja azt </a:t>
            </a:r>
            <a:r>
              <a:rPr lang="hu-HU" sz="1550" dirty="0">
                <a:latin typeface="Times New Roman" panose="02020603050405020304" pitchFamily="18" charset="0"/>
                <a:cs typeface="Times New Roman" panose="02020603050405020304" pitchFamily="18" charset="0"/>
              </a:rPr>
              <a:t>az ezen állam jogszabályai értelmében, az ugyanolyan bűncselekmények tekintetében alkalmazandó, próbaidő tartamának megfelelően</a:t>
            </a:r>
          </a:p>
          <a:p>
            <a:pPr marL="342900" indent="-342900" algn="just">
              <a:lnSpc>
                <a:spcPct val="117000"/>
              </a:lnSpc>
              <a:spcBef>
                <a:spcPts val="0"/>
              </a:spcBef>
              <a:buFont typeface="Wingdings" panose="05000000000000000000" pitchFamily="2" charset="2"/>
              <a:buChar char=""/>
            </a:pPr>
            <a:r>
              <a:rPr lang="hu-HU" sz="1550" dirty="0">
                <a:latin typeface="Times New Roman" panose="02020603050405020304" pitchFamily="18" charset="0"/>
                <a:cs typeface="Times New Roman" panose="02020603050405020304" pitchFamily="18" charset="0"/>
              </a:rPr>
              <a:t>Az átalakított próbaidő alatti magatartási szabály, az alternatív szankció vagy a próbaidő tartama </a:t>
            </a:r>
            <a:r>
              <a:rPr lang="hu-HU" sz="1550" b="1" dirty="0">
                <a:latin typeface="Times New Roman" panose="02020603050405020304" pitchFamily="18" charset="0"/>
                <a:cs typeface="Times New Roman" panose="02020603050405020304" pitchFamily="18" charset="0"/>
              </a:rPr>
              <a:t>nem lehet rövidebb a végrehajtó állam joga értelmében ugyanolyan bűncselekmények tekintetében előírt maximális időtartamnál  </a:t>
            </a:r>
          </a:p>
          <a:p>
            <a:pPr marL="342900" indent="-342900" algn="just">
              <a:lnSpc>
                <a:spcPct val="117000"/>
              </a:lnSpc>
              <a:spcBef>
                <a:spcPts val="0"/>
              </a:spcBef>
              <a:buFont typeface="Wingdings" panose="05000000000000000000" pitchFamily="2" charset="2"/>
              <a:buChar char=""/>
            </a:pPr>
            <a:r>
              <a:rPr lang="en-GB" sz="1550" dirty="0" err="1">
                <a:latin typeface="Times New Roman" panose="02020603050405020304" pitchFamily="18" charset="0"/>
                <a:cs typeface="Times New Roman" panose="02020603050405020304" pitchFamily="18" charset="0"/>
              </a:rPr>
              <a:t>Az</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átalakított</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próbaidő</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alatti</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magatartási</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szabály</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alternatív</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szankció</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vagy</a:t>
            </a:r>
            <a:r>
              <a:rPr lang="en-GB" sz="1550" dirty="0">
                <a:latin typeface="Times New Roman" panose="02020603050405020304" pitchFamily="18" charset="0"/>
                <a:cs typeface="Times New Roman" panose="02020603050405020304" pitchFamily="18" charset="0"/>
              </a:rPr>
              <a:t> </a:t>
            </a:r>
            <a:r>
              <a:rPr lang="en-GB" sz="1550" dirty="0" err="1">
                <a:latin typeface="Times New Roman" panose="02020603050405020304" pitchFamily="18" charset="0"/>
                <a:cs typeface="Times New Roman" panose="02020603050405020304" pitchFamily="18" charset="0"/>
              </a:rPr>
              <a:t>próbaidő</a:t>
            </a:r>
            <a:r>
              <a:rPr lang="en-GB" sz="1550"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nem</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lehet</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szigorúbb</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vagy</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hosszabb</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az</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eredetileg</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kiszabott</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próbaidő</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alatti</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magatartási</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szabálynál</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alternatív</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szankciónál</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vagy</a:t>
            </a:r>
            <a:r>
              <a:rPr lang="en-GB" sz="1550" b="1" dirty="0">
                <a:latin typeface="Times New Roman" panose="02020603050405020304" pitchFamily="18" charset="0"/>
                <a:cs typeface="Times New Roman" panose="02020603050405020304" pitchFamily="18" charset="0"/>
              </a:rPr>
              <a:t> </a:t>
            </a:r>
            <a:r>
              <a:rPr lang="en-GB" sz="1550" b="1" dirty="0" err="1">
                <a:latin typeface="Times New Roman" panose="02020603050405020304" pitchFamily="18" charset="0"/>
                <a:cs typeface="Times New Roman" panose="02020603050405020304" pitchFamily="18" charset="0"/>
              </a:rPr>
              <a:t>próbaidőnél</a:t>
            </a:r>
            <a:r>
              <a:rPr lang="en-GB" sz="1550" b="1"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153</TotalTime>
  <Words>1473</Words>
  <Application>Microsoft Office PowerPoint</Application>
  <PresentationFormat>Szélesvásznú</PresentationFormat>
  <Paragraphs>81</Paragraphs>
  <Slides>11</Slides>
  <Notes>0</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Az európai büntetőjog helyesebb  alkalmazása ERA oktatás bírósági dolgozók számára </vt:lpstr>
      <vt:lpstr>Tartalom:</vt:lpstr>
      <vt:lpstr>Tájékoztató adatok</vt:lpstr>
      <vt:lpstr>Célok </vt:lpstr>
      <vt:lpstr>Hatály</vt:lpstr>
      <vt:lpstr>Illetékes hatóságok</vt:lpstr>
      <vt:lpstr>  A próbaidőt megállapító határozat továbbítására vonatkozó kritériumok  </vt:lpstr>
      <vt:lpstr>   A próbaidőt megállapító határozat elismerésére vonatkozó eljárás és határidők   </vt:lpstr>
      <vt:lpstr>    Az elismerés és a felügyelet megtagadásának okai &amp; a határozat kiigazítása    </vt:lpstr>
      <vt:lpstr>     Irányadó jog és további határozatok     </vt:lpstr>
      <vt:lpstr>     Egyeztetések (15. cikk) és nyelvek (21. cikk)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NKO gyakornok [OBH]</cp:lastModifiedBy>
  <cp:revision>57</cp:revision>
  <dcterms:created xsi:type="dcterms:W3CDTF">2020-10-28T14:00:49Z</dcterms:created>
  <dcterms:modified xsi:type="dcterms:W3CDTF">2021-12-09T09:40:26Z</dcterms:modified>
</cp:coreProperties>
</file>