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300" r:id="rId3"/>
    <p:sldId id="301" r:id="rId4"/>
    <p:sldId id="288" r:id="rId5"/>
    <p:sldId id="292" r:id="rId6"/>
    <p:sldId id="303" r:id="rId7"/>
    <p:sldId id="304" r:id="rId8"/>
    <p:sldId id="305" r:id="rId9"/>
    <p:sldId id="306" r:id="rId10"/>
    <p:sldId id="307" r:id="rId11"/>
    <p:sldId id="308" r:id="rId12"/>
    <p:sldId id="309" r:id="rId13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51D5-CDC1-4DAF-9338-5D6A04E330C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7A365-FFD8-4BE1-A6CA-5A6B6EC5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8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AF13-8D1F-4582-894F-7567C487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C5A12-713A-4F12-8FF4-28348C85A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21B6-8A55-4BAE-BF10-B2DD7FB8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CEF-ED61-4196-8B99-43A2518EEEBD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AB231-875D-413F-AEF4-1E92395C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A314-BE44-475D-98F3-07DB5003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7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B4A6-7BDA-4880-8411-FF715121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63C9-CEF0-4F82-A229-96CAE388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305C3-2370-444B-874E-0A2264C6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627A-D0A0-4F9E-8070-479AA3692127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37D4-4FF4-469E-B63F-41B1D6AB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BF7CB-2170-490E-9379-769B097F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0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6CA20-F638-4A14-B262-3F522C67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7388D-B8C8-4D22-8C5F-37717489B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566FB-8731-4091-A815-D0FCBDB0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110-48BB-4BBA-8E4D-6CBB7504344A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7A3B7-16E9-4DB1-8062-29A6D684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F606-992A-4641-9946-B0ADFBA3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0280-7AA4-4A18-824F-066AB626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3E7C6-8A3F-46B4-930C-68BFCAFE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608CA-5600-4309-82F2-FF634F82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08FE-A3D7-4544-9F50-11600FDAF08C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E71FC-CFB7-4FF7-A899-70D172AA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D0B65-13DA-4310-876B-FB817DA2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4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9684-070B-4C95-8461-89D53272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02531-C3E1-4231-9CC3-E1D73198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4EBEF-283C-438A-A728-85CB2658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0C8-BA6E-418D-B139-22D58DEA1C98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3AC93-8D1F-4EAC-A22A-8F15855E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B921-D395-46BA-B23F-642B9456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5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DFFB-21C1-4574-A11A-17320079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58CEC-65DB-4E8A-A690-79870CF3B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27348-3664-450B-8A35-CAB64E6FE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E4D2E-76EA-4595-A819-02DF689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BD94-F428-4833-A162-1293F2BB27D2}" type="datetime1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7D818-3431-4E2A-AAC8-D5E67C9F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7C990-8F74-438A-B3E1-E24C686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9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D29AA-EDA6-46AB-9973-4496BDC0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9ED72-1114-4FE5-89C4-2F25291E3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88655-242F-4F63-A417-EADFC3EA5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153CD-3A22-4B70-B7F3-4BF88AA3C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74A24-725E-4981-B60C-9617B8BEF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35A79-7F03-4095-8D91-F11DAC20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9848-935C-43D7-A003-664D79272D73}" type="datetime1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A2C6B-8377-461A-8014-1B1CC29D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BF0E6-A37F-46D3-93F1-4A8C3DE0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94B3-F946-4851-B208-2B0E0C60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0BF98-24A0-4B32-BE2D-7D4A2A289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A586-8B1A-4DEA-B115-C882BB6CE4E7}" type="datetime1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AAAE8-848A-49F6-9779-4D5C31F4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21C16-74D0-48A0-B8C3-469D64EB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0B69F-48B6-4A40-B106-0973F0B7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B1D8-1823-4312-8CB1-EC614C7527EA}" type="datetime1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5A767-E09D-4C09-BA01-D28879A2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0CAE0-CD1C-4407-924F-763B68C7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2835-8882-40D7-AEF4-4079C670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6A90-A249-4ED7-9672-0F6307689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E6B69-888D-4460-8A94-D6AB7CAB7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2CB06-D0DB-4A80-AC7B-EAF9EF3E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9D8-A857-4C63-9539-36BE0B1B47D3}" type="datetime1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B7D96-9BEB-4AA4-BCFB-B3FD65B0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49CB8-46F3-4DA9-A950-278E83D0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6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673F-6AC1-495F-959F-2A124FD7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AE6AE-3EBC-40AD-8193-2B7F0846E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DCE2D-622E-4C4B-945D-DF7DDE993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8AA67-8B6A-45FB-B6E2-FDBCC8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1793-50D8-434E-82C1-1D55ADA589FA}" type="datetime1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76FA1-21BF-4B59-BA8E-18B71B13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4EDA3-E6A0-4CAC-9047-76527AEE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ACF89-57E1-46E9-A396-EDE9E4AF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B9636-B067-41E1-908E-A3960FECD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BD40D-305C-4FEE-876A-8D7E5B087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3E06-671B-4A0B-B8E2-4EDFF254A187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1E95-7C54-4FDD-BAA1-75668B0D3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15203-445A-4B8C-A74D-EB74047D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3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libdocumentproperties/EN/318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BEA302F-AF63-4BA7-A4CE-87F880265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13" y="24607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Európai Büntetőjog jobb alkalmazása</a:t>
            </a:r>
            <a:b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Oktatás igazságügyi alkalmazottak részére</a:t>
            </a:r>
            <a:br>
              <a:rPr lang="hu-HU" altLang="nl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nl-N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413A1E3-8EBC-434F-AA2A-18F67A71D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13" y="4397225"/>
            <a:ext cx="8964763" cy="105967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Kölcsönös elismerés II.</a:t>
            </a:r>
            <a:endParaRPr lang="hu-HU" sz="1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Tanács 2009/829/IB Kerethatározata</a:t>
            </a:r>
            <a:br>
              <a:rPr lang="hu-HU" sz="3600" dirty="0"/>
            </a:br>
            <a:endParaRPr lang="en-US" altLang="nl-NL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6EF6B-5BA5-42C8-895C-B2C2D059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Irányadó jog és további határozatok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749425"/>
            <a:ext cx="9747940" cy="4606925"/>
          </a:xfrm>
        </p:spPr>
        <p:txBody>
          <a:bodyPr>
            <a:normAutofit/>
          </a:bodyPr>
          <a:lstStyle/>
          <a:p>
            <a:pPr fontAlgn="base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elismerésről hozott határozatot követően a felügyeleti intézkedések végrehajtásának ellenőrzése tekintetében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végrehajtó állam joga az irányadó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(KH 16. cikk)</a:t>
            </a:r>
          </a:p>
          <a:p>
            <a:pPr marL="0" indent="0" fontAlgn="base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Mindazonáltal,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kibocsátó állam hatáskörrel rendelkező hatósága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joghatósággal rendelkezik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felügyeleti intézkedést elrendelő határozattal kapcsolatos valamennyi további határozat meghozatalára. E további határozatok közé tartozik különösen:</a:t>
            </a:r>
          </a:p>
          <a:p>
            <a:pPr lvl="1" fontAlgn="base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felügyeleti intézkedéseket elrendelő határozat meghosszabbítása, felülvizsgálata és visszavonása;</a:t>
            </a:r>
          </a:p>
          <a:p>
            <a:pPr lvl="1" fontAlgn="base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felügyeleti intézkedések módosítása;</a:t>
            </a:r>
          </a:p>
          <a:p>
            <a:pPr lvl="1" fontAlgn="base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elfogatóparancs vagy más, azonos joghatállyal bíró végrehajtható bírósági határozat kibocsátása.</a:t>
            </a:r>
          </a:p>
          <a:p>
            <a:pPr fontAlgn="base"/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58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érintett hatóságok kötelezettségei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749425"/>
            <a:ext cx="10298546" cy="4606925"/>
          </a:xfrm>
        </p:spPr>
        <p:txBody>
          <a:bodyPr>
            <a:noAutofit/>
          </a:bodyPr>
          <a:lstStyle/>
          <a:p>
            <a:pPr fontAlgn="base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végrehajtó állam hatáskörrel rendelkező hatósága megkeresheti a kibocsátó állam hatáskörrel rendelkező hatóságát, hogy nyújtson tájékoztatást arról, hogy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adott eset körülményei alapján továbbra is szükséges-e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intézkedések végrehajtásának ellenőrzése. </a:t>
            </a:r>
          </a:p>
          <a:p>
            <a:pPr fontAlgn="base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10. cikk (5) bekezdésében említett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időtartam leteltét megelőzően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kibocsátó állam hatáskörrel rendelkező hatósága hivatalból vagy a végrehajtó állam hatáskörrel rendelkező hatóságának kérésére meghatározza, hogy – adott esetben – milyen további időszakban tartja szükségesnek az intézkedések végrehajtásának ellenőrzését.</a:t>
            </a:r>
          </a:p>
          <a:p>
            <a:pPr fontAlgn="base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végrehajtó állam hatáskörrel rendelkező hatósága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haladéktalanul értesíti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kibocsátó állam hatáskörrel rendelkező hatóságát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felügyeleti intézkedés bármely megsértéséről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valamint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minden egyéb olyan körülményről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amely a 18. cikk (1) bekezdésében említett további határozat meghozatalát eredményezheti. Az értesítéshez a II. mellékletben szereplő formanyomtatványt kell felhasználni.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végrehajtó állam hatáskörrel rendelkező hatósága írásban dokumentált módon, késedelem nélkül tájékoztatja a kibocsátó állam hatáskörrel rendelkező hatóságát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KH 20. cikk (2) bekezdésében foglalt eseményekhez kapcsolódó iratokról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19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Konzultációk (22. cikk) és nyelvek (24. cikk)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749425"/>
            <a:ext cx="9747940" cy="4606925"/>
          </a:xfrm>
        </p:spPr>
        <p:txBody>
          <a:bodyPr>
            <a:normAutofit/>
          </a:bodyPr>
          <a:lstStyle/>
          <a:p>
            <a:pPr fontAlgn="base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kibocsátó állam és a végrehajtó állam hatáskörrel rendelkező hatósága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konzultál egymással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felügyeleti intézkedéseket elrendelő határozat és a 10. cikkben említett tanúsítvány előkészítése során vagy legalább ezek továbbítása előtt;</a:t>
            </a:r>
          </a:p>
          <a:p>
            <a:pPr lvl="1"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felügyeleti intézkedések végrehajtása zavartalan és hatékony ellenőrzésének érdekében;</a:t>
            </a:r>
          </a:p>
          <a:p>
            <a:pPr lvl="1"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az érintett személy súlyosan megsértette az alkalmazott felügyeleti intézkedéseket.</a:t>
            </a:r>
          </a:p>
          <a:p>
            <a:pPr marL="457200" lvl="1" indent="0" fontAlgn="base">
              <a:buNone/>
            </a:pPr>
            <a:endParaRPr lang="hu-H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tanúsítványokat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kell fordítani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végrehajtó állam hivatalos nyelvére vagy hivatalos nyelveinek egyikére. Bármely tagállam e kerethatározat elfogadásakor vagy egy későbbi időpontban a Tanács Főtitkárságánál letétbe helyezett nyilatkozatban kijelentheti, hogy kész elfogadni a tanúsítványt az Európai Unió intézményeinek más hivatalos nyelvén, illetve nyelvein készült fordításban is.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07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ED6EF250-DA41-47BF-A9F6-84638B81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2" y="632401"/>
            <a:ext cx="10476345" cy="984250"/>
          </a:xfrm>
        </p:spPr>
        <p:txBody>
          <a:bodyPr>
            <a:normAutofit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Tartalom:</a:t>
            </a:r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ijdelijke aanduiding voor inhoud 2">
            <a:extLst>
              <a:ext uri="{FF2B5EF4-FFF2-40B4-BE49-F238E27FC236}">
                <a16:creationId xmlns:a16="http://schemas.microsoft.com/office/drawing/2014/main" id="{53E0D2F5-AC80-44C6-9E4E-0EABF12A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91" y="1724025"/>
            <a:ext cx="10476345" cy="4351338"/>
          </a:xfrm>
        </p:spPr>
        <p:txBody>
          <a:bodyPr>
            <a:normAutofit/>
          </a:bodyPr>
          <a:lstStyle/>
          <a:p>
            <a:pPr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Ismertető 2009/829/IB Kerethatározat (KH)</a:t>
            </a:r>
          </a:p>
          <a:p>
            <a:pPr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Célkitűzések</a:t>
            </a:r>
          </a:p>
          <a:p>
            <a:pPr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Fogalommeghatározások</a:t>
            </a:r>
          </a:p>
          <a:p>
            <a:pPr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Hatáskörrel rendelkező hatóságok</a:t>
            </a:r>
          </a:p>
          <a:p>
            <a:pPr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felügyeleti intézkedéseket elrendelő határozat továbbításának kritériumai</a:t>
            </a:r>
          </a:p>
          <a:p>
            <a:pPr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felügyeleti intézkedéseket elrendelő határozat elismerésére vonatkozó eljárás</a:t>
            </a:r>
          </a:p>
          <a:p>
            <a:pPr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elismerés megtagadásának okai. A határozat átalakítása</a:t>
            </a:r>
          </a:p>
          <a:p>
            <a:pPr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Irányadó jog és további határozatok</a:t>
            </a:r>
          </a:p>
          <a:p>
            <a:pPr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érintett hatóságok kötelezettségei</a:t>
            </a:r>
          </a:p>
          <a:p>
            <a:pPr fontAlgn="base"/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Konzultációk és nyelvek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9194B-840C-493D-8433-5ACD07F9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695EC9D6-4C34-4BD0-9B7D-433B9E0E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5" y="664442"/>
            <a:ext cx="10300546" cy="984250"/>
          </a:xfrm>
        </p:spPr>
        <p:txBody>
          <a:bodyPr>
            <a:noAutofit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Ismertető</a:t>
            </a:r>
            <a:br>
              <a:rPr lang="nl-NL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l-NL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60C5D3-82FC-4A7F-830A-92C9EBDE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51" y="1564837"/>
            <a:ext cx="8458200" cy="4246562"/>
          </a:xfrm>
        </p:spPr>
        <p:txBody>
          <a:bodyPr>
            <a:noAutofit/>
          </a:bodyPr>
          <a:lstStyle/>
          <a:p>
            <a:pPr fontAlgn="base"/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KH átültetésének határideje - </a:t>
            </a:r>
            <a:r>
              <a:rPr lang="hu-H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2012. december 1.</a:t>
            </a:r>
            <a:endParaRPr lang="hu-HU" sz="19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hu-H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tagállam</a:t>
            </a:r>
            <a:r>
              <a:rPr lang="hu-H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implementálta, </a:t>
            </a:r>
            <a:r>
              <a:rPr lang="hu-H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Írországé folyamatban van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(2020. október 28-án)</a:t>
            </a:r>
            <a:endParaRPr lang="hu-H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KH </a:t>
            </a:r>
            <a:r>
              <a:rPr lang="hu-H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lehetővé teszi</a:t>
            </a:r>
            <a:r>
              <a:rPr lang="hu-H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azt, hogy a valamely tagállamban lakóhellyel rendelkező, </a:t>
            </a:r>
            <a:r>
              <a:rPr lang="hu-H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egy másik tagállamban büntetőeljárás alatt álló személy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tárgyalás előtti időszakban a lakóhely szerinti állam hatóságainak felügyelete alatt álljon.</a:t>
            </a:r>
            <a:endParaRPr lang="hu-H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hu-H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Fennáll a veszélye annak, hogy eltérő bánásmódban részesülnek</a:t>
            </a:r>
            <a:r>
              <a:rPr lang="hu-H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eljárás helye szerinti államban lakóhellyel rendelkező, illetve ott lakóhellyel nem rendelkező személyek: az eljárás helye szerinti államban lakóhellyel nem rendelkező személyek esetében előfordulhat előzetes letartóztatásuk még akkor is, ha hasonló körülmények között egy ott lakóhellyel rendelkező személy esetében erre nem kerülne sor.</a:t>
            </a:r>
            <a:endParaRPr lang="hu-H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Olyan szabályokat állapít meg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amelyek szerint valamely tagállam </a:t>
            </a:r>
            <a:r>
              <a:rPr lang="hu-H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elismeri </a:t>
            </a:r>
            <a:r>
              <a:rPr lang="hu-H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másik tagállamban kibocsátott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 előzetes letartóztatás alternatívájának minősülő felügyeleti intézkedéseket elrendelő határozatot, </a:t>
            </a:r>
            <a:r>
              <a:rPr lang="hu-H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ellenőrzi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természetes személlyel szemben alkalmazott felügyeleti intézkedések végrehajtását, és ezen intézkedések megsértése esetén az érintett személyt </a:t>
            </a:r>
            <a:r>
              <a:rPr lang="hu-H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átadja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kibocsátó államnak.</a:t>
            </a:r>
            <a:endParaRPr lang="nl-N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1358B8-3167-4DB4-9351-654C9317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7F4F52C7-872E-47B0-B942-59FB63CD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Célkitűzések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ijdelijke aanduiding voor inhoud 2">
            <a:extLst>
              <a:ext uri="{FF2B5EF4-FFF2-40B4-BE49-F238E27FC236}">
                <a16:creationId xmlns:a16="http://schemas.microsoft.com/office/drawing/2014/main" id="{F59A5236-2CE5-4013-A151-51459532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9951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igazságszolgáltatás megfelelő érvényesülése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ideértve különösen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érintett személy bíróság elé állításának lehetővé tételét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adott esetben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szabadságelvonással nem járó intézkedések alkalmazásának előmozdítása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büntetőeljárások során 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eljárás helye szerinti tagállamban lakóhellyel nem rendelkező személyek esetében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sértettek és a lakosság védelmének javítása</a:t>
            </a:r>
          </a:p>
          <a:p>
            <a:pPr fontAlgn="base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vádlott mozgásának ellenőrzése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figyelemmel a lakosság védelmét jelentő legfőbb célra és a lakosságot fenyegető kockázatokra</a:t>
            </a:r>
          </a:p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szabadsághoz való jog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ártatlanság vélelmének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erősítése az Európai Unióban, valamint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tagállamok közötti együttműködés biztosítása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olyan esetekben, amikor az ítélethozatal előtt valamely személlyel szemben kötelezettségeket írnak elő, vagy felügyeleti intézkedést rendelnek el.</a:t>
            </a:r>
            <a:endParaRPr lang="nl-NL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ACAF33-3C6D-48D9-90D9-C0C30B2C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Fogalommeghatározások - KH 4. cikk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699203"/>
            <a:ext cx="8458200" cy="4606925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felügyeleti intézkedéseket elrendelő határozat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kibocsátó állam hatáskörrel rendelkező hatóságának olyan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végrehajtható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nemzeti joggal és eljárásrenddel összhangban a büntetőeljárás során hozott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határozata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amely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valamely természetes személy vonatkozásában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előzetes letartóztatás alternatívájaként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vagy több felügyeleti intézkedést rendel el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felügyeleti intézkedések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valamely természetes személy vonatkozásában – a kibocsátó állam nemzeti jogával és eljárásrendjével összhangban – meghatározott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kötelezettségek és utasítások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kibocsátó állam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felügyeleti intézkedést elrendelő határozatot kibocsátó tagállam</a:t>
            </a:r>
          </a:p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„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végrehajtó állam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a tagállam, amelyben a felügyeleti intézkedések végrehajtását ellenőrzik</a:t>
            </a:r>
            <a:endParaRPr lang="nl-NL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Hatáskörrel rendelkező hatóságok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699203"/>
            <a:ext cx="9747940" cy="4606925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tagállam tájékoztatja a Tanács Főtitkárságát arról, hogy a nemzeti joga szerint mely 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igazságügyi hatóság vagy hatóságok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rendelkeznek hatáskörrel eljárni e kerethatározattal összhangban, ha az adott tagállam a kibocsátó vagy a végrehajtó állam (6. cikk (1) bekezdés)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tagállamok kijelölhetnek 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igazságügyi hatóságokat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az e kerethatározat szerinti határozathozatal tekintetében hatáskörrel rendelkező hatóságként, feltéve, hogy e hatóságok az adott tagállam nemzeti joga és eljárásrendje szerint hasonló jellegű határozatok meghozatala tekintetében hatáskörrel rendelkeznek. (6. cikk (2) bekezdés) </a:t>
            </a:r>
            <a:r>
              <a:rPr lang="hu-H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Azonban</a:t>
            </a:r>
            <a:r>
              <a:rPr lang="hu-H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18. cikk (1) bekezdésének c) vagy d) pontjában említett határozatokat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hatáskörrel rendelkező igazságügyi hatóságnak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kell meghoznia.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tagállam kijelölhet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vagy – ha a jogrendszere úgy rendelkezik –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 központi hatóságot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annak érdekében, hogy </a:t>
            </a:r>
            <a:r>
              <a:rPr lang="hu-H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segítséget nyújtson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hatáskörrel rendelkező hatóságoknak. (7. cikk (1) bekezdés)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3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felügyeleti intézkedéseket elrendelő határozat továbbításának kritériumai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699203"/>
            <a:ext cx="9747940" cy="4606925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érintett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személy 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jogszerű és szokásos tartózkodási helye egy másik tagállamban van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hozzájárul az ezen államba történő visszatéréshez. (9. cikk (1) bekezdés)</a:t>
            </a:r>
          </a:p>
          <a:p>
            <a:pPr fontAlgn="base"/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Kivétel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az érintett személy kérelmére a kibocsátó állam hatáskörrel rendelkező hatósága a felügyeleti intézkedéseket elrendelő határozatot továbbíthatja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érintett személy jogszerű és szokásos tartózkodási </a:t>
            </a:r>
            <a:r>
              <a:rPr lang="hu-H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helyéül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szolgáló tagállamtól eltérő tagállam hatáskörrel rendelkező hatóságának is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feltéve, hogy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 utóbbi hatóság a továbbításhoz hozzájárult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(9. cikk (2) bekezdés)</a:t>
            </a:r>
          </a:p>
          <a:p>
            <a:pPr fontAlgn="base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érintett személy hozzájárulása 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minden esetben kötelező</a:t>
            </a:r>
          </a:p>
          <a:p>
            <a:pPr fontAlgn="base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(2) bekezdésben foglalt esetben a végrehajtó állam hozzájárulását 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előzetesen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kell szerezni</a:t>
            </a:r>
          </a:p>
          <a:p>
            <a:pPr fontAlgn="base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tagállamok meghatározzák, hogy hatáskörrel rendelkező hatóságaik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(2) bekezdés szerinti esetekben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feltételekkel járulhatnak hozzá a felügyeleti intézkedéseket elrendelő határozat továbbításához</a:t>
            </a:r>
          </a:p>
          <a:p>
            <a:pPr fontAlgn="base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Főtitkárság a részére eljuttatott tájékoztatást valamennyi tagállam és a Bizottság rendelkezésére bocsátja - lásd az alábbi linket a KH 9. cikk (2)-(4) bekezdései szerinti információhoz:</a:t>
            </a:r>
          </a:p>
          <a:p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https://www.ejn-crimjust.europa.eu/ejn/libdocumentproperties/EN/3189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48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3" y="404813"/>
            <a:ext cx="9544567" cy="100806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felügyeleti intézkedéseket elrendelő határozat elismerésére vonatkozó eljárás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749425"/>
            <a:ext cx="9747940" cy="4606925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tagállam hatáskörrel rendelkező kibocsátó hatósága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továbbítja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felügyeleti intézkedéseket elrendelő határozatot a végrehajtó tagállam hatáskörrel rendelkező hatóságának az 1. Melléklet szerinti 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tanúsítvánnyal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együtt, és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jogosult marad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alkalmazott felügyeleti intézkedések végrehajtásának ellenőrzésére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mindaddig, amíg nem értesítik a végrehajtó hatáskörrel rendelkező hatóság döntéséről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végrehajtó hatáskörrel rendelkező hatóság 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lehető legkorábban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legkésőbb a felügyeleti intézkedést elrendelő határozat és a tanúsítvány kézhezvételétől számított 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munkanapon belül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döntést hoz.</a:t>
            </a:r>
          </a:p>
          <a:p>
            <a:pPr fontAlgn="base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– </a:t>
            </a: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rendkívüli körülmények esetén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 végrehajtó állam hatáskörrel rendelkező hatósága a határidőket nem tudja betartani, erről az általa választott módon,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haladéktalanul értesíti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kibocsátó állam hatáskörrel rendelkező hatóságát, a késedelmet megindokolva, és jelezve, hogy a végleges határozat meghozatala várhatóan mennyi időt vesz igénybe.</a:t>
            </a:r>
          </a:p>
          <a:p>
            <a:pPr fontAlgn="base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hatáskörrel rendelkező hatóság a tanúsítvány ésszerű határidőn belül történő kiegészítéséig vagy kijavításáig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elhalaszthatja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felügyeleti intézkedéseket elrendelő határozat elismerésére vonatkozó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határozathozatalt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 a 10. cikkben előírt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tanúsítvány hiányos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vagy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nyilvánvalóan nem felel meg a felügyeleti intézkedést elrendelő határozatnak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81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elismerés megtagadásának okai. A határozat átalakítása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3" y="1749425"/>
            <a:ext cx="9849367" cy="4606925"/>
          </a:xfrm>
        </p:spPr>
        <p:txBody>
          <a:bodyPr>
            <a:normAutofit/>
          </a:bodyPr>
          <a:lstStyle/>
          <a:p>
            <a:pPr fontAlgn="base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elismerés megtagadása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kifejezetten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kizárólagosan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KH 15. cikk a)-h) pontjaiban foglalt okokból történhet</a:t>
            </a:r>
          </a:p>
          <a:p>
            <a:pPr marL="0" indent="0" fontAlgn="base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felügyeleti intézkedések jellege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összeegyeztethetetlen a végrehajtó állam jogával, a végrehajtó állam hatáskörrel rendelkező hatósága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átalakíthatja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azokat a felügyeleti intézkedések </a:t>
            </a:r>
            <a:r>
              <a:rPr lang="hu-H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olyan típusainak megfelelően, amelyeket a végrehajtó állam joga az eredeti bűncselekménnyel egyenértékű bűncselekmények esetében előír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Az átalakított felügyeleti intézkedésnek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lehető legteljesebb mértékben meg kell felelnie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kibocsátó államban alkalmazott intézkedésnek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átalakított felügyeleti intézkedés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lehet szigorúbb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eredetileg alkalmazott felügyeleti intézkedésnél.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2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1425</Words>
  <Application>Microsoft Office PowerPoint</Application>
  <PresentationFormat>Szélesvásznú</PresentationFormat>
  <Paragraphs>85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Az Európai Büntetőjog jobb alkalmazása Oktatás igazságügyi alkalmazottak részére </vt:lpstr>
      <vt:lpstr>Tartalom:</vt:lpstr>
      <vt:lpstr>Ismertető </vt:lpstr>
      <vt:lpstr>Célkitűzések</vt:lpstr>
      <vt:lpstr>Fogalommeghatározások - KH 4. cikk</vt:lpstr>
      <vt:lpstr>Hatáskörrel rendelkező hatóságok</vt:lpstr>
      <vt:lpstr>A felügyeleti intézkedéseket elrendelő határozat továbbításának kritériumai</vt:lpstr>
      <vt:lpstr>A felügyeleti intézkedéseket elrendelő határozat elismerésére vonatkozó eljárás</vt:lpstr>
      <vt:lpstr>Az elismerés megtagadásának okai. A határozat átalakítása</vt:lpstr>
      <vt:lpstr>Irányadó jog és további határozatok</vt:lpstr>
      <vt:lpstr>Az érintett hatóságok kötelezettségei</vt:lpstr>
      <vt:lpstr>Konzultációk (22. cikk) és nyelvek (24. cikk)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NKO gyakornok [OBH]</cp:lastModifiedBy>
  <cp:revision>19</cp:revision>
  <cp:lastPrinted>2021-09-27T11:35:21Z</cp:lastPrinted>
  <dcterms:created xsi:type="dcterms:W3CDTF">2020-12-02T15:00:47Z</dcterms:created>
  <dcterms:modified xsi:type="dcterms:W3CDTF">2021-12-09T10:05:59Z</dcterms:modified>
</cp:coreProperties>
</file>