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1" r:id="rId1"/>
  </p:sldMasterIdLst>
  <p:notesMasterIdLst>
    <p:notesMasterId r:id="rId12"/>
  </p:notesMasterIdLst>
  <p:sldIdLst>
    <p:sldId id="256" r:id="rId2"/>
    <p:sldId id="257" r:id="rId3"/>
    <p:sldId id="262" r:id="rId4"/>
    <p:sldId id="263" r:id="rId5"/>
    <p:sldId id="268" r:id="rId6"/>
    <p:sldId id="264" r:id="rId7"/>
    <p:sldId id="277"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138"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0-09-09T13:54:28.920"/>
    </inkml:context>
    <inkml:brush xml:id="br0">
      <inkml:brushProperty name="width" value="0.05292" units="cm"/>
      <inkml:brushProperty name="height" value="0.05292" units="cm"/>
      <inkml:brushProperty name="color" value="#FF0000"/>
    </inkml:brush>
  </inkml:definitions>
  <inkml:trace contextRef="#ctx0" brushRef="#br0">5817 8284 0,'33'0'187,"-16"0"-171,33 0-16,0 29 15,18-29 1,100 0 0,103 0-1,-86 0 1,16 0-1,35 0 1,-33 0 0,-119 0-16,-16 0 15,117 15 1,-34 15 0,-33-30 15,-51 14-16,1 1 1,0-15 0,-2 15-1,-15-15 1,-18 14 0,18-14-1,0 0 1,33 0-1,-34 0 1,-33 0-16,101 0 16,-17 0-1,18 0 1,-2 0 0,-33 0-1,51 0 16,-17 0-15,67 0 0,-50 0-1,17 0 1,0 0 0,33 0-1,16 30 1,-49-16-1,0 1 1,-51-15 0,0 15-1,34 14 1,-51-15 0,51-14-1,-102 0 16,1 0-15,-17 0 31,34 0-31,-34 0 15</inkml:trace>
  <inkml:trace contextRef="#ctx0" brushRef="#br0" timeOffset="20312.4">4755 6417 0,'-17'0'94,"0"0"-79,0 0 1,-16 0-1,-1-14 1,1-1 0,-2 15-1,2 0 1,16-14 0,1 14-16,-18-30 15,17 16 1,-16-1-1,-35-15 1,34 30 0,1 0-1,-35 0 1,17 0 0,-16 0 15,17 0-16,33 0 1,-51 0 0,35 0-1,-34 0 1,32 0 0,19 0-1,-35 0 1,17 0-1,18 0 1,-1 0 0,-17 15-1,17 0 1,1-15 0,-19 29 15,19-29-16,-1 30 1,-16-1 0,-2 44-1,19-29 1,16 1 15,0-16-15,0-14-1,0 14 1,0 0 0,0 1-1,0-1-15,0 0 16,0 1 15,33 0-15,-15-1-1,-18-14 1,50 58 0,-16-29-1,33 15 1,-17-30 0,-16 15-1,33-14 1,1 28-1,-17-28 1,-18-16 0,-16 1-1,0 0 1,17-1 15,-1-14 0,34 30-15,1-15 0,-35-15-1,2 15 1,-2-15 0,-16 0-1,33 0 1,-15 14-1,-19-14 1,1 0 0,0 0-1,17 0 1,-1 0 0,0 0-1,-15 0 16,-1 0-15,-1 0 0,18 0-1,-17 0 1,16 0 0,-16 0-1,17 0 16,-17 0 1,0 0-32,16-14 15,-15 14 17,-2-15-17,1 0 1,16-15-1,-15 16 1,49-74 0,-67 58-1,50-14 1,-33 30 0,1-1-1,15-59 1,-33 59-1,16-29 1,-16-14 0,17 14-1,-17 0 1,0 29 0,0-15-1,0-43 16,0 44-15,0-15 0,0 14-1,0 16 1,-17-1 0,1 15-1,-1-59 1,-17 44-1,34 0-15,-33 1 16,16-16 0,-17 16 15,17-1-15,0 15 15,1 0-16,-2-14 1,2-1 0,-1 0-1,0 15 1,1-14 0,-19-1-1,2 15 1,16-15-1,0 0 1,-17 15 0,18 0-1,-18-15 1,0 15 0,18-15-1,-19 15 16,19 0-15,-34 0 0,-1 0-1,34 0 1,1 0 0,-19 0-1,2 0 1,-1 0-1,-16 0 1,16 0 0,0 0-1,18 0 17,-2 0-17,1 0 1,1 0 15,-1 0-15,0 0-1,0 0 1,0 0 0,-16 15-1,16-15 1,17 15-1,-34 0 1,-16 0 15,50 0 32</inkml:trace>
  <inkml:trace contextRef="#ctx0" brushRef="#br0" timeOffset="66120.39">19864 6153 0,'0'0'0,"-16"0"125,-1 0-93,0 0-17,-17 0 1,1 15-1,15-1 17,2-14-32,-1 0 15,0 15 1,-17-15 15,18 0-15,-1 0 15,0 0-15,1 0-1,-2 0 17,1 15-17,17-1 32,-33 1-31,16-15 31,17 14-32,-34 16 16,18-30-15,16 15 0,-17 0-1,-17 0 1,34-1 0,-17 1-1,0-15 1,17 15-1,0-1 17,0 1-17,0 14 63,0-14-62,0-1 0,0 1-1,0 29 1,0 1 0,0-16-1,0-14 1,0-1-1,0 1 1,17 0 0,-17-1-1,17 16 1,0-16 15,0 16-15,0-30-1,-1 29 1,1-14 0,0 0 15,0 0-15,0-1-1,-1 1 1,1 0 15,1-15 16,-2 0-31,-16 14-1,34 1 16,-18-15 1,2 0-1,-2 0-15,18 15-1,-18-15 1,19 0-1,-2 0 17,-16 0-32,0 0 47,0 0-32,-1 0 1,18 0-1,-17 0 1,0 0-16,0 0 16,16 0 15,-15 0-15,-2 0-1,18 0 1,0 0-1,-18 0 1,1 0 0,34 0-1,-18 0 1,2 0 15,-19 0 16,1 0-47,-1 0 16,69 29-1,-69-29 1,19 0 0,-19 0 30,1 0-46,34 0 16,-35 0 0,18 0-16,0 0 15,-1 0 63,2 0-62,-2 0 0,-17 0 15,2 0-15,-1 0-1,-1 14 1,52-14-1,-35 15-15,68-15 16,-33 0 0,-18 0-1,-33 0 32,0 0-31,-1 0-1,69 0 1,33 15 0,-50-15-1,16 0 1,-34 0 0,-16 0-1,-1 0 1,18 0-1,33 0 1,1 0 0,-69 0-1,18 0 1,-17 0 15,33 0-15,-16 0-1,-17 0 1,0 0 0,-1 0 15,19 0-15,-19 0-1,1 0 1,34-30-1,-1 16 17,-33 14-17,0 0 1,-17-15 0,33 15 30,-33-14-30,17-1 0,0 15 15,0-15-15,-17 1-1,17-16-15,-1 16 16,1-16-1,-17 15 1,0 0 0,0-29-1,0 15 17,0 14-17,0-43 1,0 43-1,0 0 1,0-14 0,0-1-1,0 1 1,0-30 0,-17 30-1,17 14 1,-16 1-1,-1-16 1,0 16 15,17-1-31,-34 15 16,18-30 15,-1 15-15,-51-14-1,35 14 1,-18 1 0,-33-1-1,-34 15 1,0-15 0,67 15-16,-15 0 15,-19 0 1,-16 0-1,16 0 1,-15-29 0,-18 14-1,50 15 17,-32 0-17,32 0 1,1 0-1,-51 0 1,51 0 0,32 0-16,-49 0 15,16 0 1,19 0 0,-19 0-1,51 0 1,-17 0-1,1 0 1,0 0 0,15 0-1,-32 0 17,-1 0-17,18 0 1,-1 0-1,17 0 1,0 0 0,1 0-1,-19 0 1,2 0 0,16 0-1,-34 0 1,-16 0-1,-17 0 1,-17 0 0,50 0 15,34 0 0</inkml:trace>
  <inkml:trace contextRef="#ctx0" brushRef="#br0" timeOffset="68855.34">20336 7094 0,'-16'0'16,"-2"0"-1,-15 0 1,16 0-1,-17 0 1,17 0 0,-33 14-1,33-14 1,-33 0 0,-1 0-1,34 0 1,1 0-1,-2 0 1,1 0 15,1 15-15,-1-15 0,0 0-1,0 0 1,0 0-1,-16 29 1,16-29 0,17 15-1,-51-15 1,18 29 0,33-14-1,-34 0 1,17-1-1,0 1-15,1 14 16,-2-29 0,18 15-1,-16 15 17,16-15 77,0-1-109,16 16 31,-16-16-15,34 1-1,-17 14 1,0-14 0,-1-15-1,2 14 1,-1 1 15,-1 0-15,1-1-1,0 1 1,0-15-16,0 15 31,16-15-15,1 15 15,0-15 32,-18 30-32,1-30 47,17 0-62,-17 0 31,0 0-32,17 0-15,-18 0 31,1 0-31,0 0 16,17 0 0,50 0-1,-51 0 1,68 0 0,-17 0-1,-33 0 1,-34 0-1,17 0 1,0 0 0,17 0-1,-2 0 1,-31 0 0,32 0-1,-33 0 1,17 0 31,-17 0-32,33 0-15,35 0 32,-69 0-17,34 0 1,-16 0-1,-17 0 1,34 0 0,-18 0-16,18 0 15,-17 0 1,0 0 0,-18 0 30,1 0-30,16 0 0,-15 14 156</inkml:trace>
  <inkml:trace contextRef="#ctx0" brushRef="#br0" timeOffset="75631.83">20386 7167 0,'35'0'140,"-2"-15"-109,-17 15-31,35 0 16,17-14 0,49-1-1,-49-14 1,50 14 0,0 15-1,50-15 1,-83 15-16,100 0 15,-67 0 1,16-14 0,-116 14-1,-2 0 17,-16-15-17,17 15 1,17 0-1,16 0 1,-33 0 0,17 0-1,16 0 1,-32 0-16,48 0 16,36 0-1,32 0 1,-33 0-1,-16 0 1,-18 0 0,17 0-1,34 0 17,-17 0-17,34 0 1,-68 0-1,18 0 1,-18 0 0,17 0-1,0 0 1,-16 0 0,67 0-1,-34 0 1,-34 0-1,51 0 1,-17 0 0,-34 0-1,35 0 17,15 0-17,35 0 1,-34 0-1,17 0 1,16 0 0,-50 0-1,-66 0 1,-2 0 15,84 0-15,2 0-1,-2 0 1,2 0 0,-103 0-16,1 0 15,0 0 32,0 0-31,33 0-1,18 0 1,-35 0 0,-15 15-1,32-15 48,-34 29-63,35-14 15,0 14 1,-1-14 0,-33-1 31,0 1-32,0 0 1,16 14-1,-16-14 1,0-1 15,0 1-15,-17 0 0,17-1-16,-17 16 15,16-30 1,2 15-1,-18 0 1,0 14 0,0 0-1,0-14 17,0 0-17,0-1 1,0 15-1,-18 1 1,18-16-16,-16 1 16,16 15-1,-34 0 1,0-16 0,-16 30 15,50-29-16,-34-15 1,17 0 0,1 0-1,-1 0 1,-17 29 15,17-29-15,-16 15-1,-51-15 1,49 0 0,-32 14-1,34-14 1,16 0 0,0 0-1,0 0 1,0 0-1,0 30 1,1-30 47,-2 0-48,-15 0 1,-1 0-1,0 14 1,-67-14 0,17 15-1,-51 15 1,34-30 0,-16 0-1,49 0 1,17 0-16,1 0 15,16 0 1,1 0 0,-51 0-1,67 0 17,-51 15-17,34-15 1,1 14-1,-35-14 1,-49 0 0,33 0-1,16 0-15,51 0 16,0 0-16,-16 0 16,16 0 30,0 0-46,-50 0 16,-1 0 0,1 0-1,16 0 1,34 0 31,-33 15-32,-17-15 1,-18 15 0,-33-1-1,34 1 1,50-15 0,-16 0-1,-18 15 1,-16-15-1,-85 0 1,-83 0 0,16 0-1,152 0 1,-34 29 15,102-29-15,-19 0-1,-66 0 1,1 0 0,-52 0-1,34 0 1,17 0 0,16 0-1,19 0 1,48 0-1,2 0 1,-1 0 0,0 0-16,-34 0 15,35 0 17,-19 0-17,19 0 1,-1 0 46,0 0-46,1 0 15,-2-15-15,2-14-1,-18 14-15,-50 1 16,-17-30 0,-34 14 15,17-14-15,33 29-1,36 0 1,-2 15-1,-34-44 1,52 30 0,-18 14-1,-16-30 1,33 30 0,1-14-1,-1 14 1,1-15 15,15 15 0,1 0-15,1-29-16,-18 29 62,17 0-46,0 0 0</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0-09-13T13:12:24.409"/>
    </inkml:context>
    <inkml:brush xml:id="br0">
      <inkml:brushProperty name="width" value="0.05292" units="cm"/>
      <inkml:brushProperty name="height" value="0.05292" units="cm"/>
      <inkml:brushProperty name="color" value="#FF0000"/>
    </inkml:brush>
  </inkml:definitions>
  <inkml:trace contextRef="#ctx0" brushRef="#br0">20508 2628 0,'16'0'234,"30"0"-202,-32 0-32,48 0 15,14 0 1,107 0 15,-77 0-15,1 0-16,45 0 15,-30 0 1,-60 0 0,-32 0-1,77 0 1,30 0 0,-46 0-1,1 0 1,-46 0-1,-1 0 1,1 0 0,-16 0-16,108 0 31,-1 28-15,-15-28-1,-30 0 1,-62 0-1,16 0 1,0 0 15,-16 0-31,16 0 16,-1 0 0,-30 0-1</inkml:trace>
  <inkml:trace contextRef="#ctx0" brushRef="#br0" timeOffset="1877.97">20615 3298 0,'15'0'157,"1"0"-142,14 0-15,1 0 16,121 0-1,107 0 1,31 0 0,-61 0-1,-107 0 17,-77 0-17,1 0 1,-1 0-1,1 0 1,0 0 0,15 0-1,0 0 1,0 0-16,15 0 16,0 0-1,1 0 1,-32 0-1,32 0 1,-1 0 0,30 0-1,-30 0 17,16 0-17,-15 0 1,-17 0-1,2 0 1,74 0 0,-44 14-1,30 0 1,-15-14 0,-47 15-1,-29-15 1,0 0-1,45 14 1,15 0 0,61-14-1,16 0 17,-31 0-17,1 0 1,-92 0-1,-16 0 1,0 0 62,1 0-78,-1 0 16,-14 0-16,-1 0 15,0 0 1,0 0 0,0 14 124,-15 1-108</inkml:trace>
  <inkml:trace contextRef="#ctx0" brushRef="#br0" timeOffset="37272.91">20508 3896 0,'0'-14'218,"31"14"-202,14 14 0,-14-14-1,61 15-15,60-1 16,16 0-1,-16-14 1,-75 0 0,13 0-1,2 0 1,15 0 0,45 0-1,-45 0 1,0 0-1,-46 15 1,-15-1 0,60 0-1,108-14 17,-77 0-17,0 0 1,-30 0-1,-1 0 1,47 0 0,-16 0-1,61 0 1,-14 0 0,-48 0-1,-14-14 1,0 14-1,15-29 1,-61 1 0,-45 28 15,-16 0-15,16 0 15,-16 0-16,0 0 1,1 0 0,14 0-1,16 0 1,14-15 0,-28 15-16,58 0 15,33 0 1,105-28-1,93-1 1,-47 29 0,-107 0 15,-105 0-15,-17 0-1,-14 0 1,-17 0 15,18 0-15,13 0-16,31 0 15,16 0 1,-77 0 0,16 0 15,-1 0 0,-15 0-31,30 0 31,-13 0-15,-18 0 0,48 15-1,-32-1-15,46 14 16,16 44-1,60-1 1,-91-29 0,-15-12-1,-31-17 1,0 30 0,1 14-1,14-14 1,-15-14-1,1-15 1,-16 14 15,0 1 1,0-15-17,0 0 1,0 29-1,-16-43 1,-29 29 0,-47 14-1,0 28 1,16-43 0,31 15-1,-1-15 1,31-28-16,-62 15 15,1-15 1,0 13 0,0 2 15,-16-15-15,1 43-1,15-29 1,-16-14-1,62 14 1,0-14 0,-1 0-1,16 0 1,-16 0-16,-45 0 16,-76 0-1,-1 0 1,46 0-1,62 0 1,-1 0 0,30 0 15,-60 15-15,0-1-1,16 0 1,-17-14-1,-30 14 1,-30 15 0,45-15-1,47-14 1,-16 14 0,-15-14-1,-16 14 1,31 1-1,1-15 1,-17 14 0,16-14 15,-30 14-15,-31 1-1,-46-15 1,77 0-1,45 0 1,31 0 0,-31 28-1,-45-28 1,-16 15 0,46-15-1,0 13 1,30-13 15,-30 0-15,1 0 15,-2 0-31,-29 0 16,-31 0-1,92 0 1,-62 0-1,62 0 1,-77 0 0,30 0-1,-14 0 1,0 29 0,-16-29-1,-30 0 1,-153 0-1,154 0 1,74 0 15,32 0-15,-1 14 0,-15-14-1,-30 0 1,-61 0-1,30 0 1,1 0 0,90 0-1,-14 0-15,-16 0 32,31 0-32,-15 0 15,-16 0 1,16 0-1,14 0 1,-30 0 15,31 0 1,0 0-17,-31 0 1,31-14 31,-31 0-16,46-1 0,0 2-15,0-2-1,0 1 1,-15-15-16,0 1 16,-1 28 15,16-29-15,0 15-1,0 0 1,0-1-1,0 1 1,0-14 0,0 14-1,0-1 1,0-13 0,0 13-1,0-13 1,0 13-1,0 2 1,0-16 0,0 15-1,0-1 1,0-13 0,0 13-1,0 2 1,0-2-1,0 1 1,0 0 0,0-1-1,0 2 1,0-16 0,0 15 15,0-1-16,16 1 1,-16-15 31,0 15-31,0 0-1,0-15 1,0 15-1,0 0 1,0 0 15,0 0-15,0-1 0,0-13 15,0 13-31,0 1 31,0 0-15,0-1-1,0 2 17,0-2-17,0 1 1,0 0-1,0-29 32,0 28 94,15 2-125,-15-2-1,0 1 1,15 0-16,0-1 31,1-13 16,-1 0-31,0 28 15,1 0 219,-2-15-250,2 1 15,-1 14 32,0 0-31,1 0 46,-2-14-46,2 14 15,-16-15 1,46 15-17,-16-14 1,0 14-1,32 0 1,-47-14 0,15 14-1,-14-14 17,-1 14-17,0 0 48</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5E665-62E6-405A-AD6D-264523F741D6}" type="datetimeFigureOut">
              <a:rPr lang="es-ES" smtClean="0"/>
              <a:t>24/06/2021</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CC345-962E-44CC-B65F-2687AEB2E862}" type="slidenum">
              <a:rPr lang="es-ES" smtClean="0"/>
              <a:t>‹N°›</a:t>
            </a:fld>
            <a:endParaRPr lang="es-ES"/>
          </a:p>
        </p:txBody>
      </p:sp>
    </p:spTree>
    <p:extLst>
      <p:ext uri="{BB962C8B-B14F-4D97-AF65-F5344CB8AC3E}">
        <p14:creationId xmlns:p14="http://schemas.microsoft.com/office/powerpoint/2010/main" val="400814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D66F-59E2-449C-A093-7285183F79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15257A89-61E3-4137-9614-E144E2807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701EAC39-47F7-4378-B475-98A0B0D9560E}"/>
              </a:ext>
            </a:extLst>
          </p:cNvPr>
          <p:cNvSpPr>
            <a:spLocks noGrp="1"/>
          </p:cNvSpPr>
          <p:nvPr>
            <p:ph type="dt" sz="half" idx="10"/>
          </p:nvPr>
        </p:nvSpPr>
        <p:spPr/>
        <p:txBody>
          <a:bodyPr/>
          <a:lstStyle/>
          <a:p>
            <a:fld id="{F8E06C98-E4B2-4DF6-9360-F49F5E3449F5}" type="datetime1">
              <a:rPr lang="en-US" smtClean="0"/>
              <a:t>6/24/2021</a:t>
            </a:fld>
            <a:endParaRPr lang="en-US" dirty="0"/>
          </a:p>
        </p:txBody>
      </p:sp>
      <p:sp>
        <p:nvSpPr>
          <p:cNvPr id="5" name="Footer Placeholder 4">
            <a:extLst>
              <a:ext uri="{FF2B5EF4-FFF2-40B4-BE49-F238E27FC236}">
                <a16:creationId xmlns:a16="http://schemas.microsoft.com/office/drawing/2014/main" id="{873ED367-E022-4F11-8213-01DDA21E81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980090-CA7C-4FB3-A0E4-6CD354267BBE}"/>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1070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180E-9F2E-45C2-AD5B-F26EC1FA2E77}"/>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59C1230A-F54C-4FD4-9207-00BD5251A5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63B6DDC-B367-4632-BED9-64295F807112}"/>
              </a:ext>
            </a:extLst>
          </p:cNvPr>
          <p:cNvSpPr>
            <a:spLocks noGrp="1"/>
          </p:cNvSpPr>
          <p:nvPr>
            <p:ph type="dt" sz="half" idx="10"/>
          </p:nvPr>
        </p:nvSpPr>
        <p:spPr/>
        <p:txBody>
          <a:bodyPr/>
          <a:lstStyle/>
          <a:p>
            <a:fld id="{6DE04B5E-3040-4A76-BE1C-DE1629BB0233}" type="datetime1">
              <a:rPr lang="en-US" smtClean="0"/>
              <a:t>6/24/2021</a:t>
            </a:fld>
            <a:endParaRPr lang="en-US" dirty="0"/>
          </a:p>
        </p:txBody>
      </p:sp>
      <p:sp>
        <p:nvSpPr>
          <p:cNvPr id="5" name="Footer Placeholder 4">
            <a:extLst>
              <a:ext uri="{FF2B5EF4-FFF2-40B4-BE49-F238E27FC236}">
                <a16:creationId xmlns:a16="http://schemas.microsoft.com/office/drawing/2014/main" id="{534A541A-D49C-4BC6-B195-A8BA571719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4334FF-9582-4090-AB10-3810BFCE1D4F}"/>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6031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E4BDB1-FF51-44CE-9569-8DF2338C38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3E049948-51A5-46DC-B124-61F0C35BEC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F17DC3F-5B62-478C-9C3C-1201B1A03C78}"/>
              </a:ext>
            </a:extLst>
          </p:cNvPr>
          <p:cNvSpPr>
            <a:spLocks noGrp="1"/>
          </p:cNvSpPr>
          <p:nvPr>
            <p:ph type="dt" sz="half" idx="10"/>
          </p:nvPr>
        </p:nvSpPr>
        <p:spPr/>
        <p:txBody>
          <a:bodyPr/>
          <a:lstStyle/>
          <a:p>
            <a:fld id="{5614F3CB-F806-4E9F-B4E6-8EB4DAD3CD35}" type="datetime1">
              <a:rPr lang="en-US" smtClean="0"/>
              <a:t>6/24/2021</a:t>
            </a:fld>
            <a:endParaRPr lang="en-US" dirty="0"/>
          </a:p>
        </p:txBody>
      </p:sp>
      <p:sp>
        <p:nvSpPr>
          <p:cNvPr id="5" name="Footer Placeholder 4">
            <a:extLst>
              <a:ext uri="{FF2B5EF4-FFF2-40B4-BE49-F238E27FC236}">
                <a16:creationId xmlns:a16="http://schemas.microsoft.com/office/drawing/2014/main" id="{CE0C4760-FCE2-4842-A7F1-0B56EC8027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635E39-F730-45AE-A1B3-E0401B05560B}"/>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10498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278B-44AB-4EE3-9897-A9310F377CF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91BC69E7-D290-4BA8-9817-AD4254521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B6B444E-826B-4A72-A577-B241EE1FE6EB}"/>
              </a:ext>
            </a:extLst>
          </p:cNvPr>
          <p:cNvSpPr>
            <a:spLocks noGrp="1"/>
          </p:cNvSpPr>
          <p:nvPr>
            <p:ph type="dt" sz="half" idx="10"/>
          </p:nvPr>
        </p:nvSpPr>
        <p:spPr/>
        <p:txBody>
          <a:bodyPr/>
          <a:lstStyle/>
          <a:p>
            <a:fld id="{7C9E107D-D89E-4E7B-AC69-0A52B39F9C36}" type="datetime1">
              <a:rPr lang="en-US" smtClean="0"/>
              <a:t>6/24/2021</a:t>
            </a:fld>
            <a:endParaRPr lang="en-US" dirty="0"/>
          </a:p>
        </p:txBody>
      </p:sp>
      <p:sp>
        <p:nvSpPr>
          <p:cNvPr id="5" name="Footer Placeholder 4">
            <a:extLst>
              <a:ext uri="{FF2B5EF4-FFF2-40B4-BE49-F238E27FC236}">
                <a16:creationId xmlns:a16="http://schemas.microsoft.com/office/drawing/2014/main" id="{2F893904-D204-4F7C-8A5A-3F427A417A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964A53-05B9-4543-9DFC-5969F335D27B}"/>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77915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C785-8FA6-4CDC-93A0-BEF09A0376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C36DF5E2-2EDC-461D-9375-83F5F1781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ED383-3D39-44FA-AC2D-62B62FB06BA2}"/>
              </a:ext>
            </a:extLst>
          </p:cNvPr>
          <p:cNvSpPr>
            <a:spLocks noGrp="1"/>
          </p:cNvSpPr>
          <p:nvPr>
            <p:ph type="dt" sz="half" idx="10"/>
          </p:nvPr>
        </p:nvSpPr>
        <p:spPr/>
        <p:txBody>
          <a:bodyPr/>
          <a:lstStyle/>
          <a:p>
            <a:fld id="{34ECD79F-94BB-43F1-A950-4A43E76BDBD9}" type="datetime1">
              <a:rPr lang="en-US" smtClean="0"/>
              <a:t>6/24/2021</a:t>
            </a:fld>
            <a:endParaRPr lang="en-US" dirty="0"/>
          </a:p>
        </p:txBody>
      </p:sp>
      <p:sp>
        <p:nvSpPr>
          <p:cNvPr id="5" name="Footer Placeholder 4">
            <a:extLst>
              <a:ext uri="{FF2B5EF4-FFF2-40B4-BE49-F238E27FC236}">
                <a16:creationId xmlns:a16="http://schemas.microsoft.com/office/drawing/2014/main" id="{EC9F5D92-6D01-4844-B6E1-D271B8D3B0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94D078-CA25-434A-B915-CE924210387E}"/>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24359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0B0F-6544-471E-B223-ECBD8ECCAC1F}"/>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41090F8E-7FF0-4D4C-B420-EFC4B61D2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C64A0525-B1C5-445E-A257-053B1A2C7F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DABA15C4-BCE8-4BBB-8609-ABD42A95E146}"/>
              </a:ext>
            </a:extLst>
          </p:cNvPr>
          <p:cNvSpPr>
            <a:spLocks noGrp="1"/>
          </p:cNvSpPr>
          <p:nvPr>
            <p:ph type="dt" sz="half" idx="10"/>
          </p:nvPr>
        </p:nvSpPr>
        <p:spPr/>
        <p:txBody>
          <a:bodyPr/>
          <a:lstStyle/>
          <a:p>
            <a:fld id="{BCCF3E52-BABA-42BC-A33A-FAD7507CEFA2}" type="datetime1">
              <a:rPr lang="en-US" smtClean="0"/>
              <a:t>6/24/2021</a:t>
            </a:fld>
            <a:endParaRPr lang="en-US" dirty="0"/>
          </a:p>
        </p:txBody>
      </p:sp>
      <p:sp>
        <p:nvSpPr>
          <p:cNvPr id="6" name="Footer Placeholder 5">
            <a:extLst>
              <a:ext uri="{FF2B5EF4-FFF2-40B4-BE49-F238E27FC236}">
                <a16:creationId xmlns:a16="http://schemas.microsoft.com/office/drawing/2014/main" id="{1C803448-2D3D-4D4D-96C6-41A9F15A21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7EC7F4-4749-48C3-879D-4FF32D37C06E}"/>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97009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FD94-6FF4-4556-A9DC-D16B55A8F176}"/>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7F019B80-6200-447A-95A4-55393AD279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B8030F-9C01-4541-A30A-1E57F4CCFB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E742F64E-4756-4D7A-B94B-74928A8FC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B63F76-EA9E-418B-9D39-B43ED1859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3BA028B9-FE8B-49D5-A5F0-0FC4BCEE54D4}"/>
              </a:ext>
            </a:extLst>
          </p:cNvPr>
          <p:cNvSpPr>
            <a:spLocks noGrp="1"/>
          </p:cNvSpPr>
          <p:nvPr>
            <p:ph type="dt" sz="half" idx="10"/>
          </p:nvPr>
        </p:nvSpPr>
        <p:spPr/>
        <p:txBody>
          <a:bodyPr/>
          <a:lstStyle/>
          <a:p>
            <a:fld id="{B07B727F-2DC9-4DD8-B078-EBEEB414D388}" type="datetime1">
              <a:rPr lang="en-US" smtClean="0"/>
              <a:t>6/24/2021</a:t>
            </a:fld>
            <a:endParaRPr lang="en-US" dirty="0"/>
          </a:p>
        </p:txBody>
      </p:sp>
      <p:sp>
        <p:nvSpPr>
          <p:cNvPr id="8" name="Footer Placeholder 7">
            <a:extLst>
              <a:ext uri="{FF2B5EF4-FFF2-40B4-BE49-F238E27FC236}">
                <a16:creationId xmlns:a16="http://schemas.microsoft.com/office/drawing/2014/main" id="{4CF9069C-24C5-445C-B0F2-B3A7D68774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662BCE3-AC15-4CD5-ABE5-1DBA06651A3E}"/>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00989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ACF7-42D1-4003-9E59-DA3D31C3C741}"/>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2BE305A7-E706-4FE4-A352-8956279C607A}"/>
              </a:ext>
            </a:extLst>
          </p:cNvPr>
          <p:cNvSpPr>
            <a:spLocks noGrp="1"/>
          </p:cNvSpPr>
          <p:nvPr>
            <p:ph type="dt" sz="half" idx="10"/>
          </p:nvPr>
        </p:nvSpPr>
        <p:spPr/>
        <p:txBody>
          <a:bodyPr/>
          <a:lstStyle/>
          <a:p>
            <a:fld id="{9AF30161-F73D-4F34-94FD-FCC7A4405273}" type="datetime1">
              <a:rPr lang="en-US" smtClean="0"/>
              <a:t>6/24/2021</a:t>
            </a:fld>
            <a:endParaRPr lang="en-US" dirty="0"/>
          </a:p>
        </p:txBody>
      </p:sp>
      <p:sp>
        <p:nvSpPr>
          <p:cNvPr id="4" name="Footer Placeholder 3">
            <a:extLst>
              <a:ext uri="{FF2B5EF4-FFF2-40B4-BE49-F238E27FC236}">
                <a16:creationId xmlns:a16="http://schemas.microsoft.com/office/drawing/2014/main" id="{B09E2953-CA37-42C2-B7EF-8821FA516D5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B425A84-D152-4717-9698-C5E361A282EB}"/>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14342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6D2D1-B6EC-46AF-9D31-D985DC129200}"/>
              </a:ext>
            </a:extLst>
          </p:cNvPr>
          <p:cNvSpPr>
            <a:spLocks noGrp="1"/>
          </p:cNvSpPr>
          <p:nvPr>
            <p:ph type="dt" sz="half" idx="10"/>
          </p:nvPr>
        </p:nvSpPr>
        <p:spPr/>
        <p:txBody>
          <a:bodyPr/>
          <a:lstStyle/>
          <a:p>
            <a:fld id="{BAF7922C-757B-491A-9029-1F8697B56A11}" type="datetime1">
              <a:rPr lang="en-US" smtClean="0"/>
              <a:t>6/24/2021</a:t>
            </a:fld>
            <a:endParaRPr lang="en-US" dirty="0"/>
          </a:p>
        </p:txBody>
      </p:sp>
      <p:sp>
        <p:nvSpPr>
          <p:cNvPr id="3" name="Footer Placeholder 2">
            <a:extLst>
              <a:ext uri="{FF2B5EF4-FFF2-40B4-BE49-F238E27FC236}">
                <a16:creationId xmlns:a16="http://schemas.microsoft.com/office/drawing/2014/main" id="{552AE399-F2B4-4950-A14B-EB9DBCE941F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BE5C2EB-196C-40EB-B64F-249691B5B373}"/>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62299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6EA4F-CF69-44F7-B2C5-67CB9CE529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3986E71F-73AC-4613-B58F-3E3E566F2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38D5AD45-3C44-4458-86D6-B53556095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ADE05-38E1-46DA-B32C-00BC7BA0C163}"/>
              </a:ext>
            </a:extLst>
          </p:cNvPr>
          <p:cNvSpPr>
            <a:spLocks noGrp="1"/>
          </p:cNvSpPr>
          <p:nvPr>
            <p:ph type="dt" sz="half" idx="10"/>
          </p:nvPr>
        </p:nvSpPr>
        <p:spPr/>
        <p:txBody>
          <a:bodyPr/>
          <a:lstStyle/>
          <a:p>
            <a:fld id="{3A3DA237-7B7E-4673-97A4-674D93199B68}" type="datetime1">
              <a:rPr lang="en-US" smtClean="0"/>
              <a:t>6/24/2021</a:t>
            </a:fld>
            <a:endParaRPr lang="en-US" dirty="0"/>
          </a:p>
        </p:txBody>
      </p:sp>
      <p:sp>
        <p:nvSpPr>
          <p:cNvPr id="6" name="Footer Placeholder 5">
            <a:extLst>
              <a:ext uri="{FF2B5EF4-FFF2-40B4-BE49-F238E27FC236}">
                <a16:creationId xmlns:a16="http://schemas.microsoft.com/office/drawing/2014/main" id="{D45B0D53-30EC-48B0-B432-809704C317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93BB0D-0D81-4B66-92DD-F1FD70BA7423}"/>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67825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6EE32-C896-4C8C-B6F7-9B17CA4EA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E8BA438E-760E-4510-A711-67E3496CB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CD27E64E-80A5-4497-AE10-C2FA098CD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DFAEF-0A72-4785-BD89-CB1AC75AC062}"/>
              </a:ext>
            </a:extLst>
          </p:cNvPr>
          <p:cNvSpPr>
            <a:spLocks noGrp="1"/>
          </p:cNvSpPr>
          <p:nvPr>
            <p:ph type="dt" sz="half" idx="10"/>
          </p:nvPr>
        </p:nvSpPr>
        <p:spPr/>
        <p:txBody>
          <a:bodyPr/>
          <a:lstStyle/>
          <a:p>
            <a:fld id="{B1AF94BC-48F6-4316-8C32-C258E630180D}" type="datetime1">
              <a:rPr lang="en-US" smtClean="0"/>
              <a:t>6/24/2021</a:t>
            </a:fld>
            <a:endParaRPr lang="en-US" dirty="0"/>
          </a:p>
        </p:txBody>
      </p:sp>
      <p:sp>
        <p:nvSpPr>
          <p:cNvPr id="6" name="Footer Placeholder 5">
            <a:extLst>
              <a:ext uri="{FF2B5EF4-FFF2-40B4-BE49-F238E27FC236}">
                <a16:creationId xmlns:a16="http://schemas.microsoft.com/office/drawing/2014/main" id="{BE13D844-C3A7-459B-8DF0-E6EE02139C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9A0053-86BE-4B0C-B30C-24A5B6CBA4E5}"/>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19840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2B9F43-E9C2-4035-A367-3EFBBADD0D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C9CBA8F-BB9A-4A75-B0B8-5259A97A2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113E6D91-9F6E-4C5C-9494-805A9169D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AE9B1-1D15-4F9B-82A8-0C1E31C0D0D9}" type="datetime1">
              <a:rPr lang="en-US" smtClean="0"/>
              <a:t>6/24/2021</a:t>
            </a:fld>
            <a:endParaRPr lang="en-US" dirty="0"/>
          </a:p>
        </p:txBody>
      </p:sp>
      <p:sp>
        <p:nvSpPr>
          <p:cNvPr id="5" name="Footer Placeholder 4">
            <a:extLst>
              <a:ext uri="{FF2B5EF4-FFF2-40B4-BE49-F238E27FC236}">
                <a16:creationId xmlns:a16="http://schemas.microsoft.com/office/drawing/2014/main" id="{ACD62E4A-4649-48AD-8FCC-BF4479012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57A8299-DDBB-4F31-A549-8AE5767C0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5322629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oe.int/en/web/conventions/full-list"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ejn-crimjust.europa.eu/ejn/"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customXml" Target="../ink/ink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hyperlink" Target="https://www.ejn-crimjust.europa.eu/ejn/CompendiumChooseCountry/N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8.emf"/><Relationship Id="rId5" Type="http://schemas.openxmlformats.org/officeDocument/2006/relationships/customXml" Target="../ink/ink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E21E-D472-45D3-8125-64F7C298CFD5}"/>
              </a:ext>
            </a:extLst>
          </p:cNvPr>
          <p:cNvSpPr>
            <a:spLocks noGrp="1"/>
          </p:cNvSpPr>
          <p:nvPr>
            <p:ph type="ctrTitle"/>
          </p:nvPr>
        </p:nvSpPr>
        <p:spPr>
          <a:xfrm>
            <a:off x="329939" y="2282419"/>
            <a:ext cx="9144000" cy="1580214"/>
          </a:xfrm>
        </p:spPr>
        <p:txBody>
          <a:bodyPr anchor="ctr">
            <a:normAutofit fontScale="90000"/>
          </a:bodyPr>
          <a:lstStyle/>
          <a:p>
            <a:pPr marL="0" marR="0" algn="l">
              <a:spcBef>
                <a:spcPts val="0"/>
              </a:spcBef>
              <a:spcAft>
                <a:spcPts val="800"/>
              </a:spcAft>
            </a:pPr>
            <a:r>
              <a:rPr lang="nl-BE" sz="4400" b="1">
                <a:latin typeface="Times New Roman" panose="02020603050405020304" pitchFamily="18" charset="0"/>
                <a:ea typeface="Calibri" panose="020F0502020204030204" pitchFamily="34" charset="0"/>
                <a:cs typeface="Times New Roman" panose="02020603050405020304" pitchFamily="18" charset="0"/>
              </a:rPr>
              <a:t>Betere toepassing van het Europees strafrecht</a:t>
            </a:r>
            <a:br>
              <a:rPr lang="nl-BE" sz="4400" b="1">
                <a:latin typeface="Times New Roman" panose="02020603050405020304" pitchFamily="18" charset="0"/>
                <a:ea typeface="Calibri" panose="020F0502020204030204" pitchFamily="34" charset="0"/>
                <a:cs typeface="Times New Roman" panose="02020603050405020304" pitchFamily="18" charset="0"/>
              </a:rPr>
            </a:br>
            <a:r>
              <a:rPr lang="nl-BE" sz="4400" b="1">
                <a:latin typeface="Times New Roman" panose="02020603050405020304" pitchFamily="18" charset="0"/>
                <a:ea typeface="Calibri" panose="020F0502020204030204" pitchFamily="34" charset="0"/>
                <a:cs typeface="Times New Roman" panose="02020603050405020304" pitchFamily="18" charset="0"/>
              </a:rPr>
              <a:t>ERA-opleiding gerechtelijk personeel </a:t>
            </a:r>
            <a:br>
              <a:rPr lang="nl-BE" sz="4000">
                <a:latin typeface="Times New Roman" panose="02020603050405020304" pitchFamily="18" charset="0"/>
                <a:ea typeface="Calibri" panose="020F0502020204030204" pitchFamily="34" charset="0"/>
                <a:cs typeface="Times New Roman" panose="02020603050405020304" pitchFamily="18" charset="0"/>
              </a:rPr>
            </a:br>
            <a:endParaRPr lang="nl-BE" sz="400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797C5A6C-56FF-4E88-912F-EEF127CA23E7}"/>
              </a:ext>
            </a:extLst>
          </p:cNvPr>
          <p:cNvSpPr txBox="1"/>
          <p:nvPr/>
        </p:nvSpPr>
        <p:spPr>
          <a:xfrm>
            <a:off x="329939" y="4317476"/>
            <a:ext cx="8798114" cy="646331"/>
          </a:xfrm>
          <a:prstGeom prst="rect">
            <a:avLst/>
          </a:prstGeom>
          <a:noFill/>
        </p:spPr>
        <p:txBody>
          <a:bodyPr wrap="none" rtlCol="0">
            <a:spAutoFit/>
          </a:bodyPr>
          <a:lstStyle/>
          <a:p>
            <a:r>
              <a:rPr lang="nl-BE" sz="3600" b="1"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Wederzijdse rechtshulp in strafzaken</a:t>
            </a:r>
          </a:p>
        </p:txBody>
      </p:sp>
    </p:spTree>
    <p:extLst>
      <p:ext uri="{BB962C8B-B14F-4D97-AF65-F5344CB8AC3E}">
        <p14:creationId xmlns:p14="http://schemas.microsoft.com/office/powerpoint/2010/main" val="206233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420181" cy="1135737"/>
          </a:xfrm>
        </p:spPr>
        <p:txBody>
          <a:bodyPr>
            <a:normAutofit/>
          </a:bodyPr>
          <a:lstStyle/>
          <a:p>
            <a:r>
              <a:rPr lang="nl-BE" sz="3600" b="1" dirty="0">
                <a:latin typeface="Times New Roman" panose="02020603050405020304" pitchFamily="18" charset="0"/>
                <a:cs typeface="Times New Roman" panose="02020603050405020304" pitchFamily="18" charset="0"/>
              </a:rPr>
              <a:t>Bijzondere bepalingen betreffende verhoor </a:t>
            </a:r>
            <a:br>
              <a:rPr lang="nl-BE" sz="3600" b="1" dirty="0">
                <a:latin typeface="Times New Roman" panose="02020603050405020304" pitchFamily="18" charset="0"/>
                <a:cs typeface="Times New Roman" panose="02020603050405020304" pitchFamily="18" charset="0"/>
              </a:rPr>
            </a:br>
            <a:r>
              <a:rPr lang="nl-BE" sz="3600" b="1" dirty="0">
                <a:latin typeface="Times New Roman" panose="02020603050405020304" pitchFamily="18" charset="0"/>
                <a:cs typeface="Times New Roman" panose="02020603050405020304" pitchFamily="18" charset="0"/>
              </a:rPr>
              <a:t>per </a:t>
            </a:r>
            <a:r>
              <a:rPr lang="nl-BE" sz="3600" b="1" dirty="0" err="1">
                <a:latin typeface="Times New Roman" panose="02020603050405020304" pitchFamily="18" charset="0"/>
                <a:cs typeface="Times New Roman" panose="02020603050405020304" pitchFamily="18" charset="0"/>
              </a:rPr>
              <a:t>tele</a:t>
            </a:r>
            <a:r>
              <a:rPr lang="nl-BE" sz="3600" b="1" dirty="0">
                <a:latin typeface="Times New Roman" panose="02020603050405020304" pitchFamily="18" charset="0"/>
                <a:cs typeface="Times New Roman" panose="02020603050405020304" pitchFamily="18" charset="0"/>
              </a:rPr>
              <a:t>- en videoconferentie – vervolg</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13969"/>
            <a:ext cx="10420181" cy="4393982"/>
          </a:xfrm>
        </p:spPr>
        <p:txBody>
          <a:bodyPr>
            <a:normAutofit fontScale="92500" lnSpcReduction="20000"/>
          </a:bodyPr>
          <a:lstStyle/>
          <a:p>
            <a:pPr marL="342900" marR="0" lvl="0" indent="-342900" algn="just">
              <a:lnSpc>
                <a:spcPct val="107000"/>
              </a:lnSpc>
              <a:spcBef>
                <a:spcPts val="0"/>
              </a:spcBef>
              <a:spcAft>
                <a:spcPts val="0"/>
              </a:spcAft>
              <a:buFont typeface="Wingdings" panose="05000000000000000000" pitchFamily="2" charset="2"/>
              <a:buChar char=""/>
            </a:pPr>
            <a:r>
              <a:rPr lang="nl-BE" sz="2000" dirty="0">
                <a:latin typeface="Times New Roman" panose="02020603050405020304" pitchFamily="18" charset="0"/>
                <a:ea typeface="Calibri" panose="020F0502020204030204" pitchFamily="34" charset="0"/>
                <a:cs typeface="Times New Roman" panose="02020603050405020304" pitchFamily="18" charset="0"/>
              </a:rPr>
              <a:t>De persoon bevindt zich op het grondgebied van de ene lidstaat en dient te worden verhoord door de rechterlijke autoriteiten van een andere lidstaat. Het is niet wenselijk of mogelijk dat de te verhoren persoon in persoon op het grondgebied van de aanzoekende LS verschijnt</a:t>
            </a:r>
          </a:p>
          <a:p>
            <a:pPr marL="342900" indent="-342900" algn="just">
              <a:lnSpc>
                <a:spcPct val="107000"/>
              </a:lnSpc>
              <a:spcBef>
                <a:spcPts val="0"/>
              </a:spcBef>
              <a:buFont typeface="Wingdings" panose="05000000000000000000" pitchFamily="2" charset="2"/>
              <a:buChar char=""/>
            </a:pPr>
            <a:r>
              <a:rPr lang="nl-BE" sz="2000" dirty="0">
                <a:latin typeface="Times New Roman" panose="02020603050405020304" pitchFamily="18" charset="0"/>
                <a:cs typeface="Times New Roman" panose="02020603050405020304" pitchFamily="18" charset="0"/>
              </a:rPr>
              <a:t>De aangezochte lidstaat </a:t>
            </a:r>
            <a:r>
              <a:rPr lang="nl-BE" sz="2000" b="1" dirty="0">
                <a:latin typeface="Times New Roman" panose="02020603050405020304" pitchFamily="18" charset="0"/>
                <a:cs typeface="Times New Roman" panose="02020603050405020304" pitchFamily="18" charset="0"/>
              </a:rPr>
              <a:t>stemt in </a:t>
            </a:r>
            <a:r>
              <a:rPr lang="nl-BE" sz="2000" dirty="0">
                <a:latin typeface="Times New Roman" panose="02020603050405020304" pitchFamily="18" charset="0"/>
                <a:cs typeface="Times New Roman" panose="02020603050405020304" pitchFamily="18" charset="0"/>
              </a:rPr>
              <a:t>met een verhoor per videoconferentie, op voorwaarde dat het gebruik van videoconferentie procedure </a:t>
            </a:r>
            <a:r>
              <a:rPr lang="nl-BE" sz="2000" b="1" dirty="0">
                <a:solidFill>
                  <a:srgbClr val="FF0000"/>
                </a:solidFill>
                <a:latin typeface="Times New Roman" panose="02020603050405020304" pitchFamily="18" charset="0"/>
                <a:cs typeface="Times New Roman" panose="02020603050405020304" pitchFamily="18" charset="0"/>
              </a:rPr>
              <a:t>niet strijdig is met fundamentele beginselen van zijn recht</a:t>
            </a:r>
          </a:p>
          <a:p>
            <a:pPr marL="342900" indent="-342900" algn="just">
              <a:lnSpc>
                <a:spcPct val="107000"/>
              </a:lnSpc>
              <a:spcBef>
                <a:spcPts val="0"/>
              </a:spcBef>
              <a:buFont typeface="Wingdings" panose="05000000000000000000" pitchFamily="2" charset="2"/>
              <a:buChar char=""/>
            </a:pPr>
            <a:r>
              <a:rPr lang="nl-BE" sz="2000" dirty="0">
                <a:latin typeface="Times New Roman" panose="02020603050405020304" pitchFamily="18" charset="0"/>
                <a:cs typeface="Times New Roman" panose="02020603050405020304" pitchFamily="18" charset="0"/>
              </a:rPr>
              <a:t>De bevoegde autoriteiten van de verzoekende en de aangezochte lidstaat </a:t>
            </a:r>
            <a:r>
              <a:rPr lang="nl-BE" sz="2000" u="sng" dirty="0">
                <a:latin typeface="Times New Roman" panose="02020603050405020304" pitchFamily="18" charset="0"/>
                <a:cs typeface="Times New Roman" panose="02020603050405020304" pitchFamily="18" charset="0"/>
              </a:rPr>
              <a:t>komen</a:t>
            </a:r>
            <a:r>
              <a:rPr lang="nl-BE" sz="2000" dirty="0">
                <a:latin typeface="Times New Roman" panose="02020603050405020304" pitchFamily="18" charset="0"/>
                <a:cs typeface="Times New Roman" panose="02020603050405020304" pitchFamily="18" charset="0"/>
              </a:rPr>
              <a:t> zo nodig </a:t>
            </a:r>
            <a:r>
              <a:rPr lang="nl-BE" sz="2000" b="1" dirty="0">
                <a:latin typeface="Times New Roman" panose="02020603050405020304" pitchFamily="18" charset="0"/>
                <a:cs typeface="Times New Roman" panose="02020603050405020304" pitchFamily="18" charset="0"/>
              </a:rPr>
              <a:t>maatregelen</a:t>
            </a:r>
            <a:r>
              <a:rPr lang="nl-BE" sz="2000" dirty="0">
                <a:latin typeface="Times New Roman" panose="02020603050405020304" pitchFamily="18" charset="0"/>
                <a:cs typeface="Times New Roman" panose="02020603050405020304" pitchFamily="18" charset="0"/>
              </a:rPr>
              <a:t> </a:t>
            </a:r>
            <a:r>
              <a:rPr lang="nl-BE" sz="2000" u="sng" dirty="0">
                <a:latin typeface="Times New Roman" panose="02020603050405020304" pitchFamily="18" charset="0"/>
                <a:cs typeface="Times New Roman" panose="02020603050405020304" pitchFamily="18" charset="0"/>
              </a:rPr>
              <a:t>overeen</a:t>
            </a:r>
            <a:r>
              <a:rPr lang="nl-BE" sz="2000" dirty="0">
                <a:latin typeface="Times New Roman" panose="02020603050405020304" pitchFamily="18" charset="0"/>
                <a:cs typeface="Times New Roman" panose="02020603050405020304" pitchFamily="18" charset="0"/>
              </a:rPr>
              <a:t> </a:t>
            </a:r>
            <a:r>
              <a:rPr lang="nl-BE" sz="2000" b="1" dirty="0">
                <a:latin typeface="Times New Roman" panose="02020603050405020304" pitchFamily="18" charset="0"/>
                <a:cs typeface="Times New Roman" panose="02020603050405020304" pitchFamily="18" charset="0"/>
              </a:rPr>
              <a:t>ter bescherming van de te verhoren persoon</a:t>
            </a:r>
            <a:r>
              <a:rPr lang="nl-BE" sz="2000" dirty="0">
                <a:latin typeface="Times New Roman" panose="02020603050405020304" pitchFamily="18" charset="0"/>
                <a:cs typeface="Times New Roman" panose="02020603050405020304" pitchFamily="18" charset="0"/>
              </a:rPr>
              <a:t>;</a:t>
            </a:r>
          </a:p>
          <a:p>
            <a:pPr marL="342900" marR="0" lvl="0" indent="-342900" algn="just">
              <a:lnSpc>
                <a:spcPct val="107000"/>
              </a:lnSpc>
              <a:spcBef>
                <a:spcPts val="0"/>
              </a:spcBef>
              <a:spcAft>
                <a:spcPts val="0"/>
              </a:spcAft>
              <a:buFont typeface="Wingdings" panose="05000000000000000000" pitchFamily="2" charset="2"/>
              <a:buChar char=""/>
            </a:pPr>
            <a:r>
              <a:rPr lang="nl-BE" sz="2000" dirty="0">
                <a:latin typeface="Times New Roman" panose="02020603050405020304" pitchFamily="18" charset="0"/>
                <a:ea typeface="Calibri" panose="020F0502020204030204" pitchFamily="34" charset="0"/>
                <a:cs typeface="Times New Roman" panose="02020603050405020304" pitchFamily="18" charset="0"/>
              </a:rPr>
              <a:t>Het verhoor wordt rechtstreeks door of onder leiding van de rechterlijke autoriteit van de </a:t>
            </a:r>
            <a:r>
              <a:rPr lang="nl-BE" sz="2000" b="1" dirty="0">
                <a:latin typeface="Times New Roman" panose="02020603050405020304" pitchFamily="18" charset="0"/>
                <a:ea typeface="Calibri" panose="020F0502020204030204" pitchFamily="34" charset="0"/>
                <a:cs typeface="Times New Roman" panose="02020603050405020304" pitchFamily="18" charset="0"/>
              </a:rPr>
              <a:t>verzoekende Partij afgenomen overeenkomstig het nationale recht van die lidstaat</a:t>
            </a:r>
          </a:p>
          <a:p>
            <a:pPr marL="342900" marR="0" lvl="0" indent="-342900" algn="just">
              <a:lnSpc>
                <a:spcPct val="107000"/>
              </a:lnSpc>
              <a:spcBef>
                <a:spcPts val="0"/>
              </a:spcBef>
              <a:spcAft>
                <a:spcPts val="0"/>
              </a:spcAft>
              <a:buFont typeface="Wingdings" panose="05000000000000000000" pitchFamily="2" charset="2"/>
              <a:buChar char=""/>
            </a:pPr>
            <a:r>
              <a:rPr lang="nl-BE" sz="2000" dirty="0">
                <a:latin typeface="Times New Roman" panose="02020603050405020304" pitchFamily="18" charset="0"/>
                <a:ea typeface="Calibri" panose="020F0502020204030204" pitchFamily="34" charset="0"/>
                <a:cs typeface="Times New Roman" panose="02020603050405020304" pitchFamily="18" charset="0"/>
              </a:rPr>
              <a:t>De rechterlijke autoriteit van de aangezochte lidstaat </a:t>
            </a:r>
            <a:r>
              <a:rPr lang="nl-BE" sz="2000" b="1" dirty="0">
                <a:latin typeface="Times New Roman" panose="02020603050405020304" pitchFamily="18" charset="0"/>
                <a:ea typeface="Calibri" panose="020F0502020204030204" pitchFamily="34" charset="0"/>
                <a:cs typeface="Times New Roman" panose="02020603050405020304" pitchFamily="18" charset="0"/>
              </a:rPr>
              <a:t>stelt</a:t>
            </a:r>
            <a:r>
              <a:rPr lang="nl-BE" sz="2000" dirty="0">
                <a:latin typeface="Times New Roman" panose="02020603050405020304" pitchFamily="18" charset="0"/>
                <a:ea typeface="Calibri" panose="020F0502020204030204" pitchFamily="34" charset="0"/>
                <a:cs typeface="Times New Roman" panose="02020603050405020304" pitchFamily="18" charset="0"/>
              </a:rPr>
              <a:t> na afloop van het verhoor </a:t>
            </a:r>
            <a:r>
              <a:rPr lang="nl-BE" sz="2000" b="1" dirty="0">
                <a:latin typeface="Times New Roman" panose="02020603050405020304" pitchFamily="18" charset="0"/>
                <a:ea typeface="Calibri" panose="020F0502020204030204" pitchFamily="34" charset="0"/>
                <a:cs typeface="Times New Roman" panose="02020603050405020304" pitchFamily="18" charset="0"/>
              </a:rPr>
              <a:t>een proces-verbaal van het verhoor op</a:t>
            </a:r>
            <a:r>
              <a:rPr lang="nl-BE" sz="2000" dirty="0">
                <a:latin typeface="Times New Roman" panose="02020603050405020304" pitchFamily="18" charset="0"/>
                <a:ea typeface="Calibri" panose="020F0502020204030204" pitchFamily="34" charset="0"/>
                <a:cs typeface="Times New Roman" panose="02020603050405020304" pitchFamily="18" charset="0"/>
              </a:rPr>
              <a:t>, waarin de datum en de plaats van het verhoor, de identiteit van de verhoorde persoon, de identiteit en de hoedanigheid van alle andere personen die in de aangezochte lidstaat aan het verhoor hebben deelgenomen, eventuele eedafleggingen alsmede de technische omstandigheden waaronder het verhoor heeft plaatsgevonden, worden aangegeven. Dit document </a:t>
            </a:r>
            <a:r>
              <a:rPr lang="nl-BE" sz="2000" b="1" dirty="0" err="1">
                <a:latin typeface="Times New Roman" panose="02020603050405020304" pitchFamily="18" charset="0"/>
                <a:ea typeface="Calibri" panose="020F0502020204030204" pitchFamily="34" charset="0"/>
                <a:cs typeface="Times New Roman" panose="02020603050405020304" pitchFamily="18" charset="0"/>
              </a:rPr>
              <a:t>wordt</a:t>
            </a:r>
            <a:r>
              <a:rPr lang="nl-BE" sz="2000" dirty="0" err="1">
                <a:latin typeface="Times New Roman" panose="02020603050405020304" pitchFamily="18" charset="0"/>
                <a:ea typeface="Calibri" panose="020F0502020204030204" pitchFamily="34" charset="0"/>
                <a:cs typeface="Times New Roman" panose="02020603050405020304" pitchFamily="18" charset="0"/>
              </a:rPr>
              <a:t>door</a:t>
            </a:r>
            <a:r>
              <a:rPr lang="nl-BE" sz="2000" dirty="0">
                <a:latin typeface="Times New Roman" panose="02020603050405020304" pitchFamily="18" charset="0"/>
                <a:ea typeface="Calibri" panose="020F0502020204030204" pitchFamily="34" charset="0"/>
                <a:cs typeface="Times New Roman" panose="02020603050405020304" pitchFamily="18" charset="0"/>
              </a:rPr>
              <a:t> de bevoegde autoriteit van de aangezochte lidstaat </a:t>
            </a:r>
            <a:r>
              <a:rPr lang="nl-BE" sz="2000" b="1" dirty="0">
                <a:latin typeface="Times New Roman" panose="02020603050405020304" pitchFamily="18" charset="0"/>
                <a:ea typeface="Calibri" panose="020F0502020204030204" pitchFamily="34" charset="0"/>
                <a:cs typeface="Times New Roman" panose="02020603050405020304" pitchFamily="18" charset="0"/>
              </a:rPr>
              <a:t>toegezonden</a:t>
            </a:r>
            <a:r>
              <a:rPr lang="nl-BE" sz="2000" dirty="0">
                <a:latin typeface="Times New Roman" panose="02020603050405020304" pitchFamily="18" charset="0"/>
                <a:ea typeface="Calibri" panose="020F0502020204030204" pitchFamily="34" charset="0"/>
                <a:cs typeface="Times New Roman" panose="02020603050405020304" pitchFamily="18" charset="0"/>
              </a:rPr>
              <a:t> aan de bevoegde autoriteit van de verzoekende lidstaat.</a:t>
            </a:r>
          </a:p>
          <a:p>
            <a:pPr marL="342900" marR="0" lvl="0" indent="-342900" algn="just">
              <a:lnSpc>
                <a:spcPct val="107000"/>
              </a:lnSpc>
              <a:spcBef>
                <a:spcPts val="0"/>
              </a:spcBef>
              <a:spcAft>
                <a:spcPts val="0"/>
              </a:spcAft>
              <a:buFont typeface="Wingdings" panose="05000000000000000000" pitchFamily="2" charset="2"/>
              <a:buChar char=""/>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tx1"/>
                </a:solidFill>
              </a:rPr>
              <a:t>10</a:t>
            </a:fld>
            <a:endParaRPr lang="en-US">
              <a:solidFill>
                <a:schemeClr val="tx1"/>
              </a:solidFill>
            </a:endParaRPr>
          </a:p>
        </p:txBody>
      </p:sp>
    </p:spTree>
    <p:extLst>
      <p:ext uri="{BB962C8B-B14F-4D97-AF65-F5344CB8AC3E}">
        <p14:creationId xmlns:p14="http://schemas.microsoft.com/office/powerpoint/2010/main" val="1394756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nl-BE" sz="3600" b="1">
                <a:latin typeface="Times New Roman" panose="02020603050405020304" pitchFamily="18" charset="0"/>
                <a:cs typeface="Times New Roman" panose="02020603050405020304" pitchFamily="18" charset="0"/>
              </a:rPr>
              <a:t>Inhoud:</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70838"/>
            <a:ext cx="10275501" cy="4393982"/>
          </a:xfrm>
        </p:spPr>
        <p:txBody>
          <a:bodyPr>
            <a:normAutofit/>
          </a:bodyPr>
          <a:lstStyle/>
          <a:p>
            <a:pPr>
              <a:buFont typeface="Wingdings" panose="05000000000000000000" pitchFamily="2" charset="2"/>
              <a:buChar char="§"/>
            </a:pPr>
            <a:r>
              <a:rPr lang="nl-BE" sz="2400" dirty="0">
                <a:latin typeface="Times New Roman" panose="02020603050405020304" pitchFamily="18" charset="0"/>
                <a:cs typeface="Times New Roman" panose="02020603050405020304" pitchFamily="18" charset="0"/>
              </a:rPr>
              <a:t>Het concept Wederzijdse rechtshulp (WRH)</a:t>
            </a:r>
          </a:p>
          <a:p>
            <a:pPr>
              <a:buFont typeface="Wingdings" panose="05000000000000000000" pitchFamily="2" charset="2"/>
              <a:buChar char="§"/>
            </a:pPr>
            <a:r>
              <a:rPr lang="nl-BE" sz="2400" dirty="0">
                <a:latin typeface="Times New Roman" panose="02020603050405020304" pitchFamily="18" charset="0"/>
                <a:cs typeface="Times New Roman" panose="02020603050405020304" pitchFamily="18" charset="0"/>
              </a:rPr>
              <a:t>Relatie tussen rechtsinstrumenten voor justitiële samenwerking in strafzaken</a:t>
            </a:r>
          </a:p>
          <a:p>
            <a:pPr>
              <a:buFont typeface="Wingdings" panose="05000000000000000000" pitchFamily="2" charset="2"/>
              <a:buChar char="§"/>
            </a:pPr>
            <a:r>
              <a:rPr lang="nl-BE" sz="2400" dirty="0">
                <a:latin typeface="Times New Roman" panose="02020603050405020304" pitchFamily="18" charset="0"/>
                <a:cs typeface="Times New Roman" panose="02020603050405020304" pitchFamily="18" charset="0"/>
              </a:rPr>
              <a:t>Administratieve bijzonderheden: toezendingskanalen, formulieren</a:t>
            </a:r>
          </a:p>
          <a:p>
            <a:pPr>
              <a:buFont typeface="Wingdings" panose="05000000000000000000" pitchFamily="2" charset="2"/>
              <a:buChar char="§"/>
            </a:pPr>
            <a:r>
              <a:rPr lang="nl-BE" sz="2400" dirty="0">
                <a:latin typeface="Times New Roman" panose="02020603050405020304" pitchFamily="18" charset="0"/>
                <a:cs typeface="Times New Roman" panose="02020603050405020304" pitchFamily="18" charset="0"/>
              </a:rPr>
              <a:t>Tenuitvoerlegging van de WRH: termijnen</a:t>
            </a:r>
          </a:p>
          <a:p>
            <a:pPr>
              <a:buFont typeface="Wingdings" panose="05000000000000000000" pitchFamily="2" charset="2"/>
              <a:buChar char="§"/>
            </a:pPr>
            <a:r>
              <a:rPr lang="nl-BE" sz="2400" dirty="0">
                <a:latin typeface="Times New Roman" panose="02020603050405020304" pitchFamily="18" charset="0"/>
                <a:cs typeface="Times New Roman" panose="02020603050405020304" pitchFamily="18" charset="0"/>
              </a:rPr>
              <a:t>Bijzondere bepalingen betreffende verhoor per </a:t>
            </a:r>
            <a:r>
              <a:rPr lang="nl-BE" sz="2400" dirty="0" err="1">
                <a:latin typeface="Times New Roman" panose="02020603050405020304" pitchFamily="18" charset="0"/>
                <a:cs typeface="Times New Roman" panose="02020603050405020304" pitchFamily="18" charset="0"/>
              </a:rPr>
              <a:t>tele</a:t>
            </a:r>
            <a:r>
              <a:rPr lang="nl-BE" sz="2400" dirty="0">
                <a:latin typeface="Times New Roman" panose="02020603050405020304" pitchFamily="18" charset="0"/>
                <a:cs typeface="Times New Roman" panose="02020603050405020304" pitchFamily="18" charset="0"/>
              </a:rPr>
              <a:t>- en videoconferentie</a:t>
            </a:r>
          </a:p>
        </p:txBody>
      </p:sp>
      <p:sp>
        <p:nvSpPr>
          <p:cNvPr id="4" name="Slide Number Placeholder 3">
            <a:extLst>
              <a:ext uri="{FF2B5EF4-FFF2-40B4-BE49-F238E27FC236}">
                <a16:creationId xmlns:a16="http://schemas.microsoft.com/office/drawing/2014/main" id="{F6123E0A-FDE3-452B-8463-CE504371587F}"/>
              </a:ext>
            </a:extLst>
          </p:cNvPr>
          <p:cNvSpPr>
            <a:spLocks noGrp="1"/>
          </p:cNvSpPr>
          <p:nvPr>
            <p:ph type="sldNum" sz="quarter" idx="12"/>
          </p:nvPr>
        </p:nvSpPr>
        <p:spPr/>
        <p:txBody>
          <a:bodyPr/>
          <a:lstStyle/>
          <a:p>
            <a:fld id="{6D22F896-40B5-4ADD-8801-0D06FADFA095}" type="slidenum">
              <a:rPr lang="en-US" smtClean="0">
                <a:solidFill>
                  <a:schemeClr val="tx1"/>
                </a:solidFill>
              </a:rPr>
              <a:t>2</a:t>
            </a:fld>
            <a:endParaRPr lang="en-US">
              <a:solidFill>
                <a:schemeClr val="tx1"/>
              </a:solidFill>
            </a:endParaRPr>
          </a:p>
        </p:txBody>
      </p:sp>
    </p:spTree>
    <p:extLst>
      <p:ext uri="{BB962C8B-B14F-4D97-AF65-F5344CB8AC3E}">
        <p14:creationId xmlns:p14="http://schemas.microsoft.com/office/powerpoint/2010/main" val="11960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33878"/>
            <a:ext cx="10905066" cy="1135737"/>
          </a:xfrm>
        </p:spPr>
        <p:txBody>
          <a:bodyPr>
            <a:normAutofit/>
          </a:bodyPr>
          <a:lstStyle/>
          <a:p>
            <a:r>
              <a:rPr lang="nl-BE" sz="3600" b="1" dirty="0">
                <a:latin typeface="Times New Roman" panose="02020603050405020304" pitchFamily="18" charset="0"/>
                <a:cs typeface="Times New Roman" panose="02020603050405020304" pitchFamily="18" charset="0"/>
              </a:rPr>
              <a:t>Het concept Wederzijdse rechtshulp (WRH)</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5" y="1609234"/>
            <a:ext cx="10588132" cy="4814888"/>
          </a:xfrm>
        </p:spPr>
        <p:txBody>
          <a:bodyPr>
            <a:normAutofit fontScale="92500" lnSpcReduction="10000"/>
          </a:bodyPr>
          <a:lstStyle/>
          <a:p>
            <a:pPr algn="just"/>
            <a:r>
              <a:rPr lang="nl-BE" sz="2000" dirty="0">
                <a:latin typeface="Times New Roman" panose="02020603050405020304" pitchFamily="18" charset="0"/>
                <a:cs typeface="Times New Roman" panose="02020603050405020304" pitchFamily="18" charset="0"/>
              </a:rPr>
              <a:t>De belangrijkste, op het </a:t>
            </a:r>
            <a:r>
              <a:rPr lang="nl-BE" sz="2000" b="1" dirty="0">
                <a:solidFill>
                  <a:srgbClr val="FF0000"/>
                </a:solidFill>
                <a:latin typeface="Times New Roman" panose="02020603050405020304" pitchFamily="18" charset="0"/>
                <a:cs typeface="Times New Roman" panose="02020603050405020304" pitchFamily="18" charset="0"/>
              </a:rPr>
              <a:t>beginsel van wederzijdse rechtshulp </a:t>
            </a:r>
            <a:r>
              <a:rPr lang="nl-BE" sz="2000" dirty="0">
                <a:latin typeface="Times New Roman" panose="02020603050405020304" pitchFamily="18" charset="0"/>
                <a:cs typeface="Times New Roman" panose="02020603050405020304" pitchFamily="18" charset="0"/>
              </a:rPr>
              <a:t>gebaseerde instrumenten omvatten het </a:t>
            </a:r>
            <a:r>
              <a:rPr lang="nl-BE" sz="2000" b="1" dirty="0">
                <a:latin typeface="Times New Roman" panose="02020603050405020304" pitchFamily="18" charset="0"/>
                <a:cs typeface="Times New Roman" panose="02020603050405020304" pitchFamily="18" charset="0"/>
              </a:rPr>
              <a:t>Verdrag van 1959</a:t>
            </a:r>
            <a:r>
              <a:rPr lang="nl-BE" sz="2000" dirty="0">
                <a:latin typeface="Times New Roman" panose="02020603050405020304" pitchFamily="18" charset="0"/>
                <a:cs typeface="Times New Roman" panose="02020603050405020304" pitchFamily="18" charset="0"/>
              </a:rPr>
              <a:t> en de bijbehorende protocollen, aangevuld door het </a:t>
            </a:r>
            <a:r>
              <a:rPr lang="nl-BE" sz="2000" b="1" dirty="0" err="1">
                <a:latin typeface="Times New Roman" panose="02020603050405020304" pitchFamily="18" charset="0"/>
                <a:cs typeface="Times New Roman" panose="02020603050405020304" pitchFamily="18" charset="0"/>
              </a:rPr>
              <a:t>Schengen-akkoord</a:t>
            </a:r>
            <a:r>
              <a:rPr lang="nl-BE" sz="2000" dirty="0">
                <a:latin typeface="Times New Roman" panose="02020603050405020304" pitchFamily="18" charset="0"/>
                <a:cs typeface="Times New Roman" panose="02020603050405020304" pitchFamily="18" charset="0"/>
              </a:rPr>
              <a:t> en de </a:t>
            </a:r>
            <a:r>
              <a:rPr lang="nl-BE" sz="2000" b="1" dirty="0">
                <a:latin typeface="Times New Roman" panose="02020603050405020304" pitchFamily="18" charset="0"/>
                <a:cs typeface="Times New Roman" panose="02020603050405020304" pitchFamily="18" charset="0"/>
              </a:rPr>
              <a:t>Overeenkomst van 2000</a:t>
            </a:r>
            <a:r>
              <a:rPr lang="nl-BE" sz="2000" dirty="0">
                <a:latin typeface="Times New Roman" panose="02020603050405020304" pitchFamily="18" charset="0"/>
                <a:cs typeface="Times New Roman" panose="02020603050405020304" pitchFamily="18" charset="0"/>
              </a:rPr>
              <a:t> en het bijbehorende protocol.</a:t>
            </a:r>
          </a:p>
          <a:p>
            <a:pPr algn="just"/>
            <a:r>
              <a:rPr lang="nl-BE" sz="2000" dirty="0">
                <a:latin typeface="Times New Roman" panose="02020603050405020304" pitchFamily="18" charset="0"/>
                <a:cs typeface="Times New Roman" panose="02020603050405020304" pitchFamily="18" charset="0"/>
              </a:rPr>
              <a:t>De wederzijdse hulpinstrumenten en de bijbehorende protocollen omvatten wederzijdse hulp in het algemeen, maar ook </a:t>
            </a:r>
            <a:r>
              <a:rPr lang="nl-BE" sz="2000" b="1" dirty="0">
                <a:latin typeface="Times New Roman" panose="02020603050405020304" pitchFamily="18" charset="0"/>
                <a:cs typeface="Times New Roman" panose="02020603050405020304" pitchFamily="18" charset="0"/>
              </a:rPr>
              <a:t>voorschriften over specifieke vormen van wederzijdse hulp</a:t>
            </a:r>
            <a:r>
              <a:rPr lang="nl-BE" sz="2000" dirty="0">
                <a:latin typeface="Times New Roman" panose="02020603050405020304" pitchFamily="18" charset="0"/>
                <a:cs typeface="Times New Roman" panose="02020603050405020304" pitchFamily="18" charset="0"/>
              </a:rPr>
              <a:t> </a:t>
            </a:r>
            <a:r>
              <a:rPr lang="nl-BE" sz="2000" i="1" dirty="0">
                <a:latin typeface="Times New Roman" panose="02020603050405020304" pitchFamily="18" charset="0"/>
                <a:cs typeface="Times New Roman" panose="02020603050405020304" pitchFamily="18" charset="0"/>
              </a:rPr>
              <a:t>zoals het aftappen van telecommunicatie of het gebruik van videoconferentie</a:t>
            </a:r>
          </a:p>
          <a:p>
            <a:pPr algn="just"/>
            <a:r>
              <a:rPr lang="nl-BE" sz="2000" dirty="0">
                <a:latin typeface="Times New Roman" panose="02020603050405020304" pitchFamily="18" charset="0"/>
                <a:cs typeface="Times New Roman" panose="02020603050405020304" pitchFamily="18" charset="0"/>
              </a:rPr>
              <a:t>Mechanisme gebaseerd op </a:t>
            </a:r>
            <a:r>
              <a:rPr lang="nl-BE" sz="2000" b="1" dirty="0">
                <a:latin typeface="Times New Roman" panose="02020603050405020304" pitchFamily="18" charset="0"/>
                <a:cs typeface="Times New Roman" panose="02020603050405020304" pitchFamily="18" charset="0"/>
              </a:rPr>
              <a:t>wederzijdse hulp </a:t>
            </a:r>
            <a:r>
              <a:rPr lang="nl-BE" sz="2000" dirty="0">
                <a:latin typeface="Times New Roman" panose="02020603050405020304" pitchFamily="18" charset="0"/>
                <a:cs typeface="Times New Roman" panose="02020603050405020304" pitchFamily="18" charset="0"/>
              </a:rPr>
              <a:t>tussen de verzoekende en de aangezochte bevoegde autoriteiten</a:t>
            </a:r>
          </a:p>
          <a:p>
            <a:pPr algn="just"/>
            <a:r>
              <a:rPr lang="nl-BE" sz="2000" b="1" dirty="0">
                <a:latin typeface="Times New Roman" panose="02020603050405020304" pitchFamily="18" charset="0"/>
                <a:cs typeface="Times New Roman" panose="02020603050405020304" pitchFamily="18" charset="0"/>
              </a:rPr>
              <a:t>Gronden voor weigering</a:t>
            </a:r>
            <a:r>
              <a:rPr lang="nl-BE" sz="2000" dirty="0">
                <a:latin typeface="Times New Roman" panose="02020603050405020304" pitchFamily="18" charset="0"/>
                <a:cs typeface="Times New Roman" panose="02020603050405020304" pitchFamily="18" charset="0"/>
              </a:rPr>
              <a:t> (artikel 2 van het Verdrag van 1959) - indien het verzoek betrekking heeft op strafbare feiten die door de aangezochte Partij, hetzij als een politiek misdrijf of een met een dergelijk misdrijf samenhangend feit, hetzij als een fiscaal delict worden beschouwd </a:t>
            </a:r>
            <a:r>
              <a:rPr lang="nl-BE" sz="2000" b="1" dirty="0">
                <a:latin typeface="Times New Roman" panose="02020603050405020304" pitchFamily="18" charset="0"/>
                <a:cs typeface="Times New Roman" panose="02020603050405020304" pitchFamily="18" charset="0"/>
              </a:rPr>
              <a:t>of</a:t>
            </a:r>
            <a:r>
              <a:rPr lang="nl-BE" sz="2000" dirty="0">
                <a:latin typeface="Times New Roman" panose="02020603050405020304" pitchFamily="18" charset="0"/>
                <a:cs typeface="Times New Roman" panose="02020603050405020304" pitchFamily="18" charset="0"/>
              </a:rPr>
              <a:t> indien de aangezochte Partij van mening is dat uitvoering van het verzoek zou kunnen leiden tot een aantasting van de soevereiniteit, de veiligheid, de openbare orde of andere wezenlijke belangen van haar land</a:t>
            </a:r>
          </a:p>
          <a:p>
            <a:pPr algn="just"/>
            <a:r>
              <a:rPr lang="nl-BE" sz="2000" dirty="0">
                <a:latin typeface="Times New Roman" panose="02020603050405020304" pitchFamily="18" charset="0"/>
                <a:cs typeface="Times New Roman" panose="02020603050405020304" pitchFamily="18" charset="0"/>
              </a:rPr>
              <a:t>Om </a:t>
            </a:r>
            <a:r>
              <a:rPr lang="nl-BE" sz="2000" b="1" dirty="0">
                <a:latin typeface="Times New Roman" panose="02020603050405020304" pitchFamily="18" charset="0"/>
                <a:cs typeface="Times New Roman" panose="02020603050405020304" pitchFamily="18" charset="0"/>
              </a:rPr>
              <a:t>dubbele strafbaarheid </a:t>
            </a:r>
            <a:r>
              <a:rPr lang="nl-BE" sz="2000" dirty="0">
                <a:latin typeface="Times New Roman" panose="02020603050405020304" pitchFamily="18" charset="0"/>
                <a:cs typeface="Times New Roman" panose="02020603050405020304" pitchFamily="18" charset="0"/>
              </a:rPr>
              <a:t>wordt normaliter bij tenuitvoerlegging van de RC verzocht </a:t>
            </a:r>
          </a:p>
          <a:p>
            <a:pPr algn="just"/>
            <a:r>
              <a:rPr lang="nl-BE" sz="2000" dirty="0">
                <a:latin typeface="Times New Roman" panose="02020603050405020304" pitchFamily="18" charset="0"/>
                <a:cs typeface="Times New Roman" panose="02020603050405020304" pitchFamily="18" charset="0"/>
              </a:rPr>
              <a:t>Verschillende bepalingen over het </a:t>
            </a:r>
            <a:r>
              <a:rPr lang="nl-BE" sz="2000" b="1" i="1" dirty="0">
                <a:solidFill>
                  <a:srgbClr val="FF0000"/>
                </a:solidFill>
                <a:latin typeface="Times New Roman" panose="02020603050405020304" pitchFamily="18" charset="0"/>
                <a:cs typeface="Times New Roman" panose="02020603050405020304" pitchFamily="18" charset="0"/>
              </a:rPr>
              <a:t>locus </a:t>
            </a:r>
            <a:r>
              <a:rPr lang="nl-BE" sz="2000" b="1" i="1" dirty="0" err="1">
                <a:solidFill>
                  <a:srgbClr val="FF0000"/>
                </a:solidFill>
                <a:latin typeface="Times New Roman" panose="02020603050405020304" pitchFamily="18" charset="0"/>
                <a:cs typeface="Times New Roman" panose="02020603050405020304" pitchFamily="18" charset="0"/>
              </a:rPr>
              <a:t>regit</a:t>
            </a:r>
            <a:r>
              <a:rPr lang="nl-BE" sz="2000" b="1" i="1" dirty="0">
                <a:solidFill>
                  <a:srgbClr val="FF0000"/>
                </a:solidFill>
                <a:latin typeface="Times New Roman" panose="02020603050405020304" pitchFamily="18" charset="0"/>
                <a:cs typeface="Times New Roman" panose="02020603050405020304" pitchFamily="18" charset="0"/>
              </a:rPr>
              <a:t> </a:t>
            </a:r>
            <a:r>
              <a:rPr lang="nl-BE" sz="2000" b="1" i="1" dirty="0" err="1">
                <a:solidFill>
                  <a:srgbClr val="FF0000"/>
                </a:solidFill>
                <a:latin typeface="Times New Roman" panose="02020603050405020304" pitchFamily="18" charset="0"/>
                <a:cs typeface="Times New Roman" panose="02020603050405020304" pitchFamily="18" charset="0"/>
              </a:rPr>
              <a:t>actum</a:t>
            </a:r>
            <a:r>
              <a:rPr lang="nl-BE" sz="2000" b="1" i="1" dirty="0">
                <a:solidFill>
                  <a:srgbClr val="FF0000"/>
                </a:solidFill>
                <a:latin typeface="Times New Roman" panose="02020603050405020304" pitchFamily="18" charset="0"/>
                <a:cs typeface="Times New Roman" panose="02020603050405020304" pitchFamily="18" charset="0"/>
              </a:rPr>
              <a:t>-beginsel </a:t>
            </a:r>
            <a:r>
              <a:rPr lang="nl-BE" sz="2000" dirty="0">
                <a:latin typeface="Times New Roman" panose="02020603050405020304" pitchFamily="18" charset="0"/>
                <a:cs typeface="Times New Roman" panose="02020603050405020304" pitchFamily="18" charset="0"/>
              </a:rPr>
              <a:t>(</a:t>
            </a:r>
            <a:r>
              <a:rPr lang="nl-BE" sz="2000" b="1" dirty="0">
                <a:latin typeface="Times New Roman" panose="02020603050405020304" pitchFamily="18" charset="0"/>
                <a:cs typeface="Times New Roman" panose="02020603050405020304" pitchFamily="18" charset="0"/>
              </a:rPr>
              <a:t>Verdrag van 1959</a:t>
            </a:r>
            <a:r>
              <a:rPr lang="nl-BE" sz="2000" dirty="0">
                <a:latin typeface="Times New Roman" panose="02020603050405020304" pitchFamily="18" charset="0"/>
                <a:cs typeface="Times New Roman" panose="02020603050405020304" pitchFamily="18" charset="0"/>
              </a:rPr>
              <a:t>) en het </a:t>
            </a:r>
            <a:r>
              <a:rPr lang="nl-BE" sz="2000" b="1" dirty="0">
                <a:solidFill>
                  <a:srgbClr val="FF0000"/>
                </a:solidFill>
                <a:latin typeface="Times New Roman" panose="02020603050405020304" pitchFamily="18" charset="0"/>
                <a:cs typeface="Times New Roman" panose="02020603050405020304" pitchFamily="18" charset="0"/>
              </a:rPr>
              <a:t>forum </a:t>
            </a:r>
            <a:r>
              <a:rPr lang="nl-BE" sz="2000" b="1" dirty="0" err="1">
                <a:solidFill>
                  <a:srgbClr val="FF0000"/>
                </a:solidFill>
                <a:latin typeface="Times New Roman" panose="02020603050405020304" pitchFamily="18" charset="0"/>
                <a:cs typeface="Times New Roman" panose="02020603050405020304" pitchFamily="18" charset="0"/>
              </a:rPr>
              <a:t>regit</a:t>
            </a:r>
            <a:r>
              <a:rPr lang="nl-BE" sz="2000" b="1" dirty="0">
                <a:solidFill>
                  <a:srgbClr val="FF0000"/>
                </a:solidFill>
                <a:latin typeface="Times New Roman" panose="02020603050405020304" pitchFamily="18" charset="0"/>
                <a:cs typeface="Times New Roman" panose="02020603050405020304" pitchFamily="18" charset="0"/>
              </a:rPr>
              <a:t> </a:t>
            </a:r>
            <a:r>
              <a:rPr lang="nl-BE" sz="2000" b="1" dirty="0" err="1">
                <a:solidFill>
                  <a:srgbClr val="FF0000"/>
                </a:solidFill>
                <a:latin typeface="Times New Roman" panose="02020603050405020304" pitchFamily="18" charset="0"/>
                <a:cs typeface="Times New Roman" panose="02020603050405020304" pitchFamily="18" charset="0"/>
              </a:rPr>
              <a:t>actum</a:t>
            </a:r>
            <a:r>
              <a:rPr lang="nl-BE" sz="2000" b="1" dirty="0">
                <a:solidFill>
                  <a:srgbClr val="FF0000"/>
                </a:solidFill>
                <a:latin typeface="Times New Roman" panose="02020603050405020304" pitchFamily="18" charset="0"/>
                <a:cs typeface="Times New Roman" panose="02020603050405020304" pitchFamily="18" charset="0"/>
              </a:rPr>
              <a:t>-beginsel</a:t>
            </a:r>
            <a:r>
              <a:rPr lang="nl-BE" sz="2000" dirty="0">
                <a:latin typeface="Times New Roman" panose="02020603050405020304" pitchFamily="18" charset="0"/>
                <a:cs typeface="Times New Roman" panose="02020603050405020304" pitchFamily="18" charset="0"/>
              </a:rPr>
              <a:t> (</a:t>
            </a:r>
            <a:r>
              <a:rPr lang="nl-BE" sz="2000" b="1" dirty="0">
                <a:latin typeface="Times New Roman" panose="02020603050405020304" pitchFamily="18" charset="0"/>
                <a:cs typeface="Times New Roman" panose="02020603050405020304" pitchFamily="18" charset="0"/>
              </a:rPr>
              <a:t>Overeenkomst van 2000</a:t>
            </a:r>
            <a:r>
              <a:rPr lang="nl-BE" sz="2000" dirty="0">
                <a:latin typeface="Times New Roman" panose="02020603050405020304" pitchFamily="18" charset="0"/>
                <a:cs typeface="Times New Roman" panose="02020603050405020304" pitchFamily="18" charset="0"/>
              </a:rPr>
              <a:t>) betreffende de tenuitvoerlegging van de RC</a:t>
            </a:r>
          </a:p>
          <a:p>
            <a:pPr algn="just"/>
            <a:endParaRPr lang="en-GB" sz="1800" dirty="0"/>
          </a:p>
          <a:p>
            <a:pPr marL="0" indent="0" algn="just">
              <a:buNone/>
            </a:pPr>
            <a:endParaRPr lang="en-US" sz="1800" dirty="0"/>
          </a:p>
        </p:txBody>
      </p:sp>
      <p:sp>
        <p:nvSpPr>
          <p:cNvPr id="4" name="Slide Number Placeholder 3">
            <a:extLst>
              <a:ext uri="{FF2B5EF4-FFF2-40B4-BE49-F238E27FC236}">
                <a16:creationId xmlns:a16="http://schemas.microsoft.com/office/drawing/2014/main" id="{27A67FB3-57D0-43BA-89B2-C1ACE7BA0176}"/>
              </a:ext>
            </a:extLst>
          </p:cNvPr>
          <p:cNvSpPr>
            <a:spLocks noGrp="1"/>
          </p:cNvSpPr>
          <p:nvPr>
            <p:ph type="sldNum" sz="quarter" idx="12"/>
          </p:nvPr>
        </p:nvSpPr>
        <p:spPr/>
        <p:txBody>
          <a:bodyPr/>
          <a:lstStyle/>
          <a:p>
            <a:fld id="{6D22F896-40B5-4ADD-8801-0D06FADFA095}" type="slidenum">
              <a:rPr lang="en-US" smtClean="0">
                <a:solidFill>
                  <a:schemeClr val="tx1"/>
                </a:solidFill>
              </a:rPr>
              <a:t>3</a:t>
            </a:fld>
            <a:endParaRPr lang="en-US">
              <a:solidFill>
                <a:schemeClr val="tx1"/>
              </a:solidFill>
            </a:endParaRPr>
          </a:p>
        </p:txBody>
      </p:sp>
    </p:spTree>
    <p:extLst>
      <p:ext uri="{BB962C8B-B14F-4D97-AF65-F5344CB8AC3E}">
        <p14:creationId xmlns:p14="http://schemas.microsoft.com/office/powerpoint/2010/main" val="293651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448734" y="0"/>
            <a:ext cx="10905066" cy="1135737"/>
          </a:xfrm>
        </p:spPr>
        <p:txBody>
          <a:bodyPr>
            <a:normAutofit/>
          </a:bodyPr>
          <a:lstStyle/>
          <a:p>
            <a:r>
              <a:rPr lang="nl-BE" sz="3600" b="1" dirty="0">
                <a:latin typeface="Times New Roman" panose="02020603050405020304" pitchFamily="18" charset="0"/>
                <a:cs typeface="Times New Roman" panose="02020603050405020304" pitchFamily="18" charset="0"/>
              </a:rPr>
              <a:t>Relatie tussen rechtsinstrumenten voor justitiële samenwerking in strafzaken </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188807" y="1750572"/>
            <a:ext cx="10524931" cy="4291640"/>
          </a:xfrm>
        </p:spPr>
        <p:txBody>
          <a:bodyPr>
            <a:noAutofit/>
          </a:bodyPr>
          <a:lstStyle/>
          <a:p>
            <a:pPr algn="just"/>
            <a:r>
              <a:rPr lang="nl-BE" sz="1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Identificeer het rechtsinstrument dat van toepassing is </a:t>
            </a:r>
            <a:r>
              <a:rPr lang="nl-BE" sz="1600" dirty="0">
                <a:latin typeface="Times New Roman" panose="02020603050405020304" pitchFamily="18" charset="0"/>
                <a:ea typeface="Calibri" panose="020F0502020204030204" pitchFamily="34" charset="0"/>
                <a:cs typeface="Times New Roman" panose="02020603050405020304" pitchFamily="18" charset="0"/>
              </a:rPr>
              <a:t>op de twee </a:t>
            </a:r>
            <a:r>
              <a:rPr lang="nl-BE" sz="1600" dirty="0" err="1">
                <a:latin typeface="Times New Roman" panose="02020603050405020304" pitchFamily="18" charset="0"/>
                <a:ea typeface="Calibri" panose="020F0502020204030204" pitchFamily="34" charset="0"/>
                <a:cs typeface="Times New Roman" panose="02020603050405020304" pitchFamily="18" charset="0"/>
              </a:rPr>
              <a:t>LS’en</a:t>
            </a:r>
            <a:r>
              <a:rPr lang="nl-BE" sz="1600" dirty="0">
                <a:latin typeface="Times New Roman" panose="02020603050405020304" pitchFamily="18" charset="0"/>
                <a:ea typeface="Calibri" panose="020F0502020204030204" pitchFamily="34" charset="0"/>
                <a:cs typeface="Times New Roman" panose="02020603050405020304" pitchFamily="18" charset="0"/>
              </a:rPr>
              <a:t> die bij het toekomstig justitieel samenwerkingsproces zijn betrokken.</a:t>
            </a:r>
          </a:p>
          <a:p>
            <a:pPr algn="just"/>
            <a:r>
              <a:rPr lang="nl-BE" sz="1600" dirty="0">
                <a:latin typeface="Times New Roman" panose="02020603050405020304" pitchFamily="18" charset="0"/>
                <a:ea typeface="Calibri" panose="020F0502020204030204" pitchFamily="34" charset="0"/>
                <a:cs typeface="Times New Roman" panose="02020603050405020304" pitchFamily="18" charset="0"/>
              </a:rPr>
              <a:t>Let in het bijzonder op de </a:t>
            </a:r>
            <a:r>
              <a:rPr lang="nl-BE" sz="1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volgorde van de rechtsinstrumenten </a:t>
            </a:r>
            <a:r>
              <a:rPr lang="nl-BE" sz="1600" dirty="0">
                <a:latin typeface="Times New Roman" panose="02020603050405020304" pitchFamily="18" charset="0"/>
                <a:ea typeface="Calibri" panose="020F0502020204030204" pitchFamily="34" charset="0"/>
                <a:cs typeface="Times New Roman" panose="02020603050405020304" pitchFamily="18" charset="0"/>
              </a:rPr>
              <a:t>en </a:t>
            </a:r>
            <a:r>
              <a:rPr lang="nl-BE" sz="1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hun toepassingsgebied</a:t>
            </a:r>
            <a:r>
              <a:rPr lang="nl-BE" sz="1600" dirty="0">
                <a:latin typeface="Times New Roman" panose="02020603050405020304" pitchFamily="18" charset="0"/>
                <a:ea typeface="Calibri" panose="020F0502020204030204" pitchFamily="34" charset="0"/>
                <a:cs typeface="Times New Roman" panose="02020603050405020304" pitchFamily="18" charset="0"/>
              </a:rPr>
              <a:t>, </a:t>
            </a:r>
            <a:r>
              <a:rPr lang="nl-BE" sz="1600" b="1" dirty="0">
                <a:latin typeface="Times New Roman" panose="02020603050405020304" pitchFamily="18" charset="0"/>
                <a:ea typeface="Calibri" panose="020F0502020204030204" pitchFamily="34" charset="0"/>
                <a:cs typeface="Times New Roman" panose="02020603050405020304" pitchFamily="18" charset="0"/>
              </a:rPr>
              <a:t>daar deze andere rechtsinstrumenten in verband met de LS vervangen of aanvullen</a:t>
            </a:r>
            <a:r>
              <a:rPr lang="nl-BE" sz="1600" dirty="0">
                <a:latin typeface="Times New Roman" panose="02020603050405020304" pitchFamily="18" charset="0"/>
                <a:ea typeface="Calibri" panose="020F0502020204030204" pitchFamily="34" charset="0"/>
                <a:cs typeface="Times New Roman" panose="02020603050405020304" pitchFamily="18" charset="0"/>
              </a:rPr>
              <a:t> </a:t>
            </a:r>
            <a:r>
              <a:rPr lang="nl-BE" sz="1600" b="1" dirty="0">
                <a:latin typeface="Times New Roman" panose="02020603050405020304" pitchFamily="18" charset="0"/>
                <a:ea typeface="Calibri" panose="020F0502020204030204" pitchFamily="34" charset="0"/>
                <a:cs typeface="Times New Roman" panose="02020603050405020304" pitchFamily="18" charset="0"/>
              </a:rPr>
              <a:t>- </a:t>
            </a:r>
            <a:r>
              <a:rPr lang="nl-BE" sz="1600" b="1" i="1" dirty="0">
                <a:latin typeface="Times New Roman" panose="02020603050405020304" pitchFamily="18" charset="0"/>
                <a:ea typeface="Calibri" panose="020F0502020204030204" pitchFamily="34" charset="0"/>
                <a:cs typeface="Times New Roman" panose="02020603050405020304" pitchFamily="18" charset="0"/>
              </a:rPr>
              <a:t>d.w.z. Richtlijn 2014/41/EU betreffende EOB is vanaf 22.05.2017 voor alle </a:t>
            </a:r>
            <a:r>
              <a:rPr lang="nl-BE" sz="1600" b="1" i="1" dirty="0" err="1">
                <a:latin typeface="Times New Roman" panose="02020603050405020304" pitchFamily="18" charset="0"/>
                <a:ea typeface="Calibri" panose="020F0502020204030204" pitchFamily="34" charset="0"/>
                <a:cs typeface="Times New Roman" panose="02020603050405020304" pitchFamily="18" charset="0"/>
              </a:rPr>
              <a:t>LS’en</a:t>
            </a:r>
            <a:r>
              <a:rPr lang="nl-BE" sz="1600" b="1" i="1" dirty="0">
                <a:latin typeface="Times New Roman" panose="02020603050405020304" pitchFamily="18" charset="0"/>
                <a:ea typeface="Calibri" panose="020F0502020204030204" pitchFamily="34" charset="0"/>
                <a:cs typeface="Times New Roman" panose="02020603050405020304" pitchFamily="18" charset="0"/>
              </a:rPr>
              <a:t> van toepassing, met uitzondering van Denemarken en Ierland (uitsluitend in verband met bewijsgaring).</a:t>
            </a:r>
          </a:p>
          <a:p>
            <a:pPr algn="just"/>
            <a:r>
              <a:rPr lang="nl-BE" sz="1600" dirty="0">
                <a:latin typeface="Times New Roman" panose="02020603050405020304" pitchFamily="18" charset="0"/>
                <a:ea typeface="Calibri" panose="020F0502020204030204" pitchFamily="34" charset="0"/>
                <a:cs typeface="Times New Roman" panose="02020603050405020304" pitchFamily="18" charset="0"/>
              </a:rPr>
              <a:t>De relatie met andere rechtsinstrumenten wordt gewoonlijk vermeld aan het begin of in de slotbepalingen van het rechtsinstrument in kwestie - </a:t>
            </a:r>
            <a:r>
              <a:rPr lang="nl-BE" sz="1600" i="1" dirty="0">
                <a:latin typeface="Times New Roman" panose="02020603050405020304" pitchFamily="18" charset="0"/>
                <a:ea typeface="Calibri" panose="020F0502020204030204" pitchFamily="34" charset="0"/>
                <a:cs typeface="Times New Roman" panose="02020603050405020304" pitchFamily="18" charset="0"/>
              </a:rPr>
              <a:t>d.w.z. artikel 34 van Richtlijn 2014/41/EU betreffende het EOB, artikel 1 van de Overeenkomst van 2000</a:t>
            </a:r>
          </a:p>
          <a:p>
            <a:pPr algn="just"/>
            <a:r>
              <a:rPr lang="nl-BE" sz="1600" dirty="0">
                <a:latin typeface="Times New Roman" panose="02020603050405020304" pitchFamily="18" charset="0"/>
                <a:cs typeface="Times New Roman" panose="02020603050405020304" pitchFamily="18" charset="0"/>
              </a:rPr>
              <a:t>Controleer </a:t>
            </a:r>
            <a:r>
              <a:rPr lang="nl-BE" sz="1600" b="1" dirty="0">
                <a:solidFill>
                  <a:srgbClr val="FF0000"/>
                </a:solidFill>
                <a:latin typeface="Times New Roman" panose="02020603050405020304" pitchFamily="18" charset="0"/>
                <a:cs typeface="Times New Roman" panose="02020603050405020304" pitchFamily="18" charset="0"/>
              </a:rPr>
              <a:t>de bekrachtigingstabel</a:t>
            </a:r>
            <a:r>
              <a:rPr lang="nl-BE" sz="1600" dirty="0">
                <a:latin typeface="Times New Roman" panose="02020603050405020304" pitchFamily="18" charset="0"/>
                <a:cs typeface="Times New Roman" panose="02020603050405020304" pitchFamily="18" charset="0"/>
              </a:rPr>
              <a:t> voor ieder rechtsinstrument (enkel bij bekrachtiging door de beide betrokken staten is het rechtsinstrument van toepassing). Uiteraard werden er verklaringen en voorbehouden gedaan ... controleer deze ook omdat ze belangrijk zijn om te weten hoe de WRH door de aangezochte staat zal worden uitgevoerd!!!!</a:t>
            </a:r>
          </a:p>
          <a:p>
            <a:r>
              <a:rPr lang="nl-BE" sz="1600" dirty="0">
                <a:latin typeface="Times New Roman" panose="02020603050405020304" pitchFamily="18" charset="0"/>
                <a:cs typeface="Times New Roman" panose="02020603050405020304" pitchFamily="18" charset="0"/>
              </a:rPr>
              <a:t>De volledige lijst van Verdragen (ondertekeningen, bekrachtigingen, verklaringen en meer) is beschikbaar op het </a:t>
            </a:r>
            <a:r>
              <a:rPr lang="nl-BE" sz="1600" b="1" dirty="0">
                <a:solidFill>
                  <a:srgbClr val="FF0000"/>
                </a:solidFill>
                <a:latin typeface="Times New Roman" panose="02020603050405020304" pitchFamily="18" charset="0"/>
                <a:cs typeface="Times New Roman" panose="02020603050405020304" pitchFamily="18" charset="0"/>
              </a:rPr>
              <a:t>Bureau van de Verdragen op de website van de </a:t>
            </a:r>
            <a:r>
              <a:rPr lang="nl-BE" sz="1600" b="1" dirty="0" err="1">
                <a:solidFill>
                  <a:srgbClr val="FF0000"/>
                </a:solidFill>
                <a:latin typeface="Times New Roman" panose="02020603050405020304" pitchFamily="18" charset="0"/>
                <a:cs typeface="Times New Roman" panose="02020603050405020304" pitchFamily="18" charset="0"/>
              </a:rPr>
              <a:t>RvE</a:t>
            </a:r>
            <a:r>
              <a:rPr lang="nl-BE" sz="1600" dirty="0">
                <a:latin typeface="Times New Roman" panose="02020603050405020304" pitchFamily="18" charset="0"/>
                <a:cs typeface="Times New Roman" panose="02020603050405020304" pitchFamily="18" charset="0"/>
              </a:rPr>
              <a:t> -&gt; </a:t>
            </a:r>
            <a:r>
              <a:rPr lang="nl-BE" sz="1600" dirty="0">
                <a:latin typeface="Times New Roman" panose="02020603050405020304" pitchFamily="18" charset="0"/>
                <a:cs typeface="Times New Roman" panose="02020603050405020304" pitchFamily="18" charset="0"/>
                <a:hlinkClick r:id="rId3"/>
              </a:rPr>
              <a:t>https://www.coe.int/en/web/conventions/full-list</a:t>
            </a:r>
          </a:p>
          <a:p>
            <a:pPr algn="just"/>
            <a:r>
              <a:rPr lang="nl-BE" sz="1600" dirty="0">
                <a:latin typeface="Times New Roman" panose="02020603050405020304" pitchFamily="18" charset="0"/>
                <a:cs typeface="Times New Roman" panose="02020603050405020304" pitchFamily="18" charset="0"/>
              </a:rPr>
              <a:t>Raadpleeg voor de Overeenkomst van 2000 en het bijbehorende protocol de </a:t>
            </a:r>
            <a:r>
              <a:rPr lang="nl-BE" sz="1600" b="1" dirty="0">
                <a:solidFill>
                  <a:srgbClr val="FF0000"/>
                </a:solidFill>
                <a:latin typeface="Times New Roman" panose="02020603050405020304" pitchFamily="18" charset="0"/>
                <a:cs typeface="Times New Roman" panose="02020603050405020304" pitchFamily="18" charset="0"/>
              </a:rPr>
              <a:t>website van het EJN</a:t>
            </a:r>
            <a:r>
              <a:rPr lang="nl-BE" sz="1600" dirty="0">
                <a:latin typeface="Times New Roman" panose="02020603050405020304" pitchFamily="18" charset="0"/>
                <a:cs typeface="Times New Roman" panose="02020603050405020304" pitchFamily="18" charset="0"/>
              </a:rPr>
              <a:t> -&gt; </a:t>
            </a:r>
            <a:r>
              <a:rPr lang="nl-BE" sz="1600" dirty="0">
                <a:latin typeface="Times New Roman" panose="02020603050405020304" pitchFamily="18" charset="0"/>
                <a:cs typeface="Times New Roman" panose="02020603050405020304" pitchFamily="18" charset="0"/>
                <a:hlinkClick r:id="rId4"/>
              </a:rPr>
              <a:t>https://www.ejn-crimjust.europa.eu/ejn/#</a:t>
            </a: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tx1"/>
                </a:solidFill>
              </a:rPr>
              <a:t>4</a:t>
            </a:fld>
            <a:endParaRPr lang="en-US">
              <a:solidFill>
                <a:schemeClr val="tx1"/>
              </a:solidFill>
            </a:endParaRPr>
          </a:p>
        </p:txBody>
      </p:sp>
    </p:spTree>
    <p:extLst>
      <p:ext uri="{BB962C8B-B14F-4D97-AF65-F5344CB8AC3E}">
        <p14:creationId xmlns:p14="http://schemas.microsoft.com/office/powerpoint/2010/main" val="1897814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00795" y="433878"/>
            <a:ext cx="10905066" cy="1135737"/>
          </a:xfrm>
        </p:spPr>
        <p:txBody>
          <a:bodyPr>
            <a:normAutofit/>
          </a:bodyPr>
          <a:lstStyle/>
          <a:p>
            <a:r>
              <a:rPr lang="nl-BE" sz="3600" b="1">
                <a:latin typeface="Times New Roman" panose="02020603050405020304" pitchFamily="18" charset="0"/>
                <a:cs typeface="Times New Roman" panose="02020603050405020304" pitchFamily="18" charset="0"/>
              </a:rPr>
              <a:t>Relatie tussen rechtsinstrumenten voor justitiële samenwerking in strafzaken – vervolg</a:t>
            </a:r>
          </a:p>
        </p:txBody>
      </p:sp>
      <p:pic>
        <p:nvPicPr>
          <p:cNvPr id="8" name="Content Placeholder 7">
            <a:extLst>
              <a:ext uri="{FF2B5EF4-FFF2-40B4-BE49-F238E27FC236}">
                <a16:creationId xmlns:a16="http://schemas.microsoft.com/office/drawing/2014/main" id="{90800800-B0D2-40FA-8ED8-3AAFE3C58028}"/>
              </a:ext>
            </a:extLst>
          </p:cNvPr>
          <p:cNvPicPr>
            <a:picLocks noGrp="1" noChangeAspect="1"/>
          </p:cNvPicPr>
          <p:nvPr>
            <p:ph idx="1"/>
          </p:nvPr>
        </p:nvPicPr>
        <p:blipFill>
          <a:blip r:embed="rId3"/>
          <a:stretch>
            <a:fillRect/>
          </a:stretch>
        </p:blipFill>
        <p:spPr>
          <a:xfrm>
            <a:off x="429166" y="1679993"/>
            <a:ext cx="4669046" cy="4295031"/>
          </a:xfrm>
        </p:spPr>
      </p:pic>
      <p:sp>
        <p:nvSpPr>
          <p:cNvPr id="3" name="Slide Number Placeholder 2">
            <a:extLst>
              <a:ext uri="{FF2B5EF4-FFF2-40B4-BE49-F238E27FC236}">
                <a16:creationId xmlns:a16="http://schemas.microsoft.com/office/drawing/2014/main" id="{4213856C-AE19-4935-8D07-485BB7B70DA3}"/>
              </a:ext>
            </a:extLst>
          </p:cNvPr>
          <p:cNvSpPr>
            <a:spLocks noGrp="1"/>
          </p:cNvSpPr>
          <p:nvPr>
            <p:ph type="sldNum" sz="quarter" idx="12"/>
          </p:nvPr>
        </p:nvSpPr>
        <p:spPr/>
        <p:txBody>
          <a:bodyPr/>
          <a:lstStyle/>
          <a:p>
            <a:fld id="{6D22F896-40B5-4ADD-8801-0D06FADFA095}" type="slidenum">
              <a:rPr lang="en-US" smtClean="0">
                <a:solidFill>
                  <a:schemeClr val="tx1"/>
                </a:solidFill>
              </a:rPr>
              <a:t>5</a:t>
            </a:fld>
            <a:endParaRPr lang="en-US">
              <a:solidFill>
                <a:schemeClr val="tx1"/>
              </a:solidFill>
            </a:endParaRPr>
          </a:p>
        </p:txBody>
      </p:sp>
      <p:pic>
        <p:nvPicPr>
          <p:cNvPr id="12" name="Picture 11">
            <a:extLst>
              <a:ext uri="{FF2B5EF4-FFF2-40B4-BE49-F238E27FC236}">
                <a16:creationId xmlns:a16="http://schemas.microsoft.com/office/drawing/2014/main" id="{4A08512C-186F-462C-8F27-F65127A0E5F2}"/>
              </a:ext>
            </a:extLst>
          </p:cNvPr>
          <p:cNvPicPr>
            <a:picLocks noChangeAspect="1"/>
          </p:cNvPicPr>
          <p:nvPr/>
        </p:nvPicPr>
        <p:blipFill>
          <a:blip r:embed="rId4"/>
          <a:stretch>
            <a:fillRect/>
          </a:stretch>
        </p:blipFill>
        <p:spPr>
          <a:xfrm>
            <a:off x="5400221" y="1679993"/>
            <a:ext cx="5301857" cy="4295032"/>
          </a:xfrm>
          <a:prstGeom prst="rect">
            <a:avLst/>
          </a:prstGeom>
        </p:spPr>
      </p:pic>
      <mc:AlternateContent xmlns:mc="http://schemas.openxmlformats.org/markup-compatibility/2006" xmlns:p14="http://schemas.microsoft.com/office/powerpoint/2010/main">
        <mc:Choice Requires="p14">
          <p:contentPart p14:bwMode="auto" r:id="rId5">
            <p14:nvContentPartPr>
              <p14:cNvPr id="13" name="Ink 12">
                <a:extLst>
                  <a:ext uri="{FF2B5EF4-FFF2-40B4-BE49-F238E27FC236}">
                    <a16:creationId xmlns:a16="http://schemas.microsoft.com/office/drawing/2014/main" id="{2D2D3657-1C6F-4B01-AC62-0F5E5E910565}"/>
                  </a:ext>
                </a:extLst>
              </p14:cNvPr>
              <p14:cNvContentPartPr/>
              <p14:nvPr/>
            </p14:nvContentPartPr>
            <p14:xfrm>
              <a:off x="992037" y="2441275"/>
              <a:ext cx="8126083" cy="862642"/>
            </p14:xfrm>
          </p:contentPart>
        </mc:Choice>
        <mc:Fallback xmlns="">
          <p:pic>
            <p:nvPicPr>
              <p:cNvPr id="13" name="Ink 12">
                <a:extLst>
                  <a:ext uri="{FF2B5EF4-FFF2-40B4-BE49-F238E27FC236}">
                    <a16:creationId xmlns:a16="http://schemas.microsoft.com/office/drawing/2014/main" id="{2D2D3657-1C6F-4B01-AC62-0F5E5E910565}"/>
                  </a:ext>
                </a:extLst>
              </p:cNvPr>
              <p:cNvPicPr/>
              <p:nvPr/>
            </p:nvPicPr>
            <p:blipFill>
              <a:blip r:embed="rId6"/>
              <a:stretch>
                <a:fillRect/>
              </a:stretch>
            </p:blipFill>
            <p:spPr>
              <a:xfrm>
                <a:off x="982677" y="2431914"/>
                <a:ext cx="8144443" cy="881364"/>
              </a:xfrm>
              <a:prstGeom prst="rect">
                <a:avLst/>
              </a:prstGeom>
            </p:spPr>
          </p:pic>
        </mc:Fallback>
      </mc:AlternateContent>
    </p:spTree>
    <p:extLst>
      <p:ext uri="{BB962C8B-B14F-4D97-AF65-F5344CB8AC3E}">
        <p14:creationId xmlns:p14="http://schemas.microsoft.com/office/powerpoint/2010/main" val="4264449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42504"/>
            <a:ext cx="10905066" cy="1135737"/>
          </a:xfrm>
        </p:spPr>
        <p:txBody>
          <a:bodyPr>
            <a:normAutofit/>
          </a:bodyPr>
          <a:lstStyle/>
          <a:p>
            <a:r>
              <a:rPr lang="nl-BE" sz="3600" b="1" dirty="0">
                <a:latin typeface="Times New Roman" panose="02020603050405020304" pitchFamily="18" charset="0"/>
                <a:cs typeface="Times New Roman" panose="02020603050405020304" pitchFamily="18" charset="0"/>
              </a:rPr>
              <a:t>Administratieve bijzonderheden: </a:t>
            </a:r>
            <a:br>
              <a:rPr lang="nl-BE" sz="3600" b="1" dirty="0">
                <a:latin typeface="Times New Roman" panose="02020603050405020304" pitchFamily="18" charset="0"/>
                <a:cs typeface="Times New Roman" panose="02020603050405020304" pitchFamily="18" charset="0"/>
              </a:rPr>
            </a:br>
            <a:r>
              <a:rPr lang="nl-BE" sz="3600" b="1" dirty="0">
                <a:latin typeface="Times New Roman" panose="02020603050405020304" pitchFamily="18" charset="0"/>
                <a:cs typeface="Times New Roman" panose="02020603050405020304" pitchFamily="18" charset="0"/>
              </a:rPr>
              <a:t>toezendingskanalen, formulieren</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1025116" cy="4719492"/>
          </a:xfrm>
        </p:spPr>
        <p:txBody>
          <a:bodyPr>
            <a:normAutofit fontScale="92500" lnSpcReduction="10000"/>
          </a:bodyPr>
          <a:lstStyle/>
          <a:p>
            <a:pPr marL="0" indent="0">
              <a:buNone/>
            </a:pPr>
            <a:r>
              <a:rPr lang="nl-BE" b="1" dirty="0">
                <a:solidFill>
                  <a:srgbClr val="FF0000"/>
                </a:solidFill>
                <a:latin typeface="Times New Roman" panose="02020603050405020304" pitchFamily="18" charset="0"/>
                <a:cs typeface="Times New Roman" panose="02020603050405020304" pitchFamily="18" charset="0"/>
              </a:rPr>
              <a:t>Toezendingskanalen</a:t>
            </a:r>
          </a:p>
          <a:p>
            <a:r>
              <a:rPr lang="nl-BE" sz="2000" dirty="0">
                <a:latin typeface="Times New Roman" panose="02020603050405020304" pitchFamily="18" charset="0"/>
                <a:cs typeface="Times New Roman" panose="02020603050405020304" pitchFamily="18" charset="0"/>
              </a:rPr>
              <a:t>Verzoeken om wederzijdse rechtshulp dienen in het algemeen </a:t>
            </a:r>
            <a:r>
              <a:rPr lang="nl-BE" sz="2000" b="1" u="sng" dirty="0">
                <a:latin typeface="Times New Roman" panose="02020603050405020304" pitchFamily="18" charset="0"/>
                <a:cs typeface="Times New Roman" panose="02020603050405020304" pitchFamily="18" charset="0"/>
              </a:rPr>
              <a:t>rechtstreeks</a:t>
            </a:r>
            <a:r>
              <a:rPr lang="nl-BE" sz="2000" dirty="0">
                <a:latin typeface="Times New Roman" panose="02020603050405020304" pitchFamily="18" charset="0"/>
                <a:cs typeface="Times New Roman" panose="02020603050405020304" pitchFamily="18" charset="0"/>
              </a:rPr>
              <a:t> door de bevoegde rechterlijke autoriteiten van de verzoekende en aangezochte staat tot elkaar te worden gericht (art. 6, lid 1 van de Overeenkomst van 2000) </a:t>
            </a:r>
          </a:p>
          <a:p>
            <a:r>
              <a:rPr lang="nl-BE" sz="2000" dirty="0">
                <a:latin typeface="Times New Roman" panose="02020603050405020304" pitchFamily="18" charset="0"/>
                <a:cs typeface="Times New Roman" panose="02020603050405020304" pitchFamily="18" charset="0"/>
              </a:rPr>
              <a:t>Uitzonderingen - d.w.z. artikel 6, lid 3 van de Overeenkomst van 2000 voor het VK en Ierland (Centrale Autoriteit)</a:t>
            </a:r>
          </a:p>
          <a:p>
            <a:r>
              <a:rPr lang="nl-BE" sz="2000" dirty="0">
                <a:latin typeface="Times New Roman" panose="02020603050405020304" pitchFamily="18" charset="0"/>
                <a:cs typeface="Times New Roman" panose="02020603050405020304" pitchFamily="18" charset="0"/>
              </a:rPr>
              <a:t> artikel 4 van het Tweede Aanvullend Protocol van het Verdrag van 1959 (</a:t>
            </a:r>
            <a:r>
              <a:rPr lang="nl-BE" sz="2000" b="1" u="sng" dirty="0" err="1">
                <a:latin typeface="Times New Roman" panose="02020603050405020304" pitchFamily="18" charset="0"/>
                <a:cs typeface="Times New Roman" panose="02020603050405020304" pitchFamily="18" charset="0"/>
              </a:rPr>
              <a:t>MvJ</a:t>
            </a:r>
            <a:r>
              <a:rPr lang="nl-BE" sz="2000" b="1" u="sng" dirty="0">
                <a:latin typeface="Times New Roman" panose="02020603050405020304" pitchFamily="18" charset="0"/>
                <a:cs typeface="Times New Roman" panose="02020603050405020304" pitchFamily="18" charset="0"/>
              </a:rPr>
              <a:t> naar </a:t>
            </a:r>
            <a:r>
              <a:rPr lang="nl-BE" sz="2000" b="1" u="sng" dirty="0" err="1">
                <a:latin typeface="Times New Roman" panose="02020603050405020304" pitchFamily="18" charset="0"/>
                <a:cs typeface="Times New Roman" panose="02020603050405020304" pitchFamily="18" charset="0"/>
              </a:rPr>
              <a:t>MvJ</a:t>
            </a:r>
            <a:r>
              <a:rPr lang="nl-BE" sz="2000" dirty="0">
                <a:latin typeface="Times New Roman" panose="02020603050405020304" pitchFamily="18" charset="0"/>
                <a:cs typeface="Times New Roman" panose="02020603050405020304" pitchFamily="18" charset="0"/>
              </a:rPr>
              <a:t>) =&gt; uitzondering lid 2, dat rechtstreeks contact tussen rechterlijke autoriteiten toelaat </a:t>
            </a:r>
          </a:p>
          <a:p>
            <a:r>
              <a:rPr lang="nl-BE" sz="2000" dirty="0">
                <a:latin typeface="Times New Roman" panose="02020603050405020304" pitchFamily="18" charset="0"/>
                <a:cs typeface="Times New Roman" panose="02020603050405020304" pitchFamily="18" charset="0"/>
              </a:rPr>
              <a:t>Op zodanige wijze dat dit </a:t>
            </a:r>
            <a:r>
              <a:rPr lang="nl-BE" sz="2000" b="1" dirty="0">
                <a:latin typeface="Times New Roman" panose="02020603050405020304" pitchFamily="18" charset="0"/>
                <a:cs typeface="Times New Roman" panose="02020603050405020304" pitchFamily="18" charset="0"/>
              </a:rPr>
              <a:t>schriftelijk kan worden vastgelegd </a:t>
            </a:r>
          </a:p>
          <a:p>
            <a:pPr marL="0" indent="0">
              <a:buNone/>
            </a:pPr>
            <a:r>
              <a:rPr lang="nl-BE" b="1" dirty="0">
                <a:solidFill>
                  <a:srgbClr val="FF0000"/>
                </a:solidFill>
                <a:latin typeface="Times New Roman" panose="02020603050405020304" pitchFamily="18" charset="0"/>
                <a:cs typeface="Times New Roman" panose="02020603050405020304" pitchFamily="18" charset="0"/>
              </a:rPr>
              <a:t>Formulieren</a:t>
            </a:r>
          </a:p>
          <a:p>
            <a:r>
              <a:rPr lang="nl-BE" sz="2000" b="1" dirty="0">
                <a:latin typeface="Times New Roman" panose="02020603050405020304" pitchFamily="18" charset="0"/>
                <a:cs typeface="Times New Roman" panose="02020603050405020304" pitchFamily="18" charset="0"/>
              </a:rPr>
              <a:t>Geen verplicht te gebruiken formulier voor de in de WRH-rechtsinstrumenten bedoelde samenwerking</a:t>
            </a:r>
          </a:p>
          <a:p>
            <a:r>
              <a:rPr lang="nl-BE" sz="2000" dirty="0">
                <a:latin typeface="Times New Roman" panose="02020603050405020304" pitchFamily="18" charset="0"/>
                <a:cs typeface="Times New Roman" panose="02020603050405020304" pitchFamily="18" charset="0"/>
              </a:rPr>
              <a:t>Minimumvereisten voor de inhoud van het verzoek</a:t>
            </a:r>
          </a:p>
          <a:p>
            <a:r>
              <a:rPr lang="nl-BE" sz="2000" dirty="0">
                <a:latin typeface="Times New Roman" panose="02020603050405020304" pitchFamily="18" charset="0"/>
                <a:cs typeface="Times New Roman" panose="02020603050405020304" pitchFamily="18" charset="0"/>
              </a:rPr>
              <a:t>Een RC-formulier wordt op de Website van het EJN (Compendium) in alle EU-talen ter beschikking gesteld</a:t>
            </a:r>
          </a:p>
          <a:p>
            <a:pPr marL="0" indent="0">
              <a:buNone/>
            </a:pPr>
            <a:r>
              <a:rPr lang="nl-BE" sz="2000" dirty="0">
                <a:latin typeface="Times New Roman" panose="02020603050405020304" pitchFamily="18" charset="0"/>
                <a:cs typeface="Times New Roman" panose="02020603050405020304" pitchFamily="18" charset="0"/>
                <a:hlinkClick r:id="rId3"/>
              </a:rPr>
              <a:t>https://www.ejn-crimjust.europa.eu/ejn/CompendiumChooseCountry/NL/</a:t>
            </a:r>
          </a:p>
          <a:p>
            <a:pPr marL="0" indent="0">
              <a:buNone/>
            </a:pPr>
            <a:endParaRPr lang="en-US" sz="2000" dirty="0"/>
          </a:p>
        </p:txBody>
      </p:sp>
      <p:sp>
        <p:nvSpPr>
          <p:cNvPr id="4" name="Slide Number Placeholder 3">
            <a:extLst>
              <a:ext uri="{FF2B5EF4-FFF2-40B4-BE49-F238E27FC236}">
                <a16:creationId xmlns:a16="http://schemas.microsoft.com/office/drawing/2014/main" id="{1B0E69A5-97E5-457E-8FE1-D4B832CB4DFD}"/>
              </a:ext>
            </a:extLst>
          </p:cNvPr>
          <p:cNvSpPr>
            <a:spLocks noGrp="1"/>
          </p:cNvSpPr>
          <p:nvPr>
            <p:ph type="sldNum" sz="quarter" idx="12"/>
          </p:nvPr>
        </p:nvSpPr>
        <p:spPr/>
        <p:txBody>
          <a:bodyPr/>
          <a:lstStyle/>
          <a:p>
            <a:fld id="{6D22F896-40B5-4ADD-8801-0D06FADFA095}" type="slidenum">
              <a:rPr lang="en-US" smtClean="0">
                <a:solidFill>
                  <a:schemeClr val="tx1"/>
                </a:solidFill>
              </a:rPr>
              <a:t>6</a:t>
            </a:fld>
            <a:endParaRPr lang="en-US">
              <a:solidFill>
                <a:schemeClr val="tx1"/>
              </a:solidFill>
            </a:endParaRPr>
          </a:p>
        </p:txBody>
      </p:sp>
    </p:spTree>
    <p:extLst>
      <p:ext uri="{BB962C8B-B14F-4D97-AF65-F5344CB8AC3E}">
        <p14:creationId xmlns:p14="http://schemas.microsoft.com/office/powerpoint/2010/main" val="1712150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14966" y="437198"/>
            <a:ext cx="10905066" cy="1135737"/>
          </a:xfrm>
        </p:spPr>
        <p:txBody>
          <a:bodyPr>
            <a:normAutofit fontScale="90000"/>
          </a:bodyPr>
          <a:lstStyle/>
          <a:p>
            <a:pPr marL="342900" marR="0" lvl="0" indent="-342900">
              <a:lnSpc>
                <a:spcPct val="107000"/>
              </a:lnSpc>
              <a:spcBef>
                <a:spcPts val="0"/>
              </a:spcBef>
              <a:spcAft>
                <a:spcPts val="0"/>
              </a:spcAft>
            </a:pPr>
            <a:br>
              <a:rPr lang="nl-BE" sz="3600" b="1">
                <a:latin typeface="Times New Roman" panose="02020603050405020304" pitchFamily="18" charset="0"/>
                <a:ea typeface="Calibri" panose="020F0502020204030204" pitchFamily="34" charset="0"/>
                <a:cs typeface="Times New Roman" panose="02020603050405020304" pitchFamily="18" charset="0"/>
              </a:rPr>
            </a:br>
            <a:br>
              <a:rPr lang="nl-BE" sz="3600" b="1">
                <a:latin typeface="Times New Roman" panose="02020603050405020304" pitchFamily="18" charset="0"/>
                <a:ea typeface="Calibri" panose="020F0502020204030204" pitchFamily="34" charset="0"/>
                <a:cs typeface="Times New Roman" panose="02020603050405020304" pitchFamily="18" charset="0"/>
              </a:rPr>
            </a:br>
            <a:r>
              <a:rPr lang="nl-BE" sz="3600" b="1">
                <a:latin typeface="Times New Roman" panose="02020603050405020304" pitchFamily="18" charset="0"/>
                <a:ea typeface="Calibri" panose="020F0502020204030204" pitchFamily="34" charset="0"/>
                <a:cs typeface="Times New Roman" panose="02020603050405020304" pitchFamily="18" charset="0"/>
              </a:rPr>
              <a:t>RC-formulier</a:t>
            </a:r>
            <a:br>
              <a:rPr lang="nl-BE" sz="3600" b="1">
                <a:latin typeface="Times New Roman" panose="02020603050405020304" pitchFamily="18" charset="0"/>
                <a:ea typeface="Calibri" panose="020F0502020204030204" pitchFamily="34" charset="0"/>
                <a:cs typeface="Times New Roman" panose="02020603050405020304" pitchFamily="18" charset="0"/>
              </a:rPr>
            </a:br>
            <a:br>
              <a:rPr lang="nl-BE" sz="3600" b="1">
                <a:latin typeface="Calibri" panose="020F0502020204030204" pitchFamily="34" charset="0"/>
                <a:ea typeface="Calibri" panose="020F0502020204030204" pitchFamily="34" charset="0"/>
                <a:cs typeface="Times New Roman" panose="02020603050405020304" pitchFamily="18" charset="0"/>
              </a:rPr>
            </a:br>
            <a:endParaRPr lang="nl-BE" sz="3600" b="1">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643467" y="1782981"/>
            <a:ext cx="10275501" cy="4393982"/>
          </a:xfrm>
        </p:spPr>
        <p:txBody>
          <a:bodyPr>
            <a:normAutofit/>
          </a:bodyPr>
          <a:lstStyle/>
          <a:p>
            <a:pPr algn="just">
              <a:lnSpc>
                <a:spcPct val="107000"/>
              </a:lnSpc>
              <a:spcBef>
                <a:spcPts val="0"/>
              </a:spcBef>
            </a:pPr>
            <a:endParaRPr lang="en-US" sz="2400" dirty="0">
              <a:latin typeface="Times New Roman" panose="02020603050405020304" pitchFamily="18" charset="0"/>
              <a:cs typeface="Times New Roman" panose="02020603050405020304" pitchFamily="18" charset="0"/>
            </a:endParaRPr>
          </a:p>
          <a:p>
            <a:pPr marR="0" lvl="0" algn="just">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0"/>
              </a:spcAft>
            </a:pPr>
            <a:endParaRPr lang="en-US" sz="2400" i="1"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4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0BB7FD7-1D6D-4E2A-A587-CEEEFD9FB8F6}"/>
              </a:ext>
            </a:extLst>
          </p:cNvPr>
          <p:cNvSpPr>
            <a:spLocks noGrp="1"/>
          </p:cNvSpPr>
          <p:nvPr>
            <p:ph type="sldNum" sz="quarter" idx="12"/>
          </p:nvPr>
        </p:nvSpPr>
        <p:spPr/>
        <p:txBody>
          <a:bodyPr/>
          <a:lstStyle/>
          <a:p>
            <a:fld id="{6D22F896-40B5-4ADD-8801-0D06FADFA095}" type="slidenum">
              <a:rPr lang="en-US" smtClean="0">
                <a:solidFill>
                  <a:schemeClr val="tx1"/>
                </a:solidFill>
              </a:rPr>
              <a:t>7</a:t>
            </a:fld>
            <a:endParaRPr lang="en-US">
              <a:solidFill>
                <a:schemeClr val="tx1"/>
              </a:solidFill>
            </a:endParaRPr>
          </a:p>
        </p:txBody>
      </p:sp>
      <p:pic>
        <p:nvPicPr>
          <p:cNvPr id="10" name="Picture 9">
            <a:extLst>
              <a:ext uri="{FF2B5EF4-FFF2-40B4-BE49-F238E27FC236}">
                <a16:creationId xmlns:a16="http://schemas.microsoft.com/office/drawing/2014/main" id="{1DA6974D-AE42-4A5E-85BE-C7B1F8EAD90C}"/>
              </a:ext>
            </a:extLst>
          </p:cNvPr>
          <p:cNvPicPr>
            <a:picLocks noChangeAspect="1"/>
          </p:cNvPicPr>
          <p:nvPr/>
        </p:nvPicPr>
        <p:blipFill>
          <a:blip r:embed="rId3"/>
          <a:stretch>
            <a:fillRect/>
          </a:stretch>
        </p:blipFill>
        <p:spPr>
          <a:xfrm>
            <a:off x="643467" y="1782981"/>
            <a:ext cx="4431431" cy="4393982"/>
          </a:xfrm>
          <a:prstGeom prst="rect">
            <a:avLst/>
          </a:prstGeom>
        </p:spPr>
      </p:pic>
      <p:pic>
        <p:nvPicPr>
          <p:cNvPr id="15" name="Picture 14">
            <a:extLst>
              <a:ext uri="{FF2B5EF4-FFF2-40B4-BE49-F238E27FC236}">
                <a16:creationId xmlns:a16="http://schemas.microsoft.com/office/drawing/2014/main" id="{78FA4D3D-6BB6-4277-BDB6-FA637B47B397}"/>
              </a:ext>
            </a:extLst>
          </p:cNvPr>
          <p:cNvPicPr>
            <a:picLocks noChangeAspect="1"/>
          </p:cNvPicPr>
          <p:nvPr/>
        </p:nvPicPr>
        <p:blipFill>
          <a:blip r:embed="rId4"/>
          <a:stretch>
            <a:fillRect/>
          </a:stretch>
        </p:blipFill>
        <p:spPr>
          <a:xfrm>
            <a:off x="5312584" y="1729142"/>
            <a:ext cx="4564661" cy="4445583"/>
          </a:xfrm>
          <a:prstGeom prst="rect">
            <a:avLst/>
          </a:prstGeom>
        </p:spPr>
      </p:pic>
      <mc:AlternateContent xmlns:mc="http://schemas.openxmlformats.org/markup-compatibility/2006" xmlns:p14="http://schemas.microsoft.com/office/powerpoint/2010/main">
        <mc:Choice Requires="p14">
          <p:contentPart p14:bwMode="auto" r:id="rId5">
            <p14:nvContentPartPr>
              <p14:cNvPr id="16" name="Ink 15">
                <a:extLst>
                  <a:ext uri="{FF2B5EF4-FFF2-40B4-BE49-F238E27FC236}">
                    <a16:creationId xmlns:a16="http://schemas.microsoft.com/office/drawing/2014/main" id="{DDFE9D66-B6FA-4D41-94F1-C4DED628C118}"/>
                  </a:ext>
                </a:extLst>
              </p14:cNvPr>
              <p14:cNvContentPartPr/>
              <p14:nvPr/>
            </p14:nvContentPartPr>
            <p14:xfrm>
              <a:off x="6513263" y="2093393"/>
              <a:ext cx="2354692" cy="882720"/>
            </p14:xfrm>
          </p:contentPart>
        </mc:Choice>
        <mc:Fallback xmlns="">
          <p:pic>
            <p:nvPicPr>
              <p:cNvPr id="16" name="Ink 15">
                <a:extLst>
                  <a:ext uri="{FF2B5EF4-FFF2-40B4-BE49-F238E27FC236}">
                    <a16:creationId xmlns:a16="http://schemas.microsoft.com/office/drawing/2014/main" id="{DDFE9D66-B6FA-4D41-94F1-C4DED628C118}"/>
                  </a:ext>
                </a:extLst>
              </p:cNvPr>
              <p:cNvPicPr/>
              <p:nvPr/>
            </p:nvPicPr>
            <p:blipFill>
              <a:blip r:embed="rId6"/>
              <a:stretch>
                <a:fillRect/>
              </a:stretch>
            </p:blipFill>
            <p:spPr>
              <a:xfrm>
                <a:off x="6503903" y="2084033"/>
                <a:ext cx="2373411" cy="901440"/>
              </a:xfrm>
              <a:prstGeom prst="rect">
                <a:avLst/>
              </a:prstGeom>
            </p:spPr>
          </p:pic>
        </mc:Fallback>
      </mc:AlternateContent>
    </p:spTree>
    <p:extLst>
      <p:ext uri="{BB962C8B-B14F-4D97-AF65-F5344CB8AC3E}">
        <p14:creationId xmlns:p14="http://schemas.microsoft.com/office/powerpoint/2010/main" val="497957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nl-BE" sz="3600" b="1">
                <a:latin typeface="Times New Roman" panose="02020603050405020304" pitchFamily="18" charset="0"/>
                <a:cs typeface="Times New Roman" panose="02020603050405020304" pitchFamily="18" charset="0"/>
              </a:rPr>
              <a:t>Tenuitvoerlegging van de WRH - Termijnen</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82981"/>
            <a:ext cx="10275501" cy="4393982"/>
          </a:xfrm>
        </p:spPr>
        <p:txBody>
          <a:bodyPr>
            <a:normAutofit lnSpcReduction="10000"/>
          </a:bodyPr>
          <a:lstStyle/>
          <a:p>
            <a:pPr algn="just"/>
            <a:r>
              <a:rPr lang="nl-BE" sz="2000">
                <a:latin typeface="Times New Roman" panose="02020603050405020304" pitchFamily="18" charset="0"/>
                <a:cs typeface="Times New Roman" panose="02020603050405020304" pitchFamily="18" charset="0"/>
              </a:rPr>
              <a:t>De aangezochte Partij geeft volgens </a:t>
            </a:r>
            <a:r>
              <a:rPr lang="nl-BE" sz="2000" u="sng">
                <a:latin typeface="Times New Roman" panose="02020603050405020304" pitchFamily="18" charset="0"/>
                <a:cs typeface="Times New Roman" panose="02020603050405020304" pitchFamily="18" charset="0"/>
              </a:rPr>
              <a:t>de procedure voorzien in haar eigen wetgeving</a:t>
            </a:r>
            <a:r>
              <a:rPr lang="nl-BE" sz="2000">
                <a:latin typeface="Times New Roman" panose="02020603050405020304" pitchFamily="18" charset="0"/>
                <a:cs typeface="Times New Roman" panose="02020603050405020304" pitchFamily="18" charset="0"/>
              </a:rPr>
              <a:t> gevolg aan de ambtelijke opdrachten aangaande een strafzaak die tot haar worden gericht door de rechterlijke autoriteiten van de verzoekende Partij en</a:t>
            </a:r>
            <a:r>
              <a:rPr lang="nl-BE" sz="2000" u="sng">
                <a:latin typeface="Times New Roman" panose="02020603050405020304" pitchFamily="18" charset="0"/>
                <a:cs typeface="Times New Roman" panose="02020603050405020304" pitchFamily="18" charset="0"/>
              </a:rPr>
              <a:t> elkaar in zo ruim mogelijke mate rechtshulp te verlenen</a:t>
            </a:r>
            <a:r>
              <a:rPr lang="nl-BE" sz="2000">
                <a:latin typeface="Times New Roman" panose="02020603050405020304" pitchFamily="18" charset="0"/>
                <a:cs typeface="Times New Roman" panose="02020603050405020304" pitchFamily="18" charset="0"/>
              </a:rPr>
              <a:t> (artikel 1 &amp; 3 van het Verdrag van 1959 – </a:t>
            </a:r>
            <a:r>
              <a:rPr lang="nl-BE" sz="2000" b="1">
                <a:solidFill>
                  <a:srgbClr val="FF0000"/>
                </a:solidFill>
                <a:latin typeface="Times New Roman" panose="02020603050405020304" pitchFamily="18" charset="0"/>
                <a:cs typeface="Times New Roman" panose="02020603050405020304" pitchFamily="18" charset="0"/>
              </a:rPr>
              <a:t>locus regit actum</a:t>
            </a:r>
          </a:p>
          <a:p>
            <a:pPr algn="just"/>
            <a:r>
              <a:rPr lang="nl-BE" sz="2000">
                <a:latin typeface="Times New Roman" panose="02020603050405020304" pitchFamily="18" charset="0"/>
                <a:cs typeface="Times New Roman" panose="02020603050405020304" pitchFamily="18" charset="0"/>
              </a:rPr>
              <a:t>De Overeenkomst van 2000 verlegde het zwaartepunt, waardoor de autoriteiten van de aangezochte lidstaat de door de verzoekende staat uitdrukkelijk aangegeven vormvoorschriften en procedures in acht dienen te nemen, mits deze </a:t>
            </a:r>
            <a:r>
              <a:rPr lang="nl-BE" sz="2000" b="1">
                <a:latin typeface="Times New Roman" panose="02020603050405020304" pitchFamily="18" charset="0"/>
                <a:cs typeface="Times New Roman" panose="02020603050405020304" pitchFamily="18" charset="0"/>
              </a:rPr>
              <a:t>niet strijdig zijn met de fundamentele rechtsbeginselen van de aangezochte staat of de Overeenkomst zelf uitdrukkelijk vermeldt dat de uitvoering van verzoeken wordt beheerst door het recht van de verzoekende staat</a:t>
            </a:r>
            <a:r>
              <a:rPr lang="nl-BE" sz="2000">
                <a:latin typeface="Times New Roman" panose="02020603050405020304" pitchFamily="18" charset="0"/>
                <a:cs typeface="Times New Roman" panose="02020603050405020304" pitchFamily="18" charset="0"/>
              </a:rPr>
              <a:t> (artikel 4 van de Overeenkomst van 2000 – </a:t>
            </a:r>
            <a:r>
              <a:rPr lang="nl-BE" sz="2000" b="1">
                <a:solidFill>
                  <a:srgbClr val="FF0000"/>
                </a:solidFill>
                <a:latin typeface="Times New Roman" panose="02020603050405020304" pitchFamily="18" charset="0"/>
                <a:cs typeface="Times New Roman" panose="02020603050405020304" pitchFamily="18" charset="0"/>
              </a:rPr>
              <a:t>forum regit actum</a:t>
            </a:r>
          </a:p>
          <a:p>
            <a:pPr algn="just"/>
            <a:r>
              <a:rPr lang="nl-BE" sz="2000">
                <a:latin typeface="Times New Roman" panose="02020603050405020304" pitchFamily="18" charset="0"/>
                <a:cs typeface="Times New Roman" panose="02020603050405020304" pitchFamily="18" charset="0"/>
              </a:rPr>
              <a:t>In het algemeen dienen verzoeken </a:t>
            </a:r>
            <a:r>
              <a:rPr lang="nl-BE" sz="2000" b="1">
                <a:solidFill>
                  <a:srgbClr val="FF0000"/>
                </a:solidFill>
                <a:latin typeface="Times New Roman" panose="02020603050405020304" pitchFamily="18" charset="0"/>
                <a:cs typeface="Times New Roman" panose="02020603050405020304" pitchFamily="18" charset="0"/>
              </a:rPr>
              <a:t>zo snel mogelijk</a:t>
            </a:r>
            <a:r>
              <a:rPr lang="nl-BE" sz="2000">
                <a:latin typeface="Times New Roman" panose="02020603050405020304" pitchFamily="18" charset="0"/>
                <a:cs typeface="Times New Roman" panose="02020603050405020304" pitchFamily="18" charset="0"/>
              </a:rPr>
              <a:t> en, indien mogelijk, </a:t>
            </a:r>
            <a:r>
              <a:rPr lang="nl-BE" sz="2000" b="1">
                <a:solidFill>
                  <a:srgbClr val="FF0000"/>
                </a:solidFill>
                <a:latin typeface="Times New Roman" panose="02020603050405020304" pitchFamily="18" charset="0"/>
                <a:cs typeface="Times New Roman" panose="02020603050405020304" pitchFamily="18" charset="0"/>
              </a:rPr>
              <a:t>binnen de</a:t>
            </a:r>
            <a:r>
              <a:rPr lang="nl-BE" sz="2000">
                <a:latin typeface="Times New Roman" panose="02020603050405020304" pitchFamily="18" charset="0"/>
                <a:cs typeface="Times New Roman" panose="02020603050405020304" pitchFamily="18" charset="0"/>
              </a:rPr>
              <a:t> door de uitvaardigende autoriteit </a:t>
            </a:r>
            <a:r>
              <a:rPr lang="nl-BE" sz="2000" b="1">
                <a:solidFill>
                  <a:srgbClr val="FF0000"/>
                </a:solidFill>
                <a:latin typeface="Times New Roman" panose="02020603050405020304" pitchFamily="18" charset="0"/>
                <a:cs typeface="Times New Roman" panose="02020603050405020304" pitchFamily="18" charset="0"/>
              </a:rPr>
              <a:t>gestelde termijnen</a:t>
            </a:r>
            <a:r>
              <a:rPr lang="nl-BE" sz="2000">
                <a:latin typeface="Times New Roman" panose="02020603050405020304" pitchFamily="18" charset="0"/>
                <a:cs typeface="Times New Roman" panose="02020603050405020304" pitchFamily="18" charset="0"/>
              </a:rPr>
              <a:t> te worden ingewilligd</a:t>
            </a:r>
          </a:p>
          <a:p>
            <a:pPr algn="just"/>
            <a:r>
              <a:rPr lang="nl-BE" sz="2000">
                <a:latin typeface="Times New Roman" panose="02020603050405020304" pitchFamily="18" charset="0"/>
                <a:cs typeface="Times New Roman" panose="02020603050405020304" pitchFamily="18" charset="0"/>
              </a:rPr>
              <a:t>Indien te verwachten valt dat niet binnen de door de verzoekende staat gestelde termijn aan het verzoek kan worden gedaan, berichten de autoriteiten van de aangezochte staat o</a:t>
            </a:r>
            <a:r>
              <a:rPr lang="nl-BE" sz="2000" i="1">
                <a:latin typeface="Times New Roman" panose="02020603050405020304" pitchFamily="18" charset="0"/>
                <a:cs typeface="Times New Roman" panose="02020603050405020304" pitchFamily="18" charset="0"/>
              </a:rPr>
              <a:t>onverwijld hoeveel tijd zij nodig achten voor de uitvoering van het verzoek</a:t>
            </a:r>
          </a:p>
          <a:p>
            <a:pPr marL="0" indent="0" algn="just">
              <a:buNone/>
            </a:pPr>
            <a:endParaRPr lang="en-GB" sz="2000" dirty="0"/>
          </a:p>
        </p:txBody>
      </p:sp>
      <p:sp>
        <p:nvSpPr>
          <p:cNvPr id="4" name="Slide Number Placeholder 3">
            <a:extLst>
              <a:ext uri="{FF2B5EF4-FFF2-40B4-BE49-F238E27FC236}">
                <a16:creationId xmlns:a16="http://schemas.microsoft.com/office/drawing/2014/main" id="{B10DD946-51A0-472C-8FDC-B77FE3A6548A}"/>
              </a:ext>
            </a:extLst>
          </p:cNvPr>
          <p:cNvSpPr>
            <a:spLocks noGrp="1"/>
          </p:cNvSpPr>
          <p:nvPr>
            <p:ph type="sldNum" sz="quarter" idx="12"/>
          </p:nvPr>
        </p:nvSpPr>
        <p:spPr/>
        <p:txBody>
          <a:bodyPr/>
          <a:lstStyle/>
          <a:p>
            <a:fld id="{6D22F896-40B5-4ADD-8801-0D06FADFA095}" type="slidenum">
              <a:rPr lang="en-US" smtClean="0">
                <a:solidFill>
                  <a:schemeClr val="tx1"/>
                </a:solidFill>
              </a:rPr>
              <a:t>8</a:t>
            </a:fld>
            <a:endParaRPr lang="en-US">
              <a:solidFill>
                <a:schemeClr val="tx1"/>
              </a:solidFill>
            </a:endParaRPr>
          </a:p>
        </p:txBody>
      </p:sp>
    </p:spTree>
    <p:extLst>
      <p:ext uri="{BB962C8B-B14F-4D97-AF65-F5344CB8AC3E}">
        <p14:creationId xmlns:p14="http://schemas.microsoft.com/office/powerpoint/2010/main" val="1302641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nl-BE" sz="3600" b="1">
                <a:latin typeface="Times New Roman" panose="02020603050405020304" pitchFamily="18" charset="0"/>
                <a:cs typeface="Times New Roman" panose="02020603050405020304" pitchFamily="18" charset="0"/>
              </a:rPr>
              <a:t>Bijzondere bepalingen betreffende verhoor per tele- en videoconferentie</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63041"/>
            <a:ext cx="10275501" cy="4393982"/>
          </a:xfrm>
        </p:spPr>
        <p:txBody>
          <a:bodyPr>
            <a:normAutofit/>
          </a:bodyPr>
          <a:lstStyle/>
          <a:p>
            <a:pPr marL="342900" marR="0" lvl="0" indent="-342900" algn="just">
              <a:lnSpc>
                <a:spcPct val="107000"/>
              </a:lnSpc>
              <a:spcBef>
                <a:spcPts val="0"/>
              </a:spcBef>
              <a:spcAft>
                <a:spcPts val="0"/>
              </a:spcAft>
              <a:buFont typeface="Symbol" panose="05050102010706020507" pitchFamily="18" charset="2"/>
              <a:buChar char=""/>
            </a:pPr>
            <a:r>
              <a:rPr lang="nl-BE" sz="2000" i="1">
                <a:latin typeface="Times New Roman" panose="02020603050405020304" pitchFamily="18" charset="0"/>
                <a:ea typeface="Calibri" panose="020F0502020204030204" pitchFamily="34" charset="0"/>
                <a:cs typeface="Times New Roman" panose="02020603050405020304" pitchFamily="18" charset="0"/>
              </a:rPr>
              <a:t>Verhoor per videoconferentie  =&gt; artikel 9 van het Tweede Aanvullend Protocol van het Europees Verdrag aangaande de wederzijdse rechtshulp in strafzaken (08.11.2001)</a:t>
            </a:r>
          </a:p>
          <a:p>
            <a:pPr marL="0" marR="0" lvl="0" indent="0" algn="just">
              <a:lnSpc>
                <a:spcPct val="107000"/>
              </a:lnSpc>
              <a:spcBef>
                <a:spcPts val="0"/>
              </a:spcBef>
              <a:spcAft>
                <a:spcPts val="0"/>
              </a:spcAft>
              <a:buNone/>
            </a:pPr>
            <a:endParaRPr lang="en-US" sz="2000"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r>
              <a:rPr lang="nl-BE" sz="2000" i="1">
                <a:latin typeface="Times New Roman" panose="02020603050405020304" pitchFamily="18" charset="0"/>
                <a:ea typeface="Calibri" panose="020F0502020204030204" pitchFamily="34" charset="0"/>
                <a:cs typeface="Times New Roman" panose="02020603050405020304" pitchFamily="18" charset="0"/>
              </a:rPr>
              <a:t>Verhoor per teleconferentie  =&gt; artikel 10 van het Tweede Aanvullend Protocol van het Europees Verdrag aangaande de wederzijdse rechtshulp in strafzaken</a:t>
            </a:r>
          </a:p>
          <a:p>
            <a:pPr marL="342900" indent="-342900" algn="just">
              <a:lnSpc>
                <a:spcPct val="107000"/>
              </a:lnSpc>
              <a:spcBef>
                <a:spcPts val="0"/>
              </a:spcBef>
              <a:buFont typeface="Symbol" panose="05050102010706020507" pitchFamily="18" charset="2"/>
              <a:buChar char=""/>
            </a:pPr>
            <a:endParaRPr lang="en-US" sz="2000"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nl-BE" sz="2000" i="1">
                <a:latin typeface="Times New Roman" panose="02020603050405020304" pitchFamily="18" charset="0"/>
                <a:ea typeface="Calibri" panose="020F0502020204030204" pitchFamily="34" charset="0"/>
                <a:cs typeface="Times New Roman" panose="02020603050405020304" pitchFamily="18" charset="0"/>
              </a:rPr>
              <a:t>Verhoor per videoconferentie =&gt; artikel 10 van de Overeenkomst van 2000 </a:t>
            </a:r>
          </a:p>
          <a:p>
            <a:pPr marL="0" marR="0" lvl="0" indent="0" algn="just">
              <a:lnSpc>
                <a:spcPct val="107000"/>
              </a:lnSpc>
              <a:spcBef>
                <a:spcPts val="0"/>
              </a:spcBef>
              <a:spcAft>
                <a:spcPts val="0"/>
              </a:spcAft>
              <a:buNone/>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r>
              <a:rPr lang="nl-BE" sz="2000" i="1">
                <a:latin typeface="Times New Roman" panose="02020603050405020304" pitchFamily="18" charset="0"/>
                <a:ea typeface="Calibri" panose="020F0502020204030204" pitchFamily="34" charset="0"/>
                <a:cs typeface="Times New Roman" panose="02020603050405020304" pitchFamily="18" charset="0"/>
              </a:rPr>
              <a:t>Verhoor per teleconferentie =&gt; artikel 11 van de Overeenkomst van 2000</a:t>
            </a:r>
          </a:p>
          <a:p>
            <a:pPr marL="342900" indent="-342900" algn="just">
              <a:lnSpc>
                <a:spcPct val="107000"/>
              </a:lnSpc>
              <a:spcBef>
                <a:spcPts val="0"/>
              </a:spcBef>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EBAD978-0421-4FB4-AE95-83608E267925}"/>
              </a:ext>
            </a:extLst>
          </p:cNvPr>
          <p:cNvSpPr>
            <a:spLocks noGrp="1"/>
          </p:cNvSpPr>
          <p:nvPr>
            <p:ph type="sldNum" sz="quarter" idx="12"/>
          </p:nvPr>
        </p:nvSpPr>
        <p:spPr/>
        <p:txBody>
          <a:bodyPr/>
          <a:lstStyle/>
          <a:p>
            <a:fld id="{6D22F896-40B5-4ADD-8801-0D06FADFA095}" type="slidenum">
              <a:rPr lang="en-US" smtClean="0">
                <a:solidFill>
                  <a:schemeClr val="tx1"/>
                </a:solidFill>
              </a:rPr>
              <a:t>9</a:t>
            </a:fld>
            <a:endParaRPr lang="en-US">
              <a:solidFill>
                <a:schemeClr val="tx1"/>
              </a:solidFill>
            </a:endParaRPr>
          </a:p>
        </p:txBody>
      </p:sp>
    </p:spTree>
    <p:extLst>
      <p:ext uri="{BB962C8B-B14F-4D97-AF65-F5344CB8AC3E}">
        <p14:creationId xmlns:p14="http://schemas.microsoft.com/office/powerpoint/2010/main" val="427690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1211</Words>
  <Application>Microsoft Office PowerPoint</Application>
  <PresentationFormat>Grand écran</PresentationFormat>
  <Paragraphs>74</Paragraphs>
  <Slides>10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Arial</vt:lpstr>
      <vt:lpstr>Calibri</vt:lpstr>
      <vt:lpstr>Calibri Light</vt:lpstr>
      <vt:lpstr>Symbol</vt:lpstr>
      <vt:lpstr>Times New Roman</vt:lpstr>
      <vt:lpstr>Wingdings</vt:lpstr>
      <vt:lpstr>Office Theme</vt:lpstr>
      <vt:lpstr>Betere toepassing van het Europees strafrecht ERA-opleiding gerechtelijk personeel  </vt:lpstr>
      <vt:lpstr>Inhoud:</vt:lpstr>
      <vt:lpstr>Het concept Wederzijdse rechtshulp (WRH)</vt:lpstr>
      <vt:lpstr>Relatie tussen rechtsinstrumenten voor justitiële samenwerking in strafzaken </vt:lpstr>
      <vt:lpstr>Relatie tussen rechtsinstrumenten voor justitiële samenwerking in strafzaken – vervolg</vt:lpstr>
      <vt:lpstr>Administratieve bijzonderheden:  toezendingskanalen, formulieren</vt:lpstr>
      <vt:lpstr>  RC-formulier  </vt:lpstr>
      <vt:lpstr>Tenuitvoerlegging van de WRH - Termijnen</vt:lpstr>
      <vt:lpstr>Bijzondere bepalingen betreffende verhoor per tele- en videoconferentie</vt:lpstr>
      <vt:lpstr>Bijzondere bepalingen betreffende verhoor  per tele- en videoconferentie – vervolg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on Mutual Legal Assistance in Criminal Matters in the EU</dc:title>
  <dc:creator>motoi constantin daniel</dc:creator>
  <cp:lastModifiedBy>Kim Hennuy</cp:lastModifiedBy>
  <cp:revision>17</cp:revision>
  <dcterms:created xsi:type="dcterms:W3CDTF">2020-10-28T18:46:19Z</dcterms:created>
  <dcterms:modified xsi:type="dcterms:W3CDTF">2021-06-24T15:06:15Z</dcterms:modified>
</cp:coreProperties>
</file>