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300" r:id="rId3"/>
    <p:sldId id="301" r:id="rId4"/>
    <p:sldId id="288" r:id="rId5"/>
    <p:sldId id="29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1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FD51D5-CDC1-4DAF-9338-5D6A04E330CD}"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7A365-FFD8-4BE1-A6CA-5A6B6EC59A4E}" type="slidenum">
              <a:rPr lang="en-US" smtClean="0"/>
              <a:t>‹#›</a:t>
            </a:fld>
            <a:endParaRPr lang="en-US"/>
          </a:p>
        </p:txBody>
      </p:sp>
    </p:spTree>
    <p:extLst>
      <p:ext uri="{BB962C8B-B14F-4D97-AF65-F5344CB8AC3E}">
        <p14:creationId xmlns:p14="http://schemas.microsoft.com/office/powerpoint/2010/main" val="322488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AF13-8D1F-4582-894F-7567C487C8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9C5A12-713A-4F12-8FF4-28348C85AE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E321B6-8A55-4BAE-BF10-B2DD7FB8CECA}"/>
              </a:ext>
            </a:extLst>
          </p:cNvPr>
          <p:cNvSpPr>
            <a:spLocks noGrp="1"/>
          </p:cNvSpPr>
          <p:nvPr>
            <p:ph type="dt" sz="half" idx="10"/>
          </p:nvPr>
        </p:nvSpPr>
        <p:spPr/>
        <p:txBody>
          <a:bodyPr/>
          <a:lstStyle/>
          <a:p>
            <a:fld id="{7B26ECEF-ED61-4196-8B99-43A2518EEEBD}" type="datetime1">
              <a:rPr lang="en-US" smtClean="0"/>
              <a:t>12/9/2020</a:t>
            </a:fld>
            <a:endParaRPr lang="en-US"/>
          </a:p>
        </p:txBody>
      </p:sp>
      <p:sp>
        <p:nvSpPr>
          <p:cNvPr id="5" name="Footer Placeholder 4">
            <a:extLst>
              <a:ext uri="{FF2B5EF4-FFF2-40B4-BE49-F238E27FC236}">
                <a16:creationId xmlns:a16="http://schemas.microsoft.com/office/drawing/2014/main" id="{4CFAB231-875D-413F-AEF4-1E92395C5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2A314-BE44-475D-98F3-07DB5003FD21}"/>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26388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B4A6-7BDA-4880-8411-FF715121DD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363C9-CEF0-4F82-A229-96CAE388CB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305C3-2370-444B-874E-0A2264C67ACE}"/>
              </a:ext>
            </a:extLst>
          </p:cNvPr>
          <p:cNvSpPr>
            <a:spLocks noGrp="1"/>
          </p:cNvSpPr>
          <p:nvPr>
            <p:ph type="dt" sz="half" idx="10"/>
          </p:nvPr>
        </p:nvSpPr>
        <p:spPr/>
        <p:txBody>
          <a:bodyPr/>
          <a:lstStyle/>
          <a:p>
            <a:fld id="{2ED9627A-D0A0-4F9E-8070-479AA3692127}" type="datetime1">
              <a:rPr lang="en-US" smtClean="0"/>
              <a:t>12/9/2020</a:t>
            </a:fld>
            <a:endParaRPr lang="en-US"/>
          </a:p>
        </p:txBody>
      </p:sp>
      <p:sp>
        <p:nvSpPr>
          <p:cNvPr id="5" name="Footer Placeholder 4">
            <a:extLst>
              <a:ext uri="{FF2B5EF4-FFF2-40B4-BE49-F238E27FC236}">
                <a16:creationId xmlns:a16="http://schemas.microsoft.com/office/drawing/2014/main" id="{3A7237D4-4FF4-469E-B63F-41B1D6AB1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8BF7CB-2170-490E-9379-769B097FEC61}"/>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97770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B6CA20-F638-4A14-B262-3F522C6710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17388D-B8C8-4D22-8C5F-37717489BE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7566FB-8731-4091-A815-D0FCBDB0B612}"/>
              </a:ext>
            </a:extLst>
          </p:cNvPr>
          <p:cNvSpPr>
            <a:spLocks noGrp="1"/>
          </p:cNvSpPr>
          <p:nvPr>
            <p:ph type="dt" sz="half" idx="10"/>
          </p:nvPr>
        </p:nvSpPr>
        <p:spPr/>
        <p:txBody>
          <a:bodyPr/>
          <a:lstStyle/>
          <a:p>
            <a:fld id="{524E8110-48BB-4BBA-8E4D-6CBB7504344A}" type="datetime1">
              <a:rPr lang="en-US" smtClean="0"/>
              <a:t>12/9/2020</a:t>
            </a:fld>
            <a:endParaRPr lang="en-US"/>
          </a:p>
        </p:txBody>
      </p:sp>
      <p:sp>
        <p:nvSpPr>
          <p:cNvPr id="5" name="Footer Placeholder 4">
            <a:extLst>
              <a:ext uri="{FF2B5EF4-FFF2-40B4-BE49-F238E27FC236}">
                <a16:creationId xmlns:a16="http://schemas.microsoft.com/office/drawing/2014/main" id="{57F7A3B7-16E9-4DB1-8062-29A6D6842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3F606-992A-4641-9946-B0ADFBA3E28F}"/>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36455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0280-7AA4-4A18-824F-066AB6263C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3E7C6-8A3F-46B4-930C-68BFCAFE8E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608CA-5600-4309-82F2-FF634F82DE93}"/>
              </a:ext>
            </a:extLst>
          </p:cNvPr>
          <p:cNvSpPr>
            <a:spLocks noGrp="1"/>
          </p:cNvSpPr>
          <p:nvPr>
            <p:ph type="dt" sz="half" idx="10"/>
          </p:nvPr>
        </p:nvSpPr>
        <p:spPr/>
        <p:txBody>
          <a:bodyPr/>
          <a:lstStyle/>
          <a:p>
            <a:fld id="{D19808FE-A3D7-4544-9F50-11600FDAF08C}" type="datetime1">
              <a:rPr lang="en-US" smtClean="0"/>
              <a:t>12/9/2020</a:t>
            </a:fld>
            <a:endParaRPr lang="en-US"/>
          </a:p>
        </p:txBody>
      </p:sp>
      <p:sp>
        <p:nvSpPr>
          <p:cNvPr id="5" name="Footer Placeholder 4">
            <a:extLst>
              <a:ext uri="{FF2B5EF4-FFF2-40B4-BE49-F238E27FC236}">
                <a16:creationId xmlns:a16="http://schemas.microsoft.com/office/drawing/2014/main" id="{E11E71FC-CFB7-4FF7-A899-70D172AAE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D0B65-13DA-4310-876B-FB817DA2BD3F}"/>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92224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9684-070B-4C95-8461-89D5327242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302531-C3E1-4231-9CC3-E1D731985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34EBEF-283C-438A-A728-85CB2658B6E3}"/>
              </a:ext>
            </a:extLst>
          </p:cNvPr>
          <p:cNvSpPr>
            <a:spLocks noGrp="1"/>
          </p:cNvSpPr>
          <p:nvPr>
            <p:ph type="dt" sz="half" idx="10"/>
          </p:nvPr>
        </p:nvSpPr>
        <p:spPr/>
        <p:txBody>
          <a:bodyPr/>
          <a:lstStyle/>
          <a:p>
            <a:fld id="{CBD610C8-BA6E-418D-B139-22D58DEA1C98}" type="datetime1">
              <a:rPr lang="en-US" smtClean="0"/>
              <a:t>12/9/2020</a:t>
            </a:fld>
            <a:endParaRPr lang="en-US"/>
          </a:p>
        </p:txBody>
      </p:sp>
      <p:sp>
        <p:nvSpPr>
          <p:cNvPr id="5" name="Footer Placeholder 4">
            <a:extLst>
              <a:ext uri="{FF2B5EF4-FFF2-40B4-BE49-F238E27FC236}">
                <a16:creationId xmlns:a16="http://schemas.microsoft.com/office/drawing/2014/main" id="{B073AC93-8D1F-4EAC-A22A-8F15855E75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CB921-D395-46BA-B23F-642B94567F98}"/>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51275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DFFB-21C1-4574-A11A-17320079D8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58CEC-65DB-4E8A-A690-79870CF3B0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27348-3664-450B-8A35-CAB64E6FE5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6E4D2E-76EA-4595-A819-02DF689AD06B}"/>
              </a:ext>
            </a:extLst>
          </p:cNvPr>
          <p:cNvSpPr>
            <a:spLocks noGrp="1"/>
          </p:cNvSpPr>
          <p:nvPr>
            <p:ph type="dt" sz="half" idx="10"/>
          </p:nvPr>
        </p:nvSpPr>
        <p:spPr/>
        <p:txBody>
          <a:bodyPr/>
          <a:lstStyle/>
          <a:p>
            <a:fld id="{72EEBD94-F428-4833-A162-1293F2BB27D2}" type="datetime1">
              <a:rPr lang="en-US" smtClean="0"/>
              <a:t>12/9/2020</a:t>
            </a:fld>
            <a:endParaRPr lang="en-US"/>
          </a:p>
        </p:txBody>
      </p:sp>
      <p:sp>
        <p:nvSpPr>
          <p:cNvPr id="6" name="Footer Placeholder 5">
            <a:extLst>
              <a:ext uri="{FF2B5EF4-FFF2-40B4-BE49-F238E27FC236}">
                <a16:creationId xmlns:a16="http://schemas.microsoft.com/office/drawing/2014/main" id="{09A7D818-3431-4E2A-AAC8-D5E67C9F81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57C990-8F74-438A-B3E1-E24C686F3599}"/>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72129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D29AA-EDA6-46AB-9973-4496BDC0D8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19ED72-1114-4FE5-89C4-2F25291E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D88655-242F-4F63-A417-EADFC3EA5D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C153CD-3A22-4B70-B7F3-4BF88AA3CB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174A24-725E-4981-B60C-9617B8BEFB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F35A79-7F03-4095-8D91-F11DAC20C5FC}"/>
              </a:ext>
            </a:extLst>
          </p:cNvPr>
          <p:cNvSpPr>
            <a:spLocks noGrp="1"/>
          </p:cNvSpPr>
          <p:nvPr>
            <p:ph type="dt" sz="half" idx="10"/>
          </p:nvPr>
        </p:nvSpPr>
        <p:spPr/>
        <p:txBody>
          <a:bodyPr/>
          <a:lstStyle/>
          <a:p>
            <a:fld id="{2F689848-935C-43D7-A003-664D79272D73}" type="datetime1">
              <a:rPr lang="en-US" smtClean="0"/>
              <a:t>12/9/2020</a:t>
            </a:fld>
            <a:endParaRPr lang="en-US"/>
          </a:p>
        </p:txBody>
      </p:sp>
      <p:sp>
        <p:nvSpPr>
          <p:cNvPr id="8" name="Footer Placeholder 7">
            <a:extLst>
              <a:ext uri="{FF2B5EF4-FFF2-40B4-BE49-F238E27FC236}">
                <a16:creationId xmlns:a16="http://schemas.microsoft.com/office/drawing/2014/main" id="{E6FA2C6B-8377-461A-8014-1B1CC29D3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2BF0E6-A37F-46D3-93F1-4A8C3DE0B62F}"/>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397839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094B3-F946-4851-B208-2B0E0C60B1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40BF98-24A0-4B32-BE2D-7D4A2A289563}"/>
              </a:ext>
            </a:extLst>
          </p:cNvPr>
          <p:cNvSpPr>
            <a:spLocks noGrp="1"/>
          </p:cNvSpPr>
          <p:nvPr>
            <p:ph type="dt" sz="half" idx="10"/>
          </p:nvPr>
        </p:nvSpPr>
        <p:spPr/>
        <p:txBody>
          <a:bodyPr/>
          <a:lstStyle/>
          <a:p>
            <a:fld id="{E01EA586-8B1A-4DEA-B115-C882BB6CE4E7}" type="datetime1">
              <a:rPr lang="en-US" smtClean="0"/>
              <a:t>12/9/2020</a:t>
            </a:fld>
            <a:endParaRPr lang="en-US"/>
          </a:p>
        </p:txBody>
      </p:sp>
      <p:sp>
        <p:nvSpPr>
          <p:cNvPr id="4" name="Footer Placeholder 3">
            <a:extLst>
              <a:ext uri="{FF2B5EF4-FFF2-40B4-BE49-F238E27FC236}">
                <a16:creationId xmlns:a16="http://schemas.microsoft.com/office/drawing/2014/main" id="{F57AAAE8-848A-49F6-9779-4D5C31F4D9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021C16-74D0-48A0-B8C3-469D64EB9BE0}"/>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238560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C0B69F-48B6-4A40-B106-0973F0B7C775}"/>
              </a:ext>
            </a:extLst>
          </p:cNvPr>
          <p:cNvSpPr>
            <a:spLocks noGrp="1"/>
          </p:cNvSpPr>
          <p:nvPr>
            <p:ph type="dt" sz="half" idx="10"/>
          </p:nvPr>
        </p:nvSpPr>
        <p:spPr/>
        <p:txBody>
          <a:bodyPr/>
          <a:lstStyle/>
          <a:p>
            <a:fld id="{E4E4B1D8-1823-4312-8CB1-EC614C7527EA}" type="datetime1">
              <a:rPr lang="en-US" smtClean="0"/>
              <a:t>12/9/2020</a:t>
            </a:fld>
            <a:endParaRPr lang="en-US"/>
          </a:p>
        </p:txBody>
      </p:sp>
      <p:sp>
        <p:nvSpPr>
          <p:cNvPr id="3" name="Footer Placeholder 2">
            <a:extLst>
              <a:ext uri="{FF2B5EF4-FFF2-40B4-BE49-F238E27FC236}">
                <a16:creationId xmlns:a16="http://schemas.microsoft.com/office/drawing/2014/main" id="{EFB5A767-E09D-4C09-BA01-D28879A2E8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30CAE0-CD1C-4407-924F-763B68C7C412}"/>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91960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2835-8882-40D7-AEF4-4079C670E1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376A90-A249-4ED7-9672-0F6307689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4E6B69-888D-4460-8A94-D6AB7CAB7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D2CB06-D0DB-4A80-AC7B-EAF9EF3E1AF5}"/>
              </a:ext>
            </a:extLst>
          </p:cNvPr>
          <p:cNvSpPr>
            <a:spLocks noGrp="1"/>
          </p:cNvSpPr>
          <p:nvPr>
            <p:ph type="dt" sz="half" idx="10"/>
          </p:nvPr>
        </p:nvSpPr>
        <p:spPr/>
        <p:txBody>
          <a:bodyPr/>
          <a:lstStyle/>
          <a:p>
            <a:fld id="{3D51B9D8-A857-4C63-9539-36BE0B1B47D3}" type="datetime1">
              <a:rPr lang="en-US" smtClean="0"/>
              <a:t>12/9/2020</a:t>
            </a:fld>
            <a:endParaRPr lang="en-US"/>
          </a:p>
        </p:txBody>
      </p:sp>
      <p:sp>
        <p:nvSpPr>
          <p:cNvPr id="6" name="Footer Placeholder 5">
            <a:extLst>
              <a:ext uri="{FF2B5EF4-FFF2-40B4-BE49-F238E27FC236}">
                <a16:creationId xmlns:a16="http://schemas.microsoft.com/office/drawing/2014/main" id="{C80B7D96-9BEB-4AA4-BCFB-B3FD65B00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449CB8-46F3-4DA9-A950-278E83D077F3}"/>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406846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0673F-6AC1-495F-959F-2A124FD70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FAE6AE-3EBC-40AD-8193-2B7F0846E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DDCE2D-622E-4C4B-945D-DF7DDE993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58AA67-8B6A-45FB-B6E2-FDBCC8390393}"/>
              </a:ext>
            </a:extLst>
          </p:cNvPr>
          <p:cNvSpPr>
            <a:spLocks noGrp="1"/>
          </p:cNvSpPr>
          <p:nvPr>
            <p:ph type="dt" sz="half" idx="10"/>
          </p:nvPr>
        </p:nvSpPr>
        <p:spPr/>
        <p:txBody>
          <a:bodyPr/>
          <a:lstStyle/>
          <a:p>
            <a:fld id="{E7F21793-50D8-434E-82C1-1D55ADA589FA}" type="datetime1">
              <a:rPr lang="en-US" smtClean="0"/>
              <a:t>12/9/2020</a:t>
            </a:fld>
            <a:endParaRPr lang="en-US"/>
          </a:p>
        </p:txBody>
      </p:sp>
      <p:sp>
        <p:nvSpPr>
          <p:cNvPr id="6" name="Footer Placeholder 5">
            <a:extLst>
              <a:ext uri="{FF2B5EF4-FFF2-40B4-BE49-F238E27FC236}">
                <a16:creationId xmlns:a16="http://schemas.microsoft.com/office/drawing/2014/main" id="{B7A76FA1-21BF-4B59-BA8E-18B71B137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4EDA3-E6A0-4CAC-9047-76527AEE3C30}"/>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294044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5ACF89-57E1-46E9-A396-EDE9E4AF1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DB9636-B067-41E1-908E-A3960FECD0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BD40D-305C-4FEE-876A-8D7E5B087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83E06-671B-4A0B-B8E2-4EDFF254A187}" type="datetime1">
              <a:rPr lang="en-US" smtClean="0"/>
              <a:t>12/9/2020</a:t>
            </a:fld>
            <a:endParaRPr lang="en-US"/>
          </a:p>
        </p:txBody>
      </p:sp>
      <p:sp>
        <p:nvSpPr>
          <p:cNvPr id="5" name="Footer Placeholder 4">
            <a:extLst>
              <a:ext uri="{FF2B5EF4-FFF2-40B4-BE49-F238E27FC236}">
                <a16:creationId xmlns:a16="http://schemas.microsoft.com/office/drawing/2014/main" id="{01581E95-7C54-4FDD-BAA1-75668B0D3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C15203-445A-4B8C-A74D-EB74047D3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A4A3B-7E65-429A-9DD5-39041CA5CDC9}" type="slidenum">
              <a:rPr lang="en-US" smtClean="0"/>
              <a:t>‹#›</a:t>
            </a:fld>
            <a:endParaRPr lang="en-US"/>
          </a:p>
        </p:txBody>
      </p:sp>
    </p:spTree>
    <p:extLst>
      <p:ext uri="{BB962C8B-B14F-4D97-AF65-F5344CB8AC3E}">
        <p14:creationId xmlns:p14="http://schemas.microsoft.com/office/powerpoint/2010/main" val="72483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BEA302F-AF63-4BA7-A4CE-87F880265F5E}"/>
              </a:ext>
            </a:extLst>
          </p:cNvPr>
          <p:cNvSpPr>
            <a:spLocks noGrp="1" noChangeArrowheads="1"/>
          </p:cNvSpPr>
          <p:nvPr>
            <p:ph type="title"/>
          </p:nvPr>
        </p:nvSpPr>
        <p:spPr>
          <a:xfrm>
            <a:off x="385714" y="2103437"/>
            <a:ext cx="10515600" cy="1325563"/>
          </a:xfrm>
        </p:spPr>
        <p:txBody>
          <a:bodyPr>
            <a:normAutofit/>
          </a:bodyPr>
          <a:lstStyle/>
          <a:p>
            <a:pPr eaLnBrk="1" hangingPunct="1"/>
            <a:r>
              <a:rPr lang="nl-BE" dirty="1" sz="4000" b="1">
                <a:latin typeface="Times New Roman" panose="02020603050405020304" pitchFamily="18" charset="0"/>
                <a:cs typeface="Times New Roman" panose="02020603050405020304" pitchFamily="18" charset="0"/>
              </a:rPr>
              <a:t>Betere toepassing van het Europees strafrecht</a:t>
            </a:r>
            <a:br>
              <a:rPr lang="nl-BE" dirty="1" sz="4000" b="1">
                <a:latin typeface="Times New Roman" panose="02020603050405020304" pitchFamily="18" charset="0"/>
                <a:cs typeface="Times New Roman" panose="02020603050405020304" pitchFamily="18" charset="0"/>
              </a:rPr>
            </a:br>
            <a:r>
              <a:rPr lang="nl-BE" dirty="1" sz="4000" b="1">
                <a:latin typeface="Times New Roman" panose="02020603050405020304" pitchFamily="18" charset="0"/>
                <a:cs typeface="Times New Roman" panose="02020603050405020304" pitchFamily="18" charset="0"/>
              </a:rPr>
              <a:t>ERA-opleiding gerechtelijk personeel</a:t>
            </a:r>
          </a:p>
        </p:txBody>
      </p:sp>
      <p:sp>
        <p:nvSpPr>
          <p:cNvPr id="6147" name="Rectangle 3">
            <a:extLst>
              <a:ext uri="{FF2B5EF4-FFF2-40B4-BE49-F238E27FC236}">
                <a16:creationId xmlns:a16="http://schemas.microsoft.com/office/drawing/2014/main" id="{9413A1E3-8EBC-434F-AA2A-18F67A71D380}"/>
              </a:ext>
            </a:extLst>
          </p:cNvPr>
          <p:cNvSpPr>
            <a:spLocks noGrp="1" noChangeArrowheads="1"/>
          </p:cNvSpPr>
          <p:nvPr>
            <p:ph type="body" idx="1"/>
          </p:nvPr>
        </p:nvSpPr>
        <p:spPr>
          <a:xfrm>
            <a:off x="385714" y="4397226"/>
            <a:ext cx="8458200" cy="1056326"/>
          </a:xfrm>
        </p:spPr>
        <p:txBody>
          <a:bodyPr/>
          <a:lstStyle/>
          <a:p>
            <a:pPr eaLnBrk="1" hangingPunct="1">
              <a:buFontTx/>
              <a:buNone/>
            </a:pPr>
            <a:r>
              <a:rPr lang="nl-BE" dirty="1" b="1" i="1">
                <a:latin typeface="Times New Roman" panose="02020603050405020304" pitchFamily="18" charset="0"/>
                <a:cs typeface="Times New Roman" panose="02020603050405020304" pitchFamily="18" charset="0"/>
              </a:rPr>
              <a:t> </a:t>
            </a:r>
            <a:r>
              <a:rPr lang="nl-BE" dirty="1" sz="3600" b="1" i="1">
                <a:solidFill>
                  <a:schemeClr val="bg1"/>
                </a:solidFill>
                <a:latin typeface="Times New Roman" panose="02020603050405020304" pitchFamily="18" charset="0"/>
                <a:cs typeface="Times New Roman" panose="02020603050405020304" pitchFamily="18" charset="0"/>
              </a:rPr>
              <a:t>Het Europees Aanhoudingsbevel</a:t>
            </a:r>
          </a:p>
        </p:txBody>
      </p:sp>
      <p:sp>
        <p:nvSpPr>
          <p:cNvPr id="2" name="Slide Number Placeholder 1">
            <a:extLst>
              <a:ext uri="{FF2B5EF4-FFF2-40B4-BE49-F238E27FC236}">
                <a16:creationId xmlns:a16="http://schemas.microsoft.com/office/drawing/2014/main" id="{B4C6EF6B-5BA5-42C8-895C-B2C2D0594C58}"/>
              </a:ext>
            </a:extLst>
          </p:cNvPr>
          <p:cNvSpPr>
            <a:spLocks noGrp="1"/>
          </p:cNvSpPr>
          <p:nvPr>
            <p:ph type="sldNum" sz="quarter" idx="12"/>
          </p:nvPr>
        </p:nvSpPr>
        <p:spPr/>
        <p:txBody>
          <a:bodyPr/>
          <a:lstStyle/>
          <a:p>
            <a:fld id="{114A4A3B-7E65-429A-9DD5-39041CA5CDC9}" type="slidenum">
              <a:rPr lang="en-US" smtClean="0"/>
              <a:t>1</a:t>
            </a:fl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ED6EF250-DA41-47BF-A9F6-84638B813FF0}"/>
              </a:ext>
            </a:extLst>
          </p:cNvPr>
          <p:cNvSpPr>
            <a:spLocks noGrp="1"/>
          </p:cNvSpPr>
          <p:nvPr>
            <p:ph type="title"/>
          </p:nvPr>
        </p:nvSpPr>
        <p:spPr>
          <a:xfrm>
            <a:off x="323272" y="632401"/>
            <a:ext cx="10476345" cy="984250"/>
          </a:xfrm>
        </p:spPr>
        <p:txBody>
          <a:bodyPr>
            <a:normAutofit fontScale="90000"/>
          </a:bodyPr>
          <a:lstStyle/>
          <a:p>
            <a:r>
              <a:rPr lang="nl-BE" dirty="1" sz="2700" b="1">
                <a:latin typeface="Times New Roman" panose="02020603050405020304" pitchFamily="18" charset="0"/>
                <a:cs typeface="Times New Roman" panose="02020603050405020304" pitchFamily="18" charset="0"/>
              </a:rPr>
              <a:t>Kaderbesluit 2002/584 betreffende het Europees aanhoudingsbevel en de procedures van overlevering tussen de lidstaten- Voorbeeldscenario 1</a:t>
            </a:r>
            <a:r>
              <a:rPr lang="nl-BE" dirty="1" sz="2700" b="1">
                <a:latin typeface="Times New Roman" panose="02020603050405020304" pitchFamily="18" charset="0"/>
                <a:cs typeface="Times New Roman" panose="02020603050405020304" pitchFamily="18" charset="0"/>
              </a:rPr>
              <a:t> </a:t>
            </a:r>
            <a:br>
              <a:rPr lang="nl-BE" dirty="1" sz="2000">
                <a:latin typeface="Times New Roman" panose="02020603050405020304" pitchFamily="18" charset="0"/>
                <a:cs typeface="Times New Roman" panose="02020603050405020304" pitchFamily="18" charset="0"/>
              </a:rPr>
            </a:br>
          </a:p>
        </p:txBody>
      </p:sp>
      <p:sp>
        <p:nvSpPr>
          <p:cNvPr id="7171" name="Tijdelijke aanduiding voor inhoud 2">
            <a:extLst>
              <a:ext uri="{FF2B5EF4-FFF2-40B4-BE49-F238E27FC236}">
                <a16:creationId xmlns:a16="http://schemas.microsoft.com/office/drawing/2014/main" id="{53E0D2F5-AC80-44C6-9E4E-0EABF12A03EE}"/>
              </a:ext>
            </a:extLst>
          </p:cNvPr>
          <p:cNvSpPr>
            <a:spLocks noGrp="1"/>
          </p:cNvSpPr>
          <p:nvPr>
            <p:ph idx="1"/>
          </p:nvPr>
        </p:nvSpPr>
        <p:spPr>
          <a:xfrm>
            <a:off x="404091" y="1724025"/>
            <a:ext cx="10476345" cy="4351338"/>
          </a:xfrm>
        </p:spPr>
        <p:txBody>
          <a:bodyPr/>
          <a:lstStyle/>
          <a:p>
            <a:pPr algn="just">
              <a:lnSpc>
                <a:spcPct val="125000"/>
              </a:lnSpc>
            </a:pPr>
            <a:r>
              <a:rPr lang="nl-BE" dirty="1" sz="2000">
                <a:latin typeface="Times New Roman" panose="02020603050405020304" pitchFamily="18" charset="0"/>
                <a:cs typeface="Times New Roman" panose="02020603050405020304" pitchFamily="18" charset="0"/>
              </a:rPr>
              <a:t>Het hoofd van politie van Heraklion, in naam van het Openbaar Ministerie verbonden aan het Hof van Beroep van Oostelijk Kreta, vaardigt een EAB uit aan Nederland betreffende een arts van Nederlandse nationaliteit (Dr. Drion), die in Maastricht verblijft en vermeendelijk moord en sabotage zou hebben gepleegd.</a:t>
            </a:r>
            <a:r>
              <a:rPr lang="nl-BE" dirty="1" sz="2000">
                <a:latin typeface="Times New Roman" panose="02020603050405020304" pitchFamily="18" charset="0"/>
                <a:cs typeface="Times New Roman" panose="02020603050405020304" pitchFamily="18" charset="0"/>
              </a:rPr>
              <a:t> </a:t>
            </a:r>
            <a:r>
              <a:rPr lang="nl-BE" dirty="1" sz="2000">
                <a:latin typeface="Times New Roman" panose="02020603050405020304" pitchFamily="18" charset="0"/>
                <a:cs typeface="Times New Roman" panose="02020603050405020304" pitchFamily="18" charset="0"/>
              </a:rPr>
              <a:t>De feiten van moord houden verband met zijn hulp bij de levensbeëindiging van Karalisin Thessaloniki, die van Griekse nationaliteit is.</a:t>
            </a:r>
            <a:r>
              <a:rPr lang="nl-BE" dirty="1" sz="2000">
                <a:latin typeface="Times New Roman" panose="02020603050405020304" pitchFamily="18" charset="0"/>
                <a:cs typeface="Times New Roman" panose="02020603050405020304" pitchFamily="18" charset="0"/>
              </a:rPr>
              <a:t> </a:t>
            </a:r>
            <a:r>
              <a:rPr lang="nl-BE" dirty="1" sz="2000">
                <a:latin typeface="Times New Roman" panose="02020603050405020304" pitchFamily="18" charset="0"/>
                <a:cs typeface="Times New Roman" panose="02020603050405020304" pitchFamily="18" charset="0"/>
              </a:rPr>
              <a:t>Op uitdrukkelijk verzoek van Karalis injecteerde Drion hem met een dodelijke vloeistof, die enkele minuten later zijn dood veroorzaakte.</a:t>
            </a:r>
            <a:r>
              <a:rPr lang="nl-BE" dirty="1" sz="2000">
                <a:latin typeface="Times New Roman" panose="02020603050405020304" pitchFamily="18" charset="0"/>
                <a:cs typeface="Times New Roman" panose="02020603050405020304" pitchFamily="18" charset="0"/>
              </a:rPr>
              <a:t> </a:t>
            </a:r>
            <a:r>
              <a:rPr lang="nl-BE" dirty="1" sz="2000">
                <a:latin typeface="Times New Roman" panose="02020603050405020304" pitchFamily="18" charset="0"/>
                <a:cs typeface="Times New Roman" panose="02020603050405020304" pitchFamily="18" charset="0"/>
              </a:rPr>
              <a:t>De feiten van sabotage houden verband met de vernieling van het eigendom van Aegean Airlines op het vliegveld van Athene, die het resultaat was van de frustratie van dr. Drion toen hij ontdekte dat hij zijn retourvlucht naar Maastricht gemist had.</a:t>
            </a:r>
            <a:r>
              <a:rPr lang="nl-BE" dirty="1" sz="2000">
                <a:latin typeface="Times New Roman" panose="02020603050405020304" pitchFamily="18" charset="0"/>
                <a:cs typeface="Times New Roman" panose="02020603050405020304" pitchFamily="18" charset="0"/>
              </a:rPr>
              <a:t> </a:t>
            </a:r>
          </a:p>
          <a:p>
            <a:endParaRPr lang="nl-NL" altLang="en-US" sz="2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EE59194B-840C-493D-8433-5ACD07F9B195}"/>
              </a:ext>
            </a:extLst>
          </p:cNvPr>
          <p:cNvSpPr>
            <a:spLocks noGrp="1"/>
          </p:cNvSpPr>
          <p:nvPr>
            <p:ph type="sldNum" sz="quarter" idx="12"/>
          </p:nvPr>
        </p:nvSpPr>
        <p:spPr/>
        <p:txBody>
          <a:bodyPr/>
          <a:lstStyle/>
          <a:p>
            <a:fld id="{114A4A3B-7E65-429A-9DD5-39041CA5CDC9}" type="slidenum">
              <a:rPr lang="en-US" smtClean="0">
                <a:solidFill>
                  <a:schemeClr val="bg1"/>
                </a:solidFill>
              </a:rPr>
              <a:t>2</a:t>
            </a:fl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194" name="Titel 1">
            <a:extLst>
              <a:ext uri="{FF2B5EF4-FFF2-40B4-BE49-F238E27FC236}">
                <a16:creationId xmlns:a16="http://schemas.microsoft.com/office/drawing/2014/main" id="{695EC9D6-4C34-4BD0-9B7D-433B9E0E758D}"/>
              </a:ext>
            </a:extLst>
          </p:cNvPr>
          <p:cNvSpPr>
            <a:spLocks noGrp="1"/>
          </p:cNvSpPr>
          <p:nvPr>
            <p:ph type="title"/>
          </p:nvPr>
        </p:nvSpPr>
        <p:spPr>
          <a:xfrm>
            <a:off x="314035" y="664442"/>
            <a:ext cx="10300546" cy="984250"/>
          </a:xfrm>
        </p:spPr>
        <p:txBody>
          <a:bodyPr>
            <a:noAutofit/>
          </a:bodyPr>
          <a:lstStyle/>
          <a:p>
            <a:r>
              <a:rPr lang="nl-BE" dirty="1" sz="2500" b="1">
                <a:latin typeface="Times New Roman" panose="02020603050405020304" pitchFamily="18" charset="0"/>
                <a:cs typeface="Times New Roman" panose="02020603050405020304" pitchFamily="18" charset="0"/>
              </a:rPr>
              <a:t>Kaderbesluit 2002/584 betreffende het Europees aanhoudingsbevel en de procedures van overlevering tussen de lidstaten - Voorbeeldscenario 1 - Vragen</a:t>
            </a:r>
            <a:br>
              <a:rPr lang="nl-BE" dirty="1" sz="2000" b="1">
                <a:latin typeface="Times New Roman" panose="02020603050405020304" pitchFamily="18" charset="0"/>
                <a:cs typeface="Times New Roman" panose="02020603050405020304" pitchFamily="18" charset="0"/>
              </a:rPr>
            </a:br>
          </a:p>
        </p:txBody>
      </p:sp>
      <p:sp>
        <p:nvSpPr>
          <p:cNvPr id="3" name="Tijdelijke aanduiding voor inhoud 2">
            <a:extLst>
              <a:ext uri="{FF2B5EF4-FFF2-40B4-BE49-F238E27FC236}">
                <a16:creationId xmlns:a16="http://schemas.microsoft.com/office/drawing/2014/main" id="{D560C5D3-82FC-4A7F-830A-92C9EBDE95F0}"/>
              </a:ext>
            </a:extLst>
          </p:cNvPr>
          <p:cNvSpPr>
            <a:spLocks noGrp="1"/>
          </p:cNvSpPr>
          <p:nvPr>
            <p:ph idx="1"/>
          </p:nvPr>
        </p:nvSpPr>
        <p:spPr>
          <a:xfrm>
            <a:off x="434109" y="1727056"/>
            <a:ext cx="8458200" cy="4246562"/>
          </a:xfrm>
        </p:spPr>
        <p:txBody>
          <a:bodyPr/>
          <a:lstStyle/>
          <a:p>
            <a:pPr algn="just">
              <a:defRPr/>
            </a:pPr>
            <a:r>
              <a:rPr lang="nl-BE" dirty="1" sz="1600">
                <a:latin typeface="Times New Roman" panose="02020603050405020304" pitchFamily="18" charset="0"/>
                <a:cs typeface="Times New Roman" panose="02020603050405020304" pitchFamily="18" charset="0"/>
              </a:rPr>
              <a:t>1.</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Bestaat er een verplichting voor Nederland om dr. Drion over te leveren en zo ja, onder welke voorwaarden?</a:t>
            </a:r>
            <a:r>
              <a:rPr lang="nl-BE" dirty="1" sz="1600">
                <a:latin typeface="Times New Roman" panose="02020603050405020304" pitchFamily="18" charset="0"/>
                <a:cs typeface="Times New Roman" panose="02020603050405020304" pitchFamily="18" charset="0"/>
              </a:rPr>
              <a:t> </a:t>
            </a:r>
          </a:p>
          <a:p>
            <a:pPr algn="just">
              <a:defRPr/>
            </a:pPr>
            <a:r>
              <a:rPr lang="nl-BE" dirty="1" sz="1600">
                <a:latin typeface="Times New Roman" panose="02020603050405020304" pitchFamily="18" charset="0"/>
                <a:cs typeface="Times New Roman" panose="02020603050405020304" pitchFamily="18" charset="0"/>
              </a:rPr>
              <a:t>2.</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Zou het een verschil uitmaken indien de feiten zich niet in Griekenland maar in Nederland hadden voorgedaan?</a:t>
            </a:r>
          </a:p>
          <a:p>
            <a:pPr algn="just">
              <a:defRPr/>
            </a:pPr>
            <a:r>
              <a:rPr lang="nl-BE" dirty="1" sz="1600">
                <a:latin typeface="Times New Roman" panose="02020603050405020304" pitchFamily="18" charset="0"/>
                <a:cs typeface="Times New Roman" panose="02020603050405020304" pitchFamily="18" charset="0"/>
              </a:rPr>
              <a:t>3.</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Kan Nederland de strafbare feiten beoordelen en ze naar Nederlands strafrecht kwalificeren?</a:t>
            </a:r>
          </a:p>
          <a:p>
            <a:pPr algn="just">
              <a:defRPr/>
            </a:pPr>
            <a:r>
              <a:rPr lang="nl-BE" dirty="1" sz="1600">
                <a:latin typeface="Times New Roman" panose="02020603050405020304" pitchFamily="18" charset="0"/>
                <a:cs typeface="Times New Roman" panose="02020603050405020304" pitchFamily="18" charset="0"/>
              </a:rPr>
              <a:t>4.</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Speelt de nationaliteit van de gezochte persoon een rol?</a:t>
            </a:r>
          </a:p>
          <a:p>
            <a:pPr algn="just">
              <a:defRPr/>
            </a:pPr>
            <a:r>
              <a:rPr lang="nl-BE" dirty="1" sz="1600">
                <a:latin typeface="Times New Roman" panose="02020603050405020304" pitchFamily="18" charset="0"/>
                <a:cs typeface="Times New Roman" panose="02020603050405020304" pitchFamily="18" charset="0"/>
              </a:rPr>
              <a:t>5.</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Zal de gezochte persoon zich in hechtenis bevinden tijdens de procedure?</a:t>
            </a:r>
          </a:p>
          <a:p>
            <a:pPr algn="just">
              <a:defRPr/>
            </a:pPr>
            <a:r>
              <a:rPr lang="nl-BE" dirty="1" sz="1600">
                <a:latin typeface="Times New Roman" panose="02020603050405020304" pitchFamily="18" charset="0"/>
                <a:cs typeface="Times New Roman" panose="02020603050405020304" pitchFamily="18" charset="0"/>
              </a:rPr>
              <a:t>6.</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Welke autoriteiten zullen aan beide kanten betrokken zijn bij dit EAB?</a:t>
            </a:r>
          </a:p>
          <a:p>
            <a:pPr algn="just">
              <a:defRPr/>
            </a:pPr>
            <a:r>
              <a:rPr lang="nl-BE" dirty="1" sz="1600">
                <a:latin typeface="Times New Roman" panose="02020603050405020304" pitchFamily="18" charset="0"/>
                <a:cs typeface="Times New Roman" panose="02020603050405020304" pitchFamily="18" charset="0"/>
              </a:rPr>
              <a:t>7.</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Wat is de in Nederland bepaalde procedure en hoeveel tijd neemt deze in beslag?</a:t>
            </a:r>
          </a:p>
          <a:p>
            <a:pPr algn="just">
              <a:defRPr/>
            </a:pPr>
            <a:r>
              <a:rPr lang="nl-BE" dirty="1" sz="1600">
                <a:latin typeface="Times New Roman" panose="02020603050405020304" pitchFamily="18" charset="0"/>
                <a:cs typeface="Times New Roman" panose="02020603050405020304" pitchFamily="18" charset="0"/>
              </a:rPr>
              <a:t>8.</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Welke rol spelen de Griekse autoriteiten tijdens de overleveringsprocedure?</a:t>
            </a:r>
          </a:p>
          <a:p>
            <a:pPr algn="just">
              <a:defRPr/>
            </a:pPr>
            <a:r>
              <a:rPr lang="nl-BE" dirty="1" sz="1600">
                <a:latin typeface="Times New Roman" panose="02020603050405020304" pitchFamily="18" charset="0"/>
                <a:cs typeface="Times New Roman" panose="02020603050405020304" pitchFamily="18" charset="0"/>
              </a:rPr>
              <a:t>9.</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Wanneer en hoe vindt de overlevering plaats?</a:t>
            </a:r>
          </a:p>
          <a:p>
            <a:pPr algn="just">
              <a:defRPr/>
            </a:pPr>
            <a:r>
              <a:rPr lang="nl-BE" dirty="1" sz="1600">
                <a:latin typeface="Times New Roman" panose="02020603050405020304" pitchFamily="18" charset="0"/>
                <a:cs typeface="Times New Roman" panose="02020603050405020304" pitchFamily="18" charset="0"/>
              </a:rPr>
              <a:t>10.</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Laten we aannemen dat de overlevering slaagt.</a:t>
            </a:r>
            <a:r>
              <a:rPr lang="nl-BE" dirty="1" sz="1600">
                <a:latin typeface="Times New Roman" panose="02020603050405020304" pitchFamily="18" charset="0"/>
                <a:cs typeface="Times New Roman" panose="02020603050405020304" pitchFamily="18" charset="0"/>
              </a:rPr>
              <a:t> </a:t>
            </a:r>
            <a:r>
              <a:rPr lang="nl-BE" dirty="1" sz="1600">
                <a:latin typeface="Times New Roman" panose="02020603050405020304" pitchFamily="18" charset="0"/>
                <a:cs typeface="Times New Roman" panose="02020603050405020304" pitchFamily="18" charset="0"/>
              </a:rPr>
              <a:t>Onder welke voorwaarden kan de Griekse openbare aanklager Drion eveneens aanklagen voor het aanvullende strafbare feit van winkeldiefstal?</a:t>
            </a:r>
          </a:p>
          <a:p>
            <a:pPr marL="457200" indent="-457200">
              <a:buNone/>
              <a:defRPr/>
            </a:pPr>
            <a:endParaRPr lang="nl-NL" sz="2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F01358B8-3167-4DB4-9351-654C9317A937}"/>
              </a:ext>
            </a:extLst>
          </p:cNvPr>
          <p:cNvSpPr>
            <a:spLocks noGrp="1"/>
          </p:cNvSpPr>
          <p:nvPr>
            <p:ph type="sldNum" sz="quarter" idx="12"/>
          </p:nvPr>
        </p:nvSpPr>
        <p:spPr/>
        <p:txBody>
          <a:bodyPr/>
          <a:lstStyle/>
          <a:p>
            <a:fld id="{114A4A3B-7E65-429A-9DD5-39041CA5CDC9}" type="slidenum">
              <a:rPr lang="en-US" smtClean="0">
                <a:solidFill>
                  <a:schemeClr val="bg1"/>
                </a:solidFill>
              </a:rPr>
              <a:t>3</a:t>
            </a:fl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7F4F52C7-872E-47B0-B942-59FB63CDFEB6}"/>
              </a:ext>
            </a:extLst>
          </p:cNvPr>
          <p:cNvSpPr>
            <a:spLocks noGrp="1"/>
          </p:cNvSpPr>
          <p:nvPr>
            <p:ph type="title"/>
          </p:nvPr>
        </p:nvSpPr>
        <p:spPr>
          <a:xfrm>
            <a:off x="330200" y="365125"/>
            <a:ext cx="10515600" cy="1325563"/>
          </a:xfrm>
        </p:spPr>
        <p:txBody>
          <a:bodyPr>
            <a:normAutofit/>
          </a:bodyPr>
          <a:lstStyle/>
          <a:p>
            <a:r>
              <a:rPr lang="nl-BE" dirty="1" sz="3200" b="1">
                <a:latin typeface="Times New Roman" panose="02020603050405020304" pitchFamily="18" charset="0"/>
                <a:cs typeface="Times New Roman" panose="02020603050405020304" pitchFamily="18" charset="0"/>
              </a:rPr>
              <a:t>Wederzijds vertrouwen en het Europees Aanhoudingsbevel</a:t>
            </a:r>
          </a:p>
        </p:txBody>
      </p:sp>
      <p:sp>
        <p:nvSpPr>
          <p:cNvPr id="9219" name="Tijdelijke aanduiding voor inhoud 2">
            <a:extLst>
              <a:ext uri="{FF2B5EF4-FFF2-40B4-BE49-F238E27FC236}">
                <a16:creationId xmlns:a16="http://schemas.microsoft.com/office/drawing/2014/main" id="{F59A5236-2CE5-4013-A151-5145953250DB}"/>
              </a:ext>
            </a:extLst>
          </p:cNvPr>
          <p:cNvSpPr>
            <a:spLocks noGrp="1"/>
          </p:cNvSpPr>
          <p:nvPr>
            <p:ph idx="1"/>
          </p:nvPr>
        </p:nvSpPr>
        <p:spPr>
          <a:xfrm>
            <a:off x="330200" y="1899516"/>
            <a:ext cx="10515600" cy="4351338"/>
          </a:xfrm>
        </p:spPr>
        <p:txBody>
          <a:bodyPr>
            <a:normAutofit/>
          </a:bodyPr>
          <a:lstStyle/>
          <a:p>
            <a:pPr>
              <a:spcBef>
                <a:spcPts val="2400"/>
              </a:spcBef>
            </a:pPr>
            <a:r>
              <a:rPr lang="nl-BE" dirty="1" sz="2400">
                <a:latin typeface="Times New Roman" panose="02020603050405020304" pitchFamily="18" charset="0"/>
                <a:cs typeface="Times New Roman" panose="02020603050405020304" pitchFamily="18" charset="0"/>
              </a:rPr>
              <a:t>In beginsel: EAB in acht nemen</a:t>
            </a:r>
          </a:p>
          <a:p>
            <a:pPr>
              <a:spcBef>
                <a:spcPts val="2400"/>
              </a:spcBef>
            </a:pPr>
            <a:r>
              <a:rPr lang="nl-BE" dirty="1" sz="2400">
                <a:latin typeface="Times New Roman" panose="02020603050405020304" pitchFamily="18" charset="0"/>
                <a:cs typeface="Times New Roman" panose="02020603050405020304" pitchFamily="18" charset="0"/>
              </a:rPr>
              <a:t>Behalve toepasselijke gronden voor weigering (Meloni)</a:t>
            </a:r>
          </a:p>
          <a:p>
            <a:pPr>
              <a:spcBef>
                <a:spcPts val="2400"/>
              </a:spcBef>
            </a:pPr>
            <a:r>
              <a:rPr lang="nl-BE" dirty="1" sz="2400">
                <a:latin typeface="Times New Roman" panose="02020603050405020304" pitchFamily="18" charset="0"/>
                <a:cs typeface="Times New Roman" panose="02020603050405020304" pitchFamily="18" charset="0"/>
              </a:rPr>
              <a:t>Echter:</a:t>
            </a:r>
            <a:r>
              <a:rPr lang="nl-BE" dirty="1" sz="2400">
                <a:latin typeface="Times New Roman" panose="02020603050405020304" pitchFamily="18" charset="0"/>
                <a:cs typeface="Times New Roman" panose="02020603050405020304" pitchFamily="18" charset="0"/>
              </a:rPr>
              <a:t> </a:t>
            </a:r>
            <a:r>
              <a:rPr lang="nl-BE" dirty="1" sz="2400">
                <a:latin typeface="Times New Roman" panose="02020603050405020304" pitchFamily="18" charset="0"/>
                <a:cs typeface="Times New Roman" panose="02020603050405020304" pitchFamily="18" charset="0"/>
              </a:rPr>
              <a:t>Mensenrechtenkwesties (Aranyosi/ Calderaru)</a:t>
            </a:r>
          </a:p>
          <a:p>
            <a:pPr>
              <a:spcBef>
                <a:spcPts val="2400"/>
              </a:spcBef>
            </a:pPr>
            <a:r>
              <a:rPr lang="nl-BE" dirty="1" sz="2400">
                <a:latin typeface="Times New Roman" panose="02020603050405020304" pitchFamily="18" charset="0"/>
                <a:cs typeface="Times New Roman" panose="02020603050405020304" pitchFamily="18" charset="0"/>
              </a:rPr>
              <a:t>LS’en moeten waarborgen voor absolute rechten vragen</a:t>
            </a:r>
          </a:p>
        </p:txBody>
      </p:sp>
      <p:sp>
        <p:nvSpPr>
          <p:cNvPr id="2" name="Slide Number Placeholder 1">
            <a:extLst>
              <a:ext uri="{FF2B5EF4-FFF2-40B4-BE49-F238E27FC236}">
                <a16:creationId xmlns:a16="http://schemas.microsoft.com/office/drawing/2014/main" id="{EAACAF33-3C6D-48D9-90D9-C0C30B2C7521}"/>
              </a:ext>
            </a:extLst>
          </p:cNvPr>
          <p:cNvSpPr>
            <a:spLocks noGrp="1"/>
          </p:cNvSpPr>
          <p:nvPr>
            <p:ph type="sldNum" sz="quarter" idx="12"/>
          </p:nvPr>
        </p:nvSpPr>
        <p:spPr/>
        <p:txBody>
          <a:bodyPr/>
          <a:lstStyle/>
          <a:p>
            <a:fld id="{114A4A3B-7E65-429A-9DD5-39041CA5CDC9}" type="slidenum">
              <a:rPr lang="en-US" smtClean="0">
                <a:solidFill>
                  <a:schemeClr val="bg1"/>
                </a:solidFill>
              </a:rPr>
              <a:t>4</a:t>
            </a:fl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D8BBE3C5-6EC1-4B31-8441-4A8D1BA3940C}"/>
              </a:ext>
            </a:extLst>
          </p:cNvPr>
          <p:cNvSpPr>
            <a:spLocks noGrp="1"/>
          </p:cNvSpPr>
          <p:nvPr>
            <p:ph type="title"/>
          </p:nvPr>
        </p:nvSpPr>
        <p:spPr>
          <a:xfrm>
            <a:off x="369454" y="404813"/>
            <a:ext cx="8458200" cy="1008063"/>
          </a:xfrm>
        </p:spPr>
        <p:txBody>
          <a:bodyPr>
            <a:normAutofit/>
          </a:bodyPr>
          <a:lstStyle/>
          <a:p>
            <a:r>
              <a:rPr lang="nl-BE" dirty="1" sz="3200" b="1">
                <a:latin typeface="Times New Roman" panose="02020603050405020304" pitchFamily="18" charset="0"/>
                <a:cs typeface="Times New Roman" panose="02020603050405020304" pitchFamily="18" charset="0"/>
              </a:rPr>
              <a:t>Enkel wederzijds vertrouwen op het moment van overlevering?</a:t>
            </a:r>
          </a:p>
        </p:txBody>
      </p:sp>
      <p:sp>
        <p:nvSpPr>
          <p:cNvPr id="10243" name="Tijdelijke aanduiding voor inhoud 2">
            <a:extLst>
              <a:ext uri="{FF2B5EF4-FFF2-40B4-BE49-F238E27FC236}">
                <a16:creationId xmlns:a16="http://schemas.microsoft.com/office/drawing/2014/main" id="{24C57295-CB38-4662-836F-F8CE630918F5}"/>
              </a:ext>
            </a:extLst>
          </p:cNvPr>
          <p:cNvSpPr>
            <a:spLocks noGrp="1"/>
          </p:cNvSpPr>
          <p:nvPr>
            <p:ph idx="1"/>
          </p:nvPr>
        </p:nvSpPr>
        <p:spPr>
          <a:xfrm>
            <a:off x="369454" y="1699203"/>
            <a:ext cx="8458200" cy="4606925"/>
          </a:xfrm>
        </p:spPr>
        <p:txBody>
          <a:bodyPr/>
          <a:lstStyle/>
          <a:p>
            <a:pPr>
              <a:spcBef>
                <a:spcPts val="1800"/>
              </a:spcBef>
            </a:pPr>
            <a:r>
              <a:rPr lang="nl-BE" dirty="1" sz="2400">
                <a:latin typeface="Times New Roman" panose="02020603050405020304" pitchFamily="18" charset="0"/>
                <a:cs typeface="Times New Roman" panose="02020603050405020304" pitchFamily="18" charset="0"/>
              </a:rPr>
              <a:t>Tweede zaak Aranyosi: enkel waarborgen voor de eerste detentie-eenheid?</a:t>
            </a:r>
            <a:r>
              <a:rPr lang="nl-BE" dirty="1" sz="2400">
                <a:latin typeface="Times New Roman" panose="02020603050405020304" pitchFamily="18" charset="0"/>
                <a:cs typeface="Times New Roman" panose="02020603050405020304" pitchFamily="18" charset="0"/>
              </a:rPr>
              <a:t> </a:t>
            </a:r>
            <a:r>
              <a:rPr lang="nl-BE" dirty="1" sz="2400">
                <a:latin typeface="Times New Roman" panose="02020603050405020304" pitchFamily="18" charset="0"/>
                <a:cs typeface="Times New Roman" panose="02020603050405020304" pitchFamily="18" charset="0"/>
              </a:rPr>
              <a:t>Dit kan tot wederzijdse monitoring van LS’en leiden</a:t>
            </a:r>
          </a:p>
          <a:p>
            <a:pPr>
              <a:spcBef>
                <a:spcPts val="1800"/>
              </a:spcBef>
            </a:pPr>
            <a:r>
              <a:rPr lang="nl-BE" dirty="1" sz="2400">
                <a:latin typeface="Times New Roman" panose="02020603050405020304" pitchFamily="18" charset="0"/>
                <a:cs typeface="Times New Roman" panose="02020603050405020304" pitchFamily="18" charset="0"/>
              </a:rPr>
              <a:t>Wederzijds vertrouwen met LS’en waar de rechtsstaat in gevaar is?</a:t>
            </a:r>
            <a:r>
              <a:rPr lang="nl-BE" dirty="1" sz="2400">
                <a:latin typeface="Times New Roman" panose="02020603050405020304" pitchFamily="18" charset="0"/>
                <a:cs typeface="Times New Roman" panose="02020603050405020304" pitchFamily="18" charset="0"/>
              </a:rPr>
              <a:t> </a:t>
            </a:r>
            <a:r>
              <a:rPr lang="nl-BE" dirty="1" sz="2400">
                <a:latin typeface="Times New Roman" panose="02020603050405020304" pitchFamily="18" charset="0"/>
                <a:cs typeface="Times New Roman" panose="02020603050405020304" pitchFamily="18" charset="0"/>
              </a:rPr>
              <a:t>Het geval in Polen en Hongarije</a:t>
            </a:r>
            <a:r>
              <a:rPr lang="nl-BE" dirty="1" sz="2400">
                <a:latin typeface="Times New Roman" panose="02020603050405020304" pitchFamily="18" charset="0"/>
                <a:cs typeface="Times New Roman" panose="02020603050405020304" pitchFamily="18" charset="0"/>
              </a:rPr>
              <a:t> </a:t>
            </a:r>
            <a:r>
              <a:rPr lang="nl-BE" dirty="1" sz="2400">
                <a:latin typeface="Times New Roman" panose="02020603050405020304" pitchFamily="18" charset="0"/>
                <a:cs typeface="Times New Roman" panose="02020603050405020304" pitchFamily="18" charset="0"/>
              </a:rPr>
              <a:t>AANBEVELING (EU) 2018/103 VAN DE COMMISSIE + C-354/20 PPU (DR Amsterdam verw. over Polen)</a:t>
            </a:r>
          </a:p>
          <a:p>
            <a:pPr>
              <a:spcBef>
                <a:spcPts val="1800"/>
              </a:spcBef>
            </a:pPr>
            <a:r>
              <a:rPr lang="nl-BE" dirty="1" sz="2400">
                <a:latin typeface="Times New Roman" panose="02020603050405020304" pitchFamily="18" charset="0"/>
                <a:cs typeface="Times New Roman" panose="02020603050405020304" pitchFamily="18" charset="0"/>
              </a:rPr>
              <a:t>Wederzijds vertrouwen met een voormalige lidstaat - VK</a:t>
            </a:r>
          </a:p>
          <a:p>
            <a:pPr>
              <a:spcBef>
                <a:spcPts val="1800"/>
              </a:spcBef>
            </a:pPr>
            <a:r>
              <a:rPr lang="nl-BE" dirty="1" sz="2400">
                <a:latin typeface="Times New Roman" panose="02020603050405020304" pitchFamily="18" charset="0"/>
                <a:cs typeface="Times New Roman" panose="02020603050405020304" pitchFamily="18" charset="0"/>
              </a:rPr>
              <a:t>Wederzijds vertrouwen met niet-lidstaten - Noorwegen/IJsland</a:t>
            </a:r>
          </a:p>
        </p:txBody>
      </p:sp>
      <p:sp>
        <p:nvSpPr>
          <p:cNvPr id="2" name="Slide Number Placeholder 1">
            <a:extLst>
              <a:ext uri="{FF2B5EF4-FFF2-40B4-BE49-F238E27FC236}">
                <a16:creationId xmlns:a16="http://schemas.microsoft.com/office/drawing/2014/main" id="{CFE605AF-52E9-4EC9-A268-07C515A5E195}"/>
              </a:ext>
            </a:extLst>
          </p:cNvPr>
          <p:cNvSpPr>
            <a:spLocks noGrp="1"/>
          </p:cNvSpPr>
          <p:nvPr>
            <p:ph type="sldNum" sz="quarter" idx="12"/>
          </p:nvPr>
        </p:nvSpPr>
        <p:spPr/>
        <p:txBody>
          <a:bodyPr/>
          <a:lstStyle/>
          <a:p>
            <a:fld id="{114A4A3B-7E65-429A-9DD5-39041CA5CDC9}" type="slidenum">
              <a:rPr lang="en-US" smtClean="0">
                <a:solidFill>
                  <a:schemeClr val="bg1"/>
                </a:solidFill>
              </a:rPr>
              <a:t>5</a:t>
            </a:fl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500</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Better applying European Criminal Law ERA Court staff training</vt:lpstr>
      <vt:lpstr>Council Framework Decision 2002/584 on the European arrest warrant and the surrender procedures between Member States - Case 1 scenario  </vt:lpstr>
      <vt:lpstr>Council Framework Decision 2002/584 on the European arrest warrant and the surrender procedures between Member States - Case 1 scenario – The questions </vt:lpstr>
      <vt:lpstr>Mutual Trust and the European Arrest Warrant</vt:lpstr>
      <vt:lpstr>Mutual trust at the moment of surrender only?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applying European Criminal Law ERA Court staff training</dc:title>
  <dc:creator>Martin Kisgyörgy</dc:creator>
  <cp:lastModifiedBy>Martin Kisgyörgy</cp:lastModifiedBy>
  <cp:revision>11</cp:revision>
  <dcterms:created xsi:type="dcterms:W3CDTF">2020-12-02T15:00:47Z</dcterms:created>
  <dcterms:modified xsi:type="dcterms:W3CDTF">2020-12-09T13:45:33Z</dcterms:modified>
</cp:coreProperties>
</file>