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6"/>
  </p:notesMasterIdLst>
  <p:sldIdLst>
    <p:sldId id="256" r:id="rId2"/>
    <p:sldId id="257" r:id="rId3"/>
    <p:sldId id="262" r:id="rId4"/>
    <p:sldId id="263" r:id="rId5"/>
    <p:sldId id="268" r:id="rId6"/>
    <p:sldId id="269" r:id="rId7"/>
    <p:sldId id="270" r:id="rId8"/>
    <p:sldId id="276" r:id="rId9"/>
    <p:sldId id="271" r:id="rId10"/>
    <p:sldId id="272" r:id="rId11"/>
    <p:sldId id="273" r:id="rId12"/>
    <p:sldId id="274" r:id="rId13"/>
    <p:sldId id="275"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24/06/2021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‹N°›</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6/24/2021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6/24/2021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6/24/2021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6/24/2021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6/24/2021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6/24/2021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6/24/2021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6/24/2021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6/24/2021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6/24/2021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6/24/2021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6/24/2021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ejn-crimjust.europa.eu/ejn/libdocumentproperties/EN/2120"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www.ejn-crimjust.europa.eu/ejn/libdocumentproperties/EN/3152" TargetMode="External"/><Relationship Id="rId4" Type="http://schemas.openxmlformats.org/officeDocument/2006/relationships/hyperlink" Target="https://www.ejn-crimjust.europa.eu/ejn/libdocumentproperties/EN/3155"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279665" y="2404967"/>
            <a:ext cx="9144000" cy="1252632"/>
          </a:xfrm>
        </p:spPr>
        <p:txBody>
          <a:bodyPr anchor="ctr">
            <a:normAutofit/>
          </a:bodyPr>
          <a:lstStyle/>
          <a:p>
            <a:pPr marL="0" marR="0" algn="l">
              <a:spcBef>
                <a:spcPts val="0"/>
              </a:spcBef>
              <a:spcAft>
                <a:spcPts val="800"/>
              </a:spcAft>
            </a:pPr>
            <a:r>
              <a:rPr lang="nl-BE" sz="3600" b="1">
                <a:latin typeface="Times New Roman" panose="02020603050405020304" pitchFamily="18" charset="0"/>
                <a:cs typeface="Times New Roman" panose="02020603050405020304" pitchFamily="18" charset="0"/>
              </a:rPr>
              <a:t>Betere toepassing van het Europees strafrecht</a:t>
            </a:r>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ERA-opleiding gerechtelijk personeel</a:t>
            </a:r>
          </a:p>
        </p:txBody>
      </p:sp>
      <p:sp>
        <p:nvSpPr>
          <p:cNvPr id="3" name="TextBox 2">
            <a:extLst>
              <a:ext uri="{FF2B5EF4-FFF2-40B4-BE49-F238E27FC236}">
                <a16:creationId xmlns:a16="http://schemas.microsoft.com/office/drawing/2014/main" id="{EF0848D1-47D9-40A0-A949-14DE88AA3AD9}"/>
              </a:ext>
            </a:extLst>
          </p:cNvPr>
          <p:cNvSpPr txBox="1"/>
          <p:nvPr/>
        </p:nvSpPr>
        <p:spPr>
          <a:xfrm>
            <a:off x="279665" y="4553146"/>
            <a:ext cx="6789038" cy="646331"/>
          </a:xfrm>
          <a:prstGeom prst="rect">
            <a:avLst/>
          </a:prstGeom>
          <a:noFill/>
        </p:spPr>
        <p:txBody>
          <a:bodyPr wrap="none" rtlCol="0">
            <a:spAutoFit/>
          </a:bodyPr>
          <a:lstStyle/>
          <a:p>
            <a:r>
              <a:rPr lang="nl-BE" sz="3600" b="1" i="1">
                <a:solidFill>
                  <a:schemeClr val="bg1"/>
                </a:solidFill>
                <a:latin typeface="Times New Roman" panose="02020603050405020304" pitchFamily="18" charset="0"/>
                <a:cs typeface="Times New Roman" panose="02020603050405020304" pitchFamily="18" charset="0"/>
              </a:rPr>
              <a:t>Het Europees Onderzoeksbevel</a:t>
            </a: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75822" y="686860"/>
            <a:ext cx="10905066" cy="716952"/>
          </a:xfrm>
        </p:spPr>
        <p:txBody>
          <a:bodyPr>
            <a:normAutofit fontScale="90000"/>
          </a:bodyPr>
          <a:lstStyle/>
          <a:p>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Gronden voor weigering van de erkenning of de tenuitvoerlegging Uitstel </a:t>
            </a:r>
            <a:br>
              <a:rPr lang="nl-BE" sz="3600" i="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75822" y="1540337"/>
            <a:ext cx="10275501" cy="5317663"/>
          </a:xfrm>
        </p:spPr>
        <p:txBody>
          <a:bodyPr>
            <a:noAutofit/>
          </a:bodyPr>
          <a:lstStyle/>
          <a:p>
            <a:pPr marL="0" algn="just">
              <a:lnSpc>
                <a:spcPct val="107000"/>
              </a:lnSpc>
              <a:spcBef>
                <a:spcPts val="0"/>
              </a:spcBef>
            </a:pPr>
            <a:endParaRPr lang="en-GB" sz="1800" dirty="0">
              <a:latin typeface="Times New Roman" panose="02020603050405020304" pitchFamily="18" charset="0"/>
            </a:endParaRPr>
          </a:p>
          <a:p>
            <a:pPr marL="0" algn="just">
              <a:lnSpc>
                <a:spcPct val="107000"/>
              </a:lnSpc>
              <a:spcBef>
                <a:spcPts val="0"/>
              </a:spcBef>
            </a:pPr>
            <a:r>
              <a:rPr lang="nl-BE" sz="1800" b="1">
                <a:solidFill>
                  <a:srgbClr val="FF0000"/>
                </a:solidFill>
                <a:latin typeface="Times New Roman" panose="02020603050405020304" pitchFamily="18" charset="0"/>
              </a:rPr>
              <a:t>Uitdrukkelijk en beperkend bepaalde</a:t>
            </a:r>
            <a:r>
              <a:rPr lang="nl-BE" sz="1800">
                <a:latin typeface="Times New Roman" panose="02020603050405020304" pitchFamily="18" charset="0"/>
              </a:rPr>
              <a:t> gronden voor weigering van de erkenning of de tenuitvoerlegging van een EOB (art. 11, letter a) - h) van de RL)</a:t>
            </a:r>
          </a:p>
          <a:p>
            <a:pPr marL="0" algn="just">
              <a:lnSpc>
                <a:spcPct val="107000"/>
              </a:lnSpc>
              <a:spcBef>
                <a:spcPts val="0"/>
              </a:spcBef>
            </a:pPr>
            <a:endParaRPr lang="en-US" sz="1800" dirty="0">
              <a:latin typeface="Times New Roman" panose="02020603050405020304" pitchFamily="18" charset="0"/>
            </a:endParaRPr>
          </a:p>
          <a:p>
            <a:pPr marL="0" algn="just">
              <a:lnSpc>
                <a:spcPct val="107000"/>
              </a:lnSpc>
              <a:spcBef>
                <a:spcPts val="0"/>
              </a:spcBef>
            </a:pPr>
            <a:r>
              <a:rPr lang="nl-BE" sz="1800">
                <a:latin typeface="Times New Roman" panose="02020603050405020304" pitchFamily="18" charset="0"/>
              </a:rPr>
              <a:t>De erkenning of tenuitvoerlegging van het EOB in de uitvoerende staat </a:t>
            </a:r>
            <a:r>
              <a:rPr lang="nl-BE" sz="1800" b="1">
                <a:solidFill>
                  <a:srgbClr val="FF0000"/>
                </a:solidFill>
                <a:latin typeface="Times New Roman" panose="02020603050405020304" pitchFamily="18" charset="0"/>
              </a:rPr>
              <a:t>kan</a:t>
            </a:r>
            <a:r>
              <a:rPr lang="nl-BE" sz="1800">
                <a:latin typeface="Times New Roman" panose="02020603050405020304" pitchFamily="18" charset="0"/>
              </a:rPr>
              <a:t> in elk van de volgende gevallen worden </a:t>
            </a:r>
            <a:r>
              <a:rPr lang="nl-BE" sz="1800" b="1">
                <a:solidFill>
                  <a:srgbClr val="FF0000"/>
                </a:solidFill>
                <a:latin typeface="Times New Roman" panose="02020603050405020304" pitchFamily="18" charset="0"/>
              </a:rPr>
              <a:t>uitgesteld</a:t>
            </a:r>
            <a:r>
              <a:rPr lang="nl-BE" sz="1800">
                <a:latin typeface="Times New Roman" panose="02020603050405020304" pitchFamily="18" charset="0"/>
              </a:rPr>
              <a:t>: </a:t>
            </a:r>
          </a:p>
          <a:p>
            <a:pPr marL="342900" indent="-342900" algn="just">
              <a:lnSpc>
                <a:spcPct val="107000"/>
              </a:lnSpc>
              <a:spcBef>
                <a:spcPts val="0"/>
              </a:spcBef>
              <a:buAutoNum type="alphaLcParenBoth"/>
            </a:pPr>
            <a:r>
              <a:rPr lang="nl-BE" sz="1800" i="1">
                <a:latin typeface="Times New Roman" panose="02020603050405020304" pitchFamily="18" charset="0"/>
              </a:rPr>
              <a:t>de tenuitvoerlegging zou een lopend strafrechtelijk onderzoek of een ingestelde strafvervolging kunnen schaden, in welk geval zij wordt uitgesteld voor de tijd dat de uitvoerende staat zulks redelijk acht; </a:t>
            </a:r>
          </a:p>
          <a:p>
            <a:pPr marL="342900" indent="-342900" algn="just">
              <a:lnSpc>
                <a:spcPct val="107000"/>
              </a:lnSpc>
              <a:spcBef>
                <a:spcPts val="0"/>
              </a:spcBef>
              <a:buAutoNum type="alphaLcParenBoth"/>
            </a:pPr>
            <a:r>
              <a:rPr lang="nl-BE" sz="1800" i="1">
                <a:latin typeface="Times New Roman" panose="02020603050405020304" pitchFamily="18" charset="0"/>
              </a:rPr>
              <a:t>de betrokken voorwerpen, documenten of gegevens worden reeds in een andere procedure gebruikt, in welk geval de erkenning of tenuitvoerlegging wordt uitgesteld voor de tijd dat zij daarvoor benodigd zijn; </a:t>
            </a:r>
          </a:p>
          <a:p>
            <a:pPr marL="342900" indent="-342900" algn="just">
              <a:lnSpc>
                <a:spcPct val="107000"/>
              </a:lnSpc>
              <a:spcBef>
                <a:spcPts val="0"/>
              </a:spcBef>
              <a:buAutoNum type="alphaLcParenBoth"/>
            </a:pPr>
            <a:endParaRPr lang="en-GB" sz="1800" i="1" dirty="0">
              <a:latin typeface="Times New Roman" panose="02020603050405020304" pitchFamily="18" charset="0"/>
            </a:endParaRPr>
          </a:p>
          <a:p>
            <a:pPr algn="just">
              <a:lnSpc>
                <a:spcPct val="107000"/>
              </a:lnSpc>
              <a:spcBef>
                <a:spcPts val="0"/>
              </a:spcBef>
            </a:pPr>
            <a:r>
              <a:rPr lang="nl-BE" sz="1800">
                <a:latin typeface="Times New Roman" panose="02020603050405020304" pitchFamily="18" charset="0"/>
              </a:rPr>
              <a:t>Zodra de reden voor het uitstel </a:t>
            </a:r>
            <a:r>
              <a:rPr lang="nl-BE" sz="1800" b="1">
                <a:latin typeface="Times New Roman" panose="02020603050405020304" pitchFamily="18" charset="0"/>
              </a:rPr>
              <a:t>vervalt</a:t>
            </a:r>
            <a:r>
              <a:rPr lang="nl-BE" sz="1800">
                <a:latin typeface="Times New Roman" panose="02020603050405020304" pitchFamily="18" charset="0"/>
              </a:rPr>
              <a:t>, neemt de uitvoerende autoriteit onmiddellijk de nodige maatregelen ter tenuitvoerlegging van het EOB en stelt zij de uitvaardigende autoriteit op zodanige wijze in kennis dat dit schriftelijk kan worden vastgelegd (art. 15 van de RL). </a:t>
            </a:r>
          </a:p>
          <a:p>
            <a:pPr marL="0" indent="0" algn="just">
              <a:lnSpc>
                <a:spcPct val="107000"/>
              </a:lnSpc>
              <a:spcBef>
                <a:spcPts val="0"/>
              </a:spcBef>
              <a:buNone/>
            </a:pPr>
            <a:r>
              <a:rPr lang="nl-BE" sz="1800">
                <a:latin typeface="Times New Roman" panose="02020603050405020304" pitchFamily="18" charset="0"/>
                <a:cs typeface="Times New Roman" panose="02020603050405020304" pitchFamily="18" charset="0"/>
              </a:rPr>
              <a:t> </a:t>
            </a:r>
            <a:br>
              <a:rPr lang="nl-BE" sz="1800">
                <a:latin typeface="Times New Roman" panose="02020603050405020304" pitchFamily="18" charset="0"/>
                <a:cs typeface="Times New Roman" panose="02020603050405020304" pitchFamily="18" charset="0"/>
              </a:rPr>
            </a:br>
            <a:br>
              <a:rPr lang="nl-BE" sz="1800" b="1">
                <a:latin typeface="Times New Roman" panose="02020603050405020304" pitchFamily="18" charset="0"/>
                <a:cs typeface="Times New Roman" panose="02020603050405020304" pitchFamily="18" charset="0"/>
              </a:rPr>
            </a:br>
            <a:endParaRPr lang="nl-BE" sz="1800" b="1">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a:solidFill>
                <a:schemeClr val="bg1"/>
              </a:solidFill>
            </a:endParaRPr>
          </a:p>
        </p:txBody>
      </p:sp>
    </p:spTree>
    <p:extLst>
      <p:ext uri="{BB962C8B-B14F-4D97-AF65-F5344CB8AC3E}">
        <p14:creationId xmlns:p14="http://schemas.microsoft.com/office/powerpoint/2010/main" val="961750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448734" y="284140"/>
            <a:ext cx="10905066" cy="716952"/>
          </a:xfrm>
        </p:spPr>
        <p:txBody>
          <a:bodyPr>
            <a:normAutofit fontScale="90000"/>
          </a:bodyPr>
          <a:lstStyle/>
          <a:p>
            <a:br>
              <a:rPr lang="nl-BE" sz="3600" b="1" dirty="0">
                <a:latin typeface="Times New Roman" panose="02020603050405020304" pitchFamily="18" charset="0"/>
                <a:cs typeface="Times New Roman" panose="02020603050405020304" pitchFamily="18" charset="0"/>
              </a:rPr>
            </a:br>
            <a:br>
              <a:rPr lang="nl-BE" sz="3600" b="1" dirty="0">
                <a:latin typeface="Times New Roman" panose="02020603050405020304" pitchFamily="18" charset="0"/>
                <a:cs typeface="Times New Roman" panose="02020603050405020304" pitchFamily="18" charset="0"/>
              </a:rPr>
            </a:br>
            <a:r>
              <a:rPr lang="nl-BE" sz="3600" b="1" dirty="0">
                <a:latin typeface="Times New Roman" panose="02020603050405020304" pitchFamily="18" charset="0"/>
                <a:cs typeface="Times New Roman" panose="02020603050405020304" pitchFamily="18" charset="0"/>
              </a:rPr>
              <a:t>Termijnen voor erkenning en tenuitvoerlegging</a:t>
            </a:r>
            <a:br>
              <a:rPr lang="nl-BE" sz="3600" i="1" dirty="0">
                <a:latin typeface="Times New Roman" panose="02020603050405020304" pitchFamily="18" charset="0"/>
                <a:cs typeface="Times New Roman" panose="02020603050405020304" pitchFamily="18" charset="0"/>
              </a:rPr>
            </a:br>
            <a:br>
              <a:rPr lang="nl-BE" sz="3600" b="1" dirty="0">
                <a:latin typeface="Times New Roman" panose="02020603050405020304" pitchFamily="18" charset="0"/>
                <a:cs typeface="Times New Roman" panose="02020603050405020304" pitchFamily="18" charset="0"/>
              </a:rPr>
            </a:br>
            <a:endParaRPr lang="nl-B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184709" y="1333029"/>
            <a:ext cx="10275501" cy="4691384"/>
          </a:xfrm>
        </p:spPr>
        <p:txBody>
          <a:bodyPr>
            <a:noAutofit/>
          </a:bodyPr>
          <a:lstStyle/>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nl-BE" sz="1600" dirty="0">
                <a:latin typeface="Times New Roman" panose="02020603050405020304" pitchFamily="18" charset="0"/>
              </a:rPr>
              <a:t>De beslissing betreffende de erkenning of tenuitvoerlegging wordt genomen en de uitvoering van de onderzoeksmaatregel vindt plaats </a:t>
            </a:r>
            <a:r>
              <a:rPr lang="nl-BE" sz="1600" b="1" dirty="0">
                <a:solidFill>
                  <a:srgbClr val="FF0000"/>
                </a:solidFill>
                <a:latin typeface="Times New Roman" panose="02020603050405020304" pitchFamily="18" charset="0"/>
              </a:rPr>
              <a:t>met dezelfde snelheid en prioriteit als ware het een vergelijkbare binnenlandse zaak</a:t>
            </a:r>
            <a:r>
              <a:rPr lang="nl-BE" sz="1600" dirty="0">
                <a:latin typeface="Times New Roman" panose="02020603050405020304" pitchFamily="18" charset="0"/>
              </a:rPr>
              <a:t> (art. 12, lid 1 van de RL).</a:t>
            </a:r>
          </a:p>
          <a:p>
            <a:pPr algn="just">
              <a:lnSpc>
                <a:spcPct val="107000"/>
              </a:lnSpc>
              <a:spcBef>
                <a:spcPts val="0"/>
              </a:spcBef>
            </a:pPr>
            <a:endParaRPr lang="en-GB" sz="1600" b="1" dirty="0">
              <a:solidFill>
                <a:srgbClr val="FF0000"/>
              </a:solidFill>
              <a:latin typeface="Times New Roman" panose="02020603050405020304" pitchFamily="18" charset="0"/>
            </a:endParaRPr>
          </a:p>
          <a:p>
            <a:pPr algn="just">
              <a:lnSpc>
                <a:spcPct val="107000"/>
              </a:lnSpc>
              <a:spcBef>
                <a:spcPts val="0"/>
              </a:spcBef>
            </a:pPr>
            <a:r>
              <a:rPr lang="nl-BE" sz="1600" dirty="0">
                <a:latin typeface="Times New Roman" panose="02020603050405020304" pitchFamily="18" charset="0"/>
              </a:rPr>
              <a:t>De uitvoerende autoriteit neemt de beslissing betreffende de erkenning of tenuitvoerlegging van het EOB </a:t>
            </a:r>
            <a:r>
              <a:rPr lang="nl-BE" sz="1600" b="1" dirty="0">
                <a:solidFill>
                  <a:srgbClr val="FF0000"/>
                </a:solidFill>
                <a:latin typeface="Times New Roman" panose="02020603050405020304" pitchFamily="18" charset="0"/>
              </a:rPr>
              <a:t>zo spoedig mogelijk</a:t>
            </a:r>
            <a:r>
              <a:rPr lang="nl-BE" sz="1600" dirty="0">
                <a:latin typeface="Times New Roman" panose="02020603050405020304" pitchFamily="18" charset="0"/>
              </a:rPr>
              <a:t> en uiterlijk </a:t>
            </a:r>
            <a:r>
              <a:rPr lang="nl-BE" sz="1600" b="1" dirty="0">
                <a:solidFill>
                  <a:srgbClr val="FF0000"/>
                </a:solidFill>
                <a:latin typeface="Times New Roman" panose="02020603050405020304" pitchFamily="18" charset="0"/>
              </a:rPr>
              <a:t>dertig dagen </a:t>
            </a:r>
            <a:r>
              <a:rPr lang="nl-BE" sz="1600" dirty="0">
                <a:latin typeface="Times New Roman" panose="02020603050405020304" pitchFamily="18" charset="0"/>
              </a:rPr>
              <a:t>na de ontvangst van het EOB door de bevoegde uitvoerende autoriteit.</a:t>
            </a:r>
          </a:p>
          <a:p>
            <a:pPr algn="just">
              <a:lnSpc>
                <a:spcPct val="107000"/>
              </a:lnSpc>
              <a:spcBef>
                <a:spcPts val="0"/>
              </a:spcBef>
            </a:pPr>
            <a:endParaRPr lang="en-GB" sz="1600" dirty="0">
              <a:latin typeface="Times New Roman" panose="02020603050405020304" pitchFamily="18" charset="0"/>
            </a:endParaRPr>
          </a:p>
          <a:p>
            <a:pPr algn="just">
              <a:lnSpc>
                <a:spcPct val="107000"/>
              </a:lnSpc>
              <a:spcBef>
                <a:spcPts val="0"/>
              </a:spcBef>
            </a:pPr>
            <a:r>
              <a:rPr lang="nl-BE" sz="1600" b="1" dirty="0">
                <a:solidFill>
                  <a:srgbClr val="FF0000"/>
                </a:solidFill>
                <a:latin typeface="Times New Roman" panose="02020603050405020304" pitchFamily="18" charset="0"/>
              </a:rPr>
              <a:t>In dringende omstandigheden</a:t>
            </a:r>
            <a:r>
              <a:rPr lang="nl-BE" sz="1600" dirty="0">
                <a:latin typeface="Times New Roman" panose="02020603050405020304" pitchFamily="18" charset="0"/>
              </a:rPr>
              <a:t>, indien </a:t>
            </a:r>
            <a:r>
              <a:rPr lang="nl-BE" sz="1600" u="sng" dirty="0">
                <a:latin typeface="Times New Roman" panose="02020603050405020304" pitchFamily="18" charset="0"/>
              </a:rPr>
              <a:t>een kortere termijn nodig is of indien de uitvaardigende autoriteit in het EOB heeft aangegeven dat de onderzoeksmaatregel op een bepaalde datum ten uitvoer dient te worden gelegd</a:t>
            </a:r>
            <a:r>
              <a:rPr lang="nl-BE" sz="1600" dirty="0">
                <a:latin typeface="Times New Roman" panose="02020603050405020304" pitchFamily="18" charset="0"/>
              </a:rPr>
              <a:t>, houdt de uitvoerende autoriteit daarmee zo veel mogelijk rekening.</a:t>
            </a:r>
          </a:p>
          <a:p>
            <a:pPr algn="just">
              <a:lnSpc>
                <a:spcPct val="107000"/>
              </a:lnSpc>
              <a:spcBef>
                <a:spcPts val="0"/>
              </a:spcBef>
            </a:pPr>
            <a:endParaRPr lang="en-GB" sz="1600" dirty="0">
              <a:latin typeface="Times New Roman" panose="02020603050405020304" pitchFamily="18" charset="0"/>
            </a:endParaRPr>
          </a:p>
          <a:p>
            <a:pPr algn="just">
              <a:lnSpc>
                <a:spcPct val="107000"/>
              </a:lnSpc>
              <a:spcBef>
                <a:spcPts val="0"/>
              </a:spcBef>
            </a:pPr>
            <a:r>
              <a:rPr lang="nl-BE" sz="1600" dirty="0">
                <a:latin typeface="Times New Roman" panose="02020603050405020304" pitchFamily="18" charset="0"/>
              </a:rPr>
              <a:t>De onderzoeksmaatregel wordt door de uitvoerende autoriteit </a:t>
            </a:r>
            <a:r>
              <a:rPr lang="nl-BE" sz="1600" b="1" dirty="0">
                <a:solidFill>
                  <a:srgbClr val="FF0000"/>
                </a:solidFill>
                <a:latin typeface="Times New Roman" panose="02020603050405020304" pitchFamily="18" charset="0"/>
              </a:rPr>
              <a:t>onverwijld</a:t>
            </a:r>
            <a:r>
              <a:rPr lang="nl-BE" sz="1600" dirty="0">
                <a:latin typeface="Times New Roman" panose="02020603050405020304" pitchFamily="18" charset="0"/>
              </a:rPr>
              <a:t> en </a:t>
            </a:r>
            <a:r>
              <a:rPr lang="nl-BE" sz="1600" b="1" dirty="0">
                <a:solidFill>
                  <a:srgbClr val="FF0000"/>
                </a:solidFill>
                <a:latin typeface="Times New Roman" panose="02020603050405020304" pitchFamily="18" charset="0"/>
              </a:rPr>
              <a:t>binnen negentig dagen</a:t>
            </a:r>
            <a:r>
              <a:rPr lang="nl-BE" sz="1600" dirty="0">
                <a:latin typeface="Times New Roman" panose="02020603050405020304" pitchFamily="18" charset="0"/>
              </a:rPr>
              <a:t> na het nemen van de beslissing uitgevoerd. In specifieke gevallen waarin het voor de bevoegde uitvoerende autoriteit niet haalbaar is de genoemde termijn na te leven, </a:t>
            </a:r>
            <a:r>
              <a:rPr lang="nl-BE" sz="1600" u="sng" dirty="0">
                <a:latin typeface="Times New Roman" panose="02020603050405020304" pitchFamily="18" charset="0"/>
              </a:rPr>
              <a:t>stelt</a:t>
            </a:r>
            <a:r>
              <a:rPr lang="nl-BE" sz="1600" dirty="0">
                <a:latin typeface="Times New Roman" panose="02020603050405020304" pitchFamily="18" charset="0"/>
              </a:rPr>
              <a:t> zij de bevoegde autoriteit van de uitvaardigende staat hiervan onverwijld en op elke willekeurige wijze </a:t>
            </a:r>
            <a:r>
              <a:rPr lang="nl-BE" sz="1600" u="sng" dirty="0">
                <a:latin typeface="Times New Roman" panose="02020603050405020304" pitchFamily="18" charset="0"/>
              </a:rPr>
              <a:t>in kennis</a:t>
            </a:r>
            <a:r>
              <a:rPr lang="nl-BE" sz="1600" dirty="0">
                <a:latin typeface="Times New Roman" panose="02020603050405020304" pitchFamily="18" charset="0"/>
              </a:rPr>
              <a:t>, met opgave van de redenen voor de vertraging, en overlegt zij met de uitvaardigende autoriteit over een passend tijdschema voor de tenuitvoerlegging van de onderzoeksmaatregel. </a:t>
            </a:r>
          </a:p>
          <a:p>
            <a:pPr marL="0" indent="0" algn="just">
              <a:lnSpc>
                <a:spcPct val="107000"/>
              </a:lnSpc>
              <a:spcBef>
                <a:spcPts val="0"/>
              </a:spcBef>
              <a:buNone/>
            </a:pPr>
            <a:r>
              <a:rPr lang="nl-BE" sz="1800" dirty="0">
                <a:latin typeface="Times New Roman" panose="02020603050405020304" pitchFamily="18" charset="0"/>
                <a:cs typeface="Times New Roman" panose="02020603050405020304" pitchFamily="18" charset="0"/>
              </a:rPr>
              <a:t>  </a:t>
            </a:r>
            <a:br>
              <a:rPr lang="nl-BE" sz="1800" dirty="0">
                <a:latin typeface="Times New Roman" panose="02020603050405020304" pitchFamily="18" charset="0"/>
                <a:cs typeface="Times New Roman" panose="02020603050405020304" pitchFamily="18" charset="0"/>
              </a:rPr>
            </a:br>
            <a:br>
              <a:rPr lang="nl-BE" sz="1800" b="1" dirty="0">
                <a:latin typeface="Times New Roman" panose="02020603050405020304" pitchFamily="18" charset="0"/>
                <a:cs typeface="Times New Roman" panose="02020603050405020304" pitchFamily="18" charset="0"/>
              </a:rPr>
            </a:br>
            <a:endParaRPr lang="nl-BE" sz="18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a:solidFill>
                <a:schemeClr val="bg1"/>
              </a:solidFill>
            </a:endParaRPr>
          </a:p>
        </p:txBody>
      </p:sp>
    </p:spTree>
    <p:extLst>
      <p:ext uri="{BB962C8B-B14F-4D97-AF65-F5344CB8AC3E}">
        <p14:creationId xmlns:p14="http://schemas.microsoft.com/office/powerpoint/2010/main" val="3939415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680211"/>
            <a:ext cx="10905066" cy="716952"/>
          </a:xfrm>
        </p:spPr>
        <p:txBody>
          <a:bodyPr>
            <a:normAutofit fontScale="90000"/>
          </a:bodyPr>
          <a:lstStyle/>
          <a:p>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Rechtsmiddelen</a:t>
            </a:r>
            <a:br>
              <a:rPr lang="nl-BE" sz="3600" i="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491150"/>
            <a:ext cx="10275501" cy="5047762"/>
          </a:xfrm>
        </p:spPr>
        <p:txBody>
          <a:bodyPr>
            <a:noAutofit/>
          </a:bodyPr>
          <a:lstStyle/>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nl-BE" sz="1800">
                <a:latin typeface="Times New Roman" panose="02020603050405020304" pitchFamily="18" charset="0"/>
              </a:rPr>
              <a:t>De lidstaten zien erop toe dat op de in het EOB aangegeven onderzoeksmaatregelen rechtsmiddelen toepasselijk zijn die </a:t>
            </a:r>
            <a:r>
              <a:rPr lang="nl-BE" sz="1800" b="1">
                <a:solidFill>
                  <a:srgbClr val="FF0000"/>
                </a:solidFill>
                <a:latin typeface="Times New Roman" panose="02020603050405020304" pitchFamily="18" charset="0"/>
              </a:rPr>
              <a:t>gelijkwaardig zijn met die welke in een vergelijkbare binnenlandse zaak</a:t>
            </a:r>
            <a:r>
              <a:rPr lang="nl-BE" sz="1800">
                <a:latin typeface="Times New Roman" panose="02020603050405020304" pitchFamily="18" charset="0"/>
              </a:rPr>
              <a:t> mogelijk zijn. </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nl-BE" sz="1800" b="1">
                <a:solidFill>
                  <a:srgbClr val="FF0000"/>
                </a:solidFill>
                <a:latin typeface="Times New Roman" panose="02020603050405020304" pitchFamily="18" charset="0"/>
              </a:rPr>
              <a:t>De materiële gronden voor het uitvaardigen van het EOB</a:t>
            </a:r>
            <a:r>
              <a:rPr lang="nl-BE" sz="1800">
                <a:latin typeface="Times New Roman" panose="02020603050405020304" pitchFamily="18" charset="0"/>
              </a:rPr>
              <a:t> kunnen </a:t>
            </a:r>
            <a:r>
              <a:rPr lang="nl-BE" sz="1800" u="sng">
                <a:latin typeface="Times New Roman" panose="02020603050405020304" pitchFamily="18" charset="0"/>
              </a:rPr>
              <a:t>alleen</a:t>
            </a:r>
            <a:r>
              <a:rPr lang="nl-BE" sz="1800">
                <a:latin typeface="Times New Roman" panose="02020603050405020304" pitchFamily="18" charset="0"/>
              </a:rPr>
              <a:t> </a:t>
            </a:r>
            <a:r>
              <a:rPr lang="nl-BE" sz="1800" u="sng">
                <a:latin typeface="Times New Roman" panose="02020603050405020304" pitchFamily="18" charset="0"/>
              </a:rPr>
              <a:t>in de uitvaardigende staat</a:t>
            </a:r>
            <a:r>
              <a:rPr lang="nl-BE" sz="1800">
                <a:latin typeface="Times New Roman" panose="02020603050405020304" pitchFamily="18" charset="0"/>
              </a:rPr>
              <a:t> worden aangevochten, onverminderd de in de uitvoerende staat gewaarborgde grondrechten. </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nl-BE" sz="1800">
                <a:latin typeface="Times New Roman" panose="02020603050405020304" pitchFamily="18" charset="0"/>
              </a:rPr>
              <a:t>De uitvaardigende autoriteit en de uitvoerende autoriteit s</a:t>
            </a:r>
            <a:r>
              <a:rPr lang="nl-BE" sz="1800" b="1">
                <a:solidFill>
                  <a:srgbClr val="FF0000"/>
                </a:solidFill>
                <a:latin typeface="Times New Roman" panose="02020603050405020304" pitchFamily="18" charset="0"/>
              </a:rPr>
              <a:t>tellen elkaar in kennis</a:t>
            </a:r>
            <a:r>
              <a:rPr lang="nl-BE" sz="1800">
                <a:latin typeface="Times New Roman" panose="02020603050405020304" pitchFamily="18" charset="0"/>
              </a:rPr>
              <a:t> van de rechtsmiddelen die tegen de uitvaardiging, de erkenning of de tenuitvoerlegging van een EOB zijn ingesteld.</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nl-BE" sz="1800">
                <a:latin typeface="Times New Roman" panose="02020603050405020304" pitchFamily="18" charset="0"/>
              </a:rPr>
              <a:t>De instelling van een rechtsmiddel s</a:t>
            </a:r>
            <a:r>
              <a:rPr lang="nl-BE" sz="1800" b="1">
                <a:solidFill>
                  <a:srgbClr val="FF0000"/>
                </a:solidFill>
                <a:latin typeface="Times New Roman" panose="02020603050405020304" pitchFamily="18" charset="0"/>
              </a:rPr>
              <a:t>chort de tenuitvoerlegging van de onderzoeksmaatregel niet op</a:t>
            </a:r>
            <a:r>
              <a:rPr lang="nl-BE" sz="1800">
                <a:latin typeface="Times New Roman" panose="02020603050405020304" pitchFamily="18" charset="0"/>
              </a:rPr>
              <a:t>, </a:t>
            </a:r>
            <a:r>
              <a:rPr lang="nl-BE" sz="1800" u="sng">
                <a:latin typeface="Times New Roman" panose="02020603050405020304" pitchFamily="18" charset="0"/>
              </a:rPr>
              <a:t>tenzij</a:t>
            </a:r>
            <a:r>
              <a:rPr lang="nl-BE" sz="1800">
                <a:latin typeface="Times New Roman" panose="02020603050405020304" pitchFamily="18" charset="0"/>
              </a:rPr>
              <a:t> dat in vergelijkbare binnenlandse zaken wel het geval is. </a:t>
            </a:r>
          </a:p>
          <a:p>
            <a:pPr marL="0" indent="0" algn="just">
              <a:lnSpc>
                <a:spcPct val="107000"/>
              </a:lnSpc>
              <a:spcBef>
                <a:spcPts val="0"/>
              </a:spcBef>
              <a:buNone/>
            </a:pPr>
            <a:br>
              <a:rPr lang="nl-BE" sz="1800">
                <a:latin typeface="Times New Roman" panose="02020603050405020304" pitchFamily="18" charset="0"/>
                <a:cs typeface="Times New Roman" panose="02020603050405020304" pitchFamily="18" charset="0"/>
              </a:rPr>
            </a:br>
            <a:br>
              <a:rPr lang="nl-BE" sz="1800" b="1">
                <a:latin typeface="Times New Roman" panose="02020603050405020304" pitchFamily="18" charset="0"/>
                <a:cs typeface="Times New Roman" panose="02020603050405020304" pitchFamily="18" charset="0"/>
              </a:rPr>
            </a:br>
            <a:endParaRPr lang="nl-BE" sz="1800" b="1">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12</a:t>
            </a:fld>
            <a:endParaRPr lang="en-US">
              <a:solidFill>
                <a:schemeClr val="bg1"/>
              </a:solidFill>
            </a:endParaRPr>
          </a:p>
        </p:txBody>
      </p:sp>
    </p:spTree>
    <p:extLst>
      <p:ext uri="{BB962C8B-B14F-4D97-AF65-F5344CB8AC3E}">
        <p14:creationId xmlns:p14="http://schemas.microsoft.com/office/powerpoint/2010/main" val="2649912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85249" y="764795"/>
            <a:ext cx="10905066" cy="716952"/>
          </a:xfrm>
        </p:spPr>
        <p:txBody>
          <a:bodyPr>
            <a:normAutofit fontScale="90000"/>
          </a:bodyPr>
          <a:lstStyle/>
          <a:p>
            <a:br>
              <a:rPr lang="nl-BE" sz="3600" b="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Verplichting om in kennis te stellen</a:t>
            </a:r>
            <a:br>
              <a:rPr lang="nl-BE" sz="3600" i="1">
                <a:latin typeface="Times New Roman" panose="02020603050405020304" pitchFamily="18" charset="0"/>
                <a:cs typeface="Times New Roman" panose="02020603050405020304" pitchFamily="18" charset="0"/>
              </a:rPr>
            </a:b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85249" y="1672312"/>
            <a:ext cx="10275501" cy="5317663"/>
          </a:xfrm>
        </p:spPr>
        <p:txBody>
          <a:bodyPr>
            <a:noAutofit/>
          </a:bodyPr>
          <a:lstStyle/>
          <a:p>
            <a:pPr algn="just">
              <a:lnSpc>
                <a:spcPct val="107000"/>
              </a:lnSpc>
              <a:spcBef>
                <a:spcPts val="0"/>
              </a:spcBef>
            </a:pPr>
            <a:r>
              <a:rPr lang="nl-BE" sz="1700">
                <a:latin typeface="Times New Roman" panose="02020603050405020304" pitchFamily="18" charset="0"/>
              </a:rPr>
              <a:t>De BA in de uitvoerende staat die het EOB ontvangt, </a:t>
            </a:r>
            <a:r>
              <a:rPr lang="nl-BE" sz="1700" b="1">
                <a:solidFill>
                  <a:srgbClr val="FF0000"/>
                </a:solidFill>
                <a:latin typeface="Times New Roman" panose="02020603050405020304" pitchFamily="18" charset="0"/>
              </a:rPr>
              <a:t>geeft</a:t>
            </a:r>
            <a:r>
              <a:rPr lang="nl-BE" sz="1700">
                <a:latin typeface="Times New Roman" panose="02020603050405020304" pitchFamily="18" charset="0"/>
              </a:rPr>
              <a:t> onverwijld en in ieder geval </a:t>
            </a:r>
            <a:r>
              <a:rPr lang="nl-BE" sz="1700" b="1">
                <a:solidFill>
                  <a:srgbClr val="FF0000"/>
                </a:solidFill>
                <a:latin typeface="Times New Roman" panose="02020603050405020304" pitchFamily="18" charset="0"/>
              </a:rPr>
              <a:t>binnen een week</a:t>
            </a:r>
            <a:r>
              <a:rPr lang="nl-BE" sz="1700">
                <a:latin typeface="Times New Roman" panose="02020603050405020304" pitchFamily="18" charset="0"/>
              </a:rPr>
              <a:t> </a:t>
            </a:r>
            <a:r>
              <a:rPr lang="nl-BE" sz="1700" b="1">
                <a:solidFill>
                  <a:srgbClr val="FF0000"/>
                </a:solidFill>
                <a:latin typeface="Times New Roman" panose="02020603050405020304" pitchFamily="18" charset="0"/>
              </a:rPr>
              <a:t>kennis van de ontvangst van het EOB </a:t>
            </a:r>
            <a:r>
              <a:rPr lang="nl-BE" sz="1700">
                <a:latin typeface="Times New Roman" panose="02020603050405020304" pitchFamily="18" charset="0"/>
              </a:rPr>
              <a:t>door het formulier in bijlage B in te vullen en toe te zenden. </a:t>
            </a:r>
          </a:p>
          <a:p>
            <a:pPr algn="just">
              <a:lnSpc>
                <a:spcPct val="107000"/>
              </a:lnSpc>
              <a:spcBef>
                <a:spcPts val="0"/>
              </a:spcBef>
            </a:pPr>
            <a:endParaRPr lang="en-GB" sz="1700" dirty="0">
              <a:latin typeface="Times New Roman" panose="02020603050405020304" pitchFamily="18" charset="0"/>
            </a:endParaRPr>
          </a:p>
          <a:p>
            <a:pPr algn="just">
              <a:lnSpc>
                <a:spcPct val="107000"/>
              </a:lnSpc>
              <a:spcBef>
                <a:spcPts val="0"/>
              </a:spcBef>
            </a:pPr>
            <a:r>
              <a:rPr lang="nl-BE" sz="1700">
                <a:latin typeface="Times New Roman" panose="02020603050405020304" pitchFamily="18" charset="0"/>
              </a:rPr>
              <a:t>De uitvoerende autoriteit </a:t>
            </a:r>
            <a:r>
              <a:rPr lang="nl-BE" sz="1700" b="1">
                <a:solidFill>
                  <a:srgbClr val="FF0000"/>
                </a:solidFill>
                <a:latin typeface="Times New Roman" panose="02020603050405020304" pitchFamily="18" charset="0"/>
              </a:rPr>
              <a:t>geeft bericht </a:t>
            </a:r>
            <a:r>
              <a:rPr lang="nl-BE" sz="1700">
                <a:latin typeface="Times New Roman" panose="02020603050405020304" pitchFamily="18" charset="0"/>
              </a:rPr>
              <a:t>aan de uitvaardigende autoriteit onmiddellijk, op elke willekeurige wijze: </a:t>
            </a:r>
          </a:p>
          <a:p>
            <a:pPr marL="342900" indent="-342900" algn="just">
              <a:lnSpc>
                <a:spcPct val="107000"/>
              </a:lnSpc>
              <a:spcBef>
                <a:spcPts val="0"/>
              </a:spcBef>
              <a:buAutoNum type="alphaLcParenBoth"/>
            </a:pPr>
            <a:r>
              <a:rPr lang="nl-BE" sz="1700">
                <a:latin typeface="Times New Roman" panose="02020603050405020304" pitchFamily="18" charset="0"/>
              </a:rPr>
              <a:t>omdat het formulier als voorzien in bijlage A onvolledig is of kennelijk onjuist is ingevuld </a:t>
            </a:r>
          </a:p>
          <a:p>
            <a:pPr marL="342900" indent="-342900" algn="just">
              <a:lnSpc>
                <a:spcPct val="107000"/>
              </a:lnSpc>
              <a:spcBef>
                <a:spcPts val="0"/>
              </a:spcBef>
              <a:buAutoNum type="alphaLcParenBoth"/>
            </a:pPr>
            <a:r>
              <a:rPr lang="nl-BE" sz="1700">
                <a:latin typeface="Times New Roman" panose="02020603050405020304" pitchFamily="18" charset="0"/>
              </a:rPr>
              <a:t>Indien zij het zonder verdere navraag passend acht onderzoeksmaatregelen uit te voeren waarin oorspronkelijk niet was voorzien — of die op het ogenblik waarop het EOB werd uitgevaardigd niet konden worden bepaald </a:t>
            </a:r>
          </a:p>
          <a:p>
            <a:pPr marL="342900" indent="-342900" algn="just">
              <a:lnSpc>
                <a:spcPct val="107000"/>
              </a:lnSpc>
              <a:spcBef>
                <a:spcPts val="0"/>
              </a:spcBef>
              <a:buAutoNum type="alphaLcParenBoth"/>
            </a:pPr>
            <a:r>
              <a:rPr lang="nl-BE" sz="1700">
                <a:latin typeface="Times New Roman" panose="02020603050405020304" pitchFamily="18" charset="0"/>
              </a:rPr>
              <a:t>indien zij vaststelt dat zij in een specifiek geval de vormvoorschriften en procedures die de uitvaardigende autoriteit uitdrukkelijk heeft aangegeven, niet in acht kan nemen.</a:t>
            </a:r>
          </a:p>
          <a:p>
            <a:pPr marL="342900" indent="-342900" algn="just">
              <a:lnSpc>
                <a:spcPct val="107000"/>
              </a:lnSpc>
              <a:spcBef>
                <a:spcPts val="0"/>
              </a:spcBef>
              <a:buAutoNum type="alphaLcParenBoth"/>
            </a:pPr>
            <a:endParaRPr lang="en-GB" sz="1700" dirty="0">
              <a:latin typeface="Times New Roman" panose="02020603050405020304" pitchFamily="18" charset="0"/>
            </a:endParaRPr>
          </a:p>
          <a:p>
            <a:pPr algn="just">
              <a:lnSpc>
                <a:spcPct val="107000"/>
              </a:lnSpc>
              <a:spcBef>
                <a:spcPts val="0"/>
              </a:spcBef>
            </a:pPr>
            <a:r>
              <a:rPr lang="nl-BE" sz="1700">
                <a:latin typeface="Times New Roman" panose="02020603050405020304" pitchFamily="18" charset="0"/>
              </a:rPr>
              <a:t>De uitvoerende autoriteit </a:t>
            </a:r>
            <a:r>
              <a:rPr lang="nl-BE" sz="1700" b="1">
                <a:solidFill>
                  <a:srgbClr val="FF0000"/>
                </a:solidFill>
                <a:latin typeface="Times New Roman" panose="02020603050405020304" pitchFamily="18" charset="0"/>
              </a:rPr>
              <a:t>geeft bericht </a:t>
            </a:r>
            <a:r>
              <a:rPr lang="nl-BE" sz="1700">
                <a:latin typeface="Times New Roman" panose="02020603050405020304" pitchFamily="18" charset="0"/>
              </a:rPr>
              <a:t>aan de uitvaardigende autoriteit onmiddellijk, op elke willekeurige wijze waardoor schriftelijke vastlegging mogelijk is, van: </a:t>
            </a:r>
          </a:p>
          <a:p>
            <a:pPr marL="342900" indent="-342900" algn="just">
              <a:lnSpc>
                <a:spcPct val="107000"/>
              </a:lnSpc>
              <a:spcBef>
                <a:spcPts val="0"/>
              </a:spcBef>
              <a:buAutoNum type="alphaLcParenBoth"/>
            </a:pPr>
            <a:r>
              <a:rPr lang="nl-BE" sz="1700">
                <a:latin typeface="Times New Roman" panose="02020603050405020304" pitchFamily="18" charset="0"/>
              </a:rPr>
              <a:t>alle op grond van artikel 10 of artikel 11 genomen besluiten; </a:t>
            </a:r>
          </a:p>
          <a:p>
            <a:pPr marL="342900" indent="-342900" algn="just">
              <a:lnSpc>
                <a:spcPct val="107000"/>
              </a:lnSpc>
              <a:spcBef>
                <a:spcPts val="0"/>
              </a:spcBef>
              <a:buAutoNum type="alphaLcParenBoth"/>
            </a:pPr>
            <a:r>
              <a:rPr lang="nl-BE" sz="1700">
                <a:latin typeface="Times New Roman" panose="02020603050405020304" pitchFamily="18" charset="0"/>
              </a:rPr>
              <a:t>alle besluiten tot uitstel van de tenuitvoerlegging of de erkenning van het EOB, de redenen voor het uitstel en, indien mogelijk, de verwachte duur van het uitstel. </a:t>
            </a:r>
          </a:p>
          <a:p>
            <a:pPr marL="0" indent="0" algn="just">
              <a:lnSpc>
                <a:spcPct val="107000"/>
              </a:lnSpc>
              <a:spcBef>
                <a:spcPts val="0"/>
              </a:spcBef>
              <a:buNone/>
            </a:pPr>
            <a:endParaRPr lang="en-GB" sz="1800" dirty="0">
              <a:latin typeface="Times New Roman" panose="02020603050405020304" pitchFamily="18" charset="0"/>
            </a:endParaRPr>
          </a:p>
          <a:p>
            <a:pPr marL="342900" indent="-342900" algn="just">
              <a:lnSpc>
                <a:spcPct val="107000"/>
              </a:lnSpc>
              <a:spcBef>
                <a:spcPts val="0"/>
              </a:spcBef>
              <a:buAutoNum type="alphaLcParenBoth"/>
            </a:pPr>
            <a:endParaRPr lang="en-GB" sz="1800" dirty="0">
              <a:latin typeface="Times New Roman" panose="02020603050405020304" pitchFamily="18" charset="0"/>
            </a:endParaRPr>
          </a:p>
          <a:p>
            <a:pPr marL="342900" indent="-342900" algn="just">
              <a:lnSpc>
                <a:spcPct val="107000"/>
              </a:lnSpc>
              <a:spcBef>
                <a:spcPts val="0"/>
              </a:spcBef>
              <a:buAutoNum type="alphaLcParenBoth"/>
            </a:pPr>
            <a:endParaRPr lang="en-GB" sz="1800" dirty="0">
              <a:latin typeface="Times New Roman" panose="02020603050405020304" pitchFamily="18" charset="0"/>
            </a:endParaRPr>
          </a:p>
          <a:p>
            <a:pPr marL="0" indent="0" algn="just">
              <a:lnSpc>
                <a:spcPct val="107000"/>
              </a:lnSpc>
              <a:spcBef>
                <a:spcPts val="0"/>
              </a:spcBef>
              <a:buNone/>
            </a:pPr>
            <a:br>
              <a:rPr lang="nl-BE" sz="1800">
                <a:latin typeface="Times New Roman" panose="02020603050405020304" pitchFamily="18" charset="0"/>
                <a:cs typeface="Times New Roman" panose="02020603050405020304" pitchFamily="18" charset="0"/>
              </a:rPr>
            </a:br>
            <a:br>
              <a:rPr lang="nl-BE" sz="1800" b="1">
                <a:latin typeface="Times New Roman" panose="02020603050405020304" pitchFamily="18" charset="0"/>
                <a:cs typeface="Times New Roman" panose="02020603050405020304" pitchFamily="18" charset="0"/>
              </a:rPr>
            </a:br>
            <a:endParaRPr lang="nl-BE" sz="1800" b="1">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13</a:t>
            </a:fld>
            <a:endParaRPr lang="en-US">
              <a:solidFill>
                <a:schemeClr val="bg1"/>
              </a:solidFill>
            </a:endParaRPr>
          </a:p>
        </p:txBody>
      </p:sp>
    </p:spTree>
    <p:extLst>
      <p:ext uri="{BB962C8B-B14F-4D97-AF65-F5344CB8AC3E}">
        <p14:creationId xmlns:p14="http://schemas.microsoft.com/office/powerpoint/2010/main" val="382007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75822" y="698808"/>
            <a:ext cx="10905066" cy="716952"/>
          </a:xfrm>
        </p:spPr>
        <p:txBody>
          <a:bodyPr>
            <a:normAutofit fontScale="90000"/>
          </a:bodyPr>
          <a:lstStyle/>
          <a:p>
            <a:br>
              <a:rPr lang="nl-BE" sz="3600" b="1">
                <a:latin typeface="Times New Roman" panose="02020603050405020304" pitchFamily="18" charset="0"/>
                <a:ea typeface="Calibri" panose="020F0502020204030204" pitchFamily="34" charset="0"/>
                <a:cs typeface="Times New Roman" panose="02020603050405020304" pitchFamily="18" charset="0"/>
              </a:rPr>
            </a:br>
            <a:br>
              <a:rPr lang="nl-BE" sz="3600" b="1">
                <a:latin typeface="Times New Roman" panose="02020603050405020304" pitchFamily="18" charset="0"/>
                <a:ea typeface="Calibri" panose="020F0502020204030204" pitchFamily="34" charset="0"/>
                <a:cs typeface="Times New Roman" panose="02020603050405020304" pitchFamily="18" charset="0"/>
              </a:rPr>
            </a:br>
            <a:br>
              <a:rPr lang="nl-BE" sz="3600" b="1">
                <a:latin typeface="Times New Roman" panose="02020603050405020304" pitchFamily="18" charset="0"/>
                <a:ea typeface="Calibri" panose="020F0502020204030204" pitchFamily="34" charset="0"/>
                <a:cs typeface="Times New Roman" panose="02020603050405020304" pitchFamily="18" charset="0"/>
              </a:rPr>
            </a:br>
            <a:r>
              <a:rPr lang="nl-BE" sz="3600" b="1">
                <a:latin typeface="Times New Roman" panose="02020603050405020304" pitchFamily="18" charset="0"/>
                <a:ea typeface="Calibri" panose="020F0502020204030204" pitchFamily="34" charset="0"/>
                <a:cs typeface="Times New Roman" panose="02020603050405020304" pitchFamily="18" charset="0"/>
              </a:rPr>
              <a:t>Aanvullende hulpmiddelen op de website van het EJN</a:t>
            </a:r>
            <a:br>
              <a:rPr lang="nl-BE" sz="3600" i="1">
                <a:solidFill>
                  <a:srgbClr val="FF0000"/>
                </a:solidFill>
                <a:latin typeface="Times New Roman" panose="02020603050405020304" pitchFamily="18" charset="0"/>
                <a:ea typeface="Calibri" panose="020F0502020204030204" pitchFamily="34" charset="0"/>
                <a:cs typeface="Times New Roman" panose="02020603050405020304" pitchFamily="18" charset="0"/>
              </a:rPr>
            </a:br>
            <a:br>
              <a:rPr lang="nl-BE" sz="3600" i="1">
                <a:latin typeface="Times New Roman" panose="02020603050405020304" pitchFamily="18" charset="0"/>
                <a:ea typeface="Calibri" panose="020F0502020204030204" pitchFamily="34" charset="0"/>
                <a:cs typeface="Times New Roman" panose="02020603050405020304" pitchFamily="18" charset="0"/>
              </a:rPr>
            </a:br>
            <a:br>
              <a:rPr lang="nl-BE" sz="3600" b="1">
                <a:latin typeface="Times New Roman" panose="02020603050405020304" pitchFamily="18" charset="0"/>
                <a:ea typeface="Calibri" panose="020F0502020204030204" pitchFamily="34" charset="0"/>
                <a:cs typeface="Times New Roman" panose="02020603050405020304" pitchFamily="18" charset="0"/>
              </a:rPr>
            </a:br>
            <a:endParaRPr lang="nl-BE" sz="3600" b="1">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75822" y="1635260"/>
            <a:ext cx="10275501" cy="4721090"/>
          </a:xfrm>
        </p:spPr>
        <p:txBody>
          <a:bodyPr>
            <a:noAutofit/>
          </a:bodyPr>
          <a:lstStyle/>
          <a:p>
            <a:pPr algn="just">
              <a:lnSpc>
                <a:spcPct val="107000"/>
              </a:lnSpc>
              <a:spcBef>
                <a:spcPts val="0"/>
              </a:spcBef>
            </a:pPr>
            <a:r>
              <a:rPr lang="nl-BE" sz="1800" b="1" i="1">
                <a:latin typeface="Times New Roman" panose="02020603050405020304" pitchFamily="18" charset="0"/>
                <a:ea typeface="Calibri" panose="020F0502020204030204" pitchFamily="34" charset="0"/>
                <a:cs typeface="Times New Roman" panose="02020603050405020304" pitchFamily="18" charset="0"/>
              </a:rPr>
              <a:t>Bevoegde autoriteiten, aanvaarde talen, dringende aangelegenheden en reikwijdte van de EOB-Richtlijn </a:t>
            </a:r>
            <a:r>
              <a:rPr lang="nl-BE" sz="1800" i="1">
                <a:latin typeface="Times New Roman" panose="02020603050405020304" pitchFamily="18" charset="0"/>
                <a:ea typeface="Calibri" panose="020F0502020204030204" pitchFamily="34" charset="0"/>
                <a:cs typeface="Times New Roman" panose="02020603050405020304" pitchFamily="18" charset="0"/>
              </a:rPr>
              <a:t>(Bijgewerkt op 7 augustus 2019)</a:t>
            </a:r>
            <a:r>
              <a:rPr lang="nl-BE" sz="180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Bef>
                <a:spcPts val="0"/>
              </a:spcBef>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r>
              <a:rPr lang="nl-BE"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rPr>
              <a:t>https://www.ejn-crimjust.europa.eu/ejn/libdocumentproperties/EN/2120</a:t>
            </a:r>
            <a:r>
              <a:rPr lang="nl-BE"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7000"/>
              </a:lnSpc>
              <a:spcBef>
                <a:spcPts val="0"/>
              </a:spcBef>
              <a:buNone/>
            </a:pPr>
            <a:endParaRPr lang="en-US" sz="1800" i="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n-US" sz="1800" i="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pPr>
            <a:r>
              <a:rPr lang="nl-BE" sz="1800" b="1" i="1" dirty="0">
                <a:latin typeface="Times New Roman" panose="02020603050405020304" pitchFamily="18" charset="0"/>
                <a:ea typeface="Calibri" panose="020F0502020204030204" pitchFamily="34" charset="0"/>
                <a:cs typeface="Times New Roman" panose="02020603050405020304" pitchFamily="18" charset="0"/>
              </a:rPr>
              <a:t>Richtsnoeren betreffende het invullen van het Europees </a:t>
            </a:r>
            <a:r>
              <a:rPr lang="nl-BE" sz="1800" b="1" i="1" dirty="0" err="1">
                <a:latin typeface="Times New Roman" panose="02020603050405020304" pitchFamily="18" charset="0"/>
                <a:ea typeface="Calibri" panose="020F0502020204030204" pitchFamily="34" charset="0"/>
                <a:cs typeface="Times New Roman" panose="02020603050405020304" pitchFamily="18" charset="0"/>
              </a:rPr>
              <a:t>onderzoeksbevel</a:t>
            </a:r>
            <a:r>
              <a:rPr lang="nl-BE" sz="1800" b="1" i="1" dirty="0">
                <a:latin typeface="Times New Roman" panose="02020603050405020304" pitchFamily="18" charset="0"/>
                <a:ea typeface="Calibri" panose="020F0502020204030204" pitchFamily="34" charset="0"/>
                <a:cs typeface="Times New Roman" panose="02020603050405020304" pitchFamily="18" charset="0"/>
              </a:rPr>
              <a:t> (EOB)</a:t>
            </a:r>
          </a:p>
          <a:p>
            <a:pPr marL="0" indent="0" algn="just">
              <a:lnSpc>
                <a:spcPct val="107000"/>
              </a:lnSpc>
              <a:spcBef>
                <a:spcPts val="0"/>
              </a:spcBef>
              <a:buNone/>
            </a:pPr>
            <a:endParaRPr lang="en-US" sz="1800" i="1" dirty="0">
              <a:latin typeface="Times New Roman" panose="02020603050405020304" pitchFamily="18" charset="0"/>
              <a:cs typeface="Times New Roman" panose="02020603050405020304" pitchFamily="18" charset="0"/>
            </a:endParaRPr>
          </a:p>
          <a:p>
            <a:pPr marL="0" indent="0" algn="just">
              <a:lnSpc>
                <a:spcPct val="107000"/>
              </a:lnSpc>
              <a:spcBef>
                <a:spcPts val="0"/>
              </a:spcBef>
              <a:buNone/>
            </a:pPr>
            <a:r>
              <a:rPr lang="nl-BE"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a:rPr>
              <a:t>https://www.ejn-crimjust.europa.eu/ejn/libdocumentproperties/EN/3155</a:t>
            </a:r>
            <a:r>
              <a:rPr lang="nl-BE" sz="1800" dirty="0">
                <a:latin typeface="Times New Roman" panose="02020603050405020304" pitchFamily="18" charset="0"/>
                <a:ea typeface="Calibri" panose="020F0502020204030204" pitchFamily="34" charset="0"/>
                <a:cs typeface="Times New Roman" panose="02020603050405020304" pitchFamily="18" charset="0"/>
              </a:rPr>
              <a:t> </a:t>
            </a:r>
          </a:p>
          <a:p>
            <a:pPr marL="0" indent="0" algn="just">
              <a:lnSpc>
                <a:spcPct val="107000"/>
              </a:lnSpc>
              <a:spcBef>
                <a:spcPts val="0"/>
              </a:spcBef>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nl-BE" sz="1800" b="1" i="1" dirty="0">
                <a:latin typeface="Times New Roman" panose="02020603050405020304" pitchFamily="18" charset="0"/>
                <a:ea typeface="Calibri" panose="020F0502020204030204" pitchFamily="34" charset="0"/>
                <a:cs typeface="Times New Roman" panose="02020603050405020304" pitchFamily="18" charset="0"/>
              </a:rPr>
              <a:t>Bewerkbaar pdf-formulier van het Europees </a:t>
            </a:r>
            <a:r>
              <a:rPr lang="nl-BE" sz="1800" b="1" i="1" dirty="0" err="1">
                <a:latin typeface="Times New Roman" panose="02020603050405020304" pitchFamily="18" charset="0"/>
                <a:ea typeface="Calibri" panose="020F0502020204030204" pitchFamily="34" charset="0"/>
                <a:cs typeface="Times New Roman" panose="02020603050405020304" pitchFamily="18" charset="0"/>
              </a:rPr>
              <a:t>Onderzoeksbevel</a:t>
            </a:r>
            <a:r>
              <a:rPr lang="nl-BE" sz="1800" b="1" i="1" dirty="0">
                <a:latin typeface="Times New Roman" panose="02020603050405020304" pitchFamily="18" charset="0"/>
                <a:ea typeface="Calibri" panose="020F0502020204030204" pitchFamily="34" charset="0"/>
                <a:cs typeface="Times New Roman" panose="02020603050405020304" pitchFamily="18" charset="0"/>
              </a:rPr>
              <a:t> - EOB (Bijlage A)</a:t>
            </a:r>
          </a:p>
          <a:p>
            <a:pPr marL="0" marR="0" indent="0" algn="just">
              <a:lnSpc>
                <a:spcPct val="107000"/>
              </a:lnSpc>
              <a:spcBef>
                <a:spcPts val="0"/>
              </a:spcBef>
              <a:spcAft>
                <a:spcPts val="0"/>
              </a:spcAft>
              <a:buNone/>
            </a:pPr>
            <a:r>
              <a:rPr lang="nl-BE" sz="1800" dirty="0">
                <a:latin typeface="Times New Roman" panose="02020603050405020304" pitchFamily="18" charset="0"/>
                <a:ea typeface="Calibri" panose="020F0502020204030204" pitchFamily="34" charset="0"/>
                <a:cs typeface="Times New Roman" panose="02020603050405020304" pitchFamily="18" charset="0"/>
              </a:rPr>
              <a:t> </a:t>
            </a:r>
          </a:p>
          <a:p>
            <a:pPr marL="0" marR="0" indent="0" algn="just">
              <a:lnSpc>
                <a:spcPct val="107000"/>
              </a:lnSpc>
              <a:spcBef>
                <a:spcPts val="0"/>
              </a:spcBef>
              <a:spcAft>
                <a:spcPts val="0"/>
              </a:spcAft>
              <a:buNone/>
            </a:pPr>
            <a:r>
              <a:rPr lang="nl-BE" sz="1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5"/>
              </a:rPr>
              <a:t>https://www.ejn-crimjust.europa.eu/ejn/libdocumentproperties/EN/3152</a:t>
            </a:r>
          </a:p>
          <a:p>
            <a:pPr marL="0" indent="0" algn="just">
              <a:lnSpc>
                <a:spcPct val="107000"/>
              </a:lnSpc>
              <a:spcBef>
                <a:spcPts val="0"/>
              </a:spcBef>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buFontTx/>
              <a:buChar char="-"/>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AutoNum type="alphaLcParenBoth"/>
            </a:pPr>
            <a:endParaRPr lang="en-GB" sz="1800" dirty="0">
              <a:latin typeface="Times New Roman" panose="02020603050405020304" pitchFamily="18" charset="0"/>
            </a:endParaRPr>
          </a:p>
          <a:p>
            <a:pPr marL="0" indent="0" algn="just">
              <a:lnSpc>
                <a:spcPct val="107000"/>
              </a:lnSpc>
              <a:spcBef>
                <a:spcPts val="0"/>
              </a:spcBef>
              <a:buNone/>
            </a:pPr>
            <a:endParaRPr lang="en-GB" sz="1800" dirty="0">
              <a:latin typeface="Times New Roman" panose="02020603050405020304" pitchFamily="18" charset="0"/>
            </a:endParaRPr>
          </a:p>
          <a:p>
            <a:pPr marL="342900" indent="-342900" algn="just">
              <a:lnSpc>
                <a:spcPct val="107000"/>
              </a:lnSpc>
              <a:spcBef>
                <a:spcPts val="0"/>
              </a:spcBef>
              <a:buAutoNum type="alphaLcParenBoth"/>
            </a:pPr>
            <a:endParaRPr lang="en-GB" sz="1800" dirty="0">
              <a:latin typeface="Times New Roman" panose="02020603050405020304" pitchFamily="18" charset="0"/>
            </a:endParaRPr>
          </a:p>
          <a:p>
            <a:pPr marL="0" indent="0" algn="just">
              <a:lnSpc>
                <a:spcPct val="107000"/>
              </a:lnSpc>
              <a:spcBef>
                <a:spcPts val="0"/>
              </a:spcBef>
              <a:buNone/>
            </a:pPr>
            <a:br>
              <a:rPr lang="nl-BE" sz="1800" dirty="0">
                <a:latin typeface="Times New Roman" panose="02020603050405020304" pitchFamily="18" charset="0"/>
                <a:cs typeface="Times New Roman" panose="02020603050405020304" pitchFamily="18" charset="0"/>
              </a:rPr>
            </a:br>
            <a:br>
              <a:rPr lang="nl-BE" sz="1800" b="1" dirty="0">
                <a:latin typeface="Times New Roman" panose="02020603050405020304" pitchFamily="18" charset="0"/>
                <a:cs typeface="Times New Roman" panose="02020603050405020304" pitchFamily="18" charset="0"/>
              </a:rPr>
            </a:br>
            <a:endParaRPr lang="nl-BE" sz="18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14</a:t>
            </a:fld>
            <a:endParaRPr lang="en-US">
              <a:solidFill>
                <a:schemeClr val="bg1"/>
              </a:solidFill>
            </a:endParaRPr>
          </a:p>
        </p:txBody>
      </p:sp>
    </p:spTree>
    <p:extLst>
      <p:ext uri="{BB962C8B-B14F-4D97-AF65-F5344CB8AC3E}">
        <p14:creationId xmlns:p14="http://schemas.microsoft.com/office/powerpoint/2010/main" val="2094673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506632"/>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Inhoud:</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42369"/>
            <a:ext cx="10275501" cy="4534594"/>
          </a:xfrm>
        </p:spPr>
        <p:txBody>
          <a:bodyPr>
            <a:normAutofit/>
          </a:bodyPr>
          <a:lstStyle/>
          <a:p>
            <a:pPr>
              <a:buFont typeface="Wingdings" panose="05000000000000000000" pitchFamily="2" charset="2"/>
              <a:buChar char="§"/>
            </a:pPr>
            <a:r>
              <a:rPr lang="nl-BE" sz="1800" i="1">
                <a:latin typeface="Times New Roman" panose="02020603050405020304" pitchFamily="18" charset="0"/>
                <a:ea typeface="Calibri" panose="020F0502020204030204" pitchFamily="34" charset="0"/>
              </a:rPr>
              <a:t>Informatieblad</a:t>
            </a:r>
          </a:p>
          <a:p>
            <a:pPr>
              <a:buFont typeface="Wingdings" panose="05000000000000000000" pitchFamily="2" charset="2"/>
              <a:buChar char="§"/>
            </a:pPr>
            <a:r>
              <a:rPr lang="nl-BE" sz="1800" i="1">
                <a:latin typeface="Times New Roman" panose="02020603050405020304" pitchFamily="18" charset="0"/>
                <a:ea typeface="Calibri" panose="020F0502020204030204" pitchFamily="34" charset="0"/>
              </a:rPr>
              <a:t>Relatie met andere rechtsinstrumenten</a:t>
            </a:r>
          </a:p>
          <a:p>
            <a:pPr>
              <a:buFont typeface="Wingdings" panose="05000000000000000000" pitchFamily="2" charset="2"/>
              <a:buChar char="§"/>
            </a:pPr>
            <a:r>
              <a:rPr lang="nl-BE" sz="1800" i="1">
                <a:latin typeface="Times New Roman" panose="02020603050405020304" pitchFamily="18" charset="0"/>
                <a:ea typeface="Calibri" panose="020F0502020204030204" pitchFamily="34" charset="0"/>
              </a:rPr>
              <a:t>Toepassingsgebied </a:t>
            </a:r>
          </a:p>
          <a:p>
            <a:pPr>
              <a:buFont typeface="Wingdings" panose="05000000000000000000" pitchFamily="2" charset="2"/>
              <a:buChar char="§"/>
            </a:pPr>
            <a:r>
              <a:rPr lang="nl-BE" sz="1800" i="1">
                <a:latin typeface="Times New Roman" panose="02020603050405020304" pitchFamily="18" charset="0"/>
                <a:ea typeface="Calibri" panose="020F0502020204030204" pitchFamily="34" charset="0"/>
              </a:rPr>
              <a:t>Definities </a:t>
            </a:r>
          </a:p>
          <a:p>
            <a:pPr>
              <a:buFont typeface="Wingdings" panose="05000000000000000000" pitchFamily="2" charset="2"/>
              <a:buChar char="§"/>
            </a:pPr>
            <a:r>
              <a:rPr lang="nl-BE" sz="1800" i="1">
                <a:latin typeface="Times New Roman" panose="02020603050405020304" pitchFamily="18" charset="0"/>
                <a:ea typeface="Calibri" panose="020F0502020204030204" pitchFamily="34" charset="0"/>
              </a:rPr>
              <a:t>Toezendingskanalen  </a:t>
            </a:r>
          </a:p>
          <a:p>
            <a:pPr>
              <a:buFont typeface="Wingdings" panose="05000000000000000000" pitchFamily="2" charset="2"/>
              <a:buChar char="§"/>
            </a:pPr>
            <a:r>
              <a:rPr lang="nl-BE" sz="1800" i="1">
                <a:latin typeface="Times New Roman" panose="02020603050405020304" pitchFamily="18" charset="0"/>
                <a:ea typeface="Calibri" panose="020F0502020204030204" pitchFamily="34" charset="0"/>
              </a:rPr>
              <a:t>Erkenning en tenuitvoerlegging Alternatieve maatregelen </a:t>
            </a:r>
          </a:p>
          <a:p>
            <a:pPr>
              <a:buFont typeface="Wingdings" panose="05000000000000000000" pitchFamily="2" charset="2"/>
              <a:buChar char="§"/>
            </a:pPr>
            <a:r>
              <a:rPr lang="nl-BE" sz="1800" i="1">
                <a:latin typeface="Times New Roman" panose="02020603050405020304" pitchFamily="18" charset="0"/>
                <a:ea typeface="Calibri" panose="020F0502020204030204" pitchFamily="34" charset="0"/>
              </a:rPr>
              <a:t>Gronden voor weigering van de erkenning of de tenuitvoerlegging Uitstel </a:t>
            </a:r>
          </a:p>
          <a:p>
            <a:pPr>
              <a:buFont typeface="Wingdings" panose="05000000000000000000" pitchFamily="2" charset="2"/>
              <a:buChar char="§"/>
            </a:pPr>
            <a:r>
              <a:rPr lang="nl-BE" sz="1800" i="1">
                <a:latin typeface="Times New Roman" panose="02020603050405020304" pitchFamily="18" charset="0"/>
              </a:rPr>
              <a:t>Termijnen voor erkenning en tenuitvoerlegging</a:t>
            </a:r>
          </a:p>
          <a:p>
            <a:pPr>
              <a:buFont typeface="Wingdings" panose="05000000000000000000" pitchFamily="2" charset="2"/>
              <a:buChar char="§"/>
            </a:pPr>
            <a:r>
              <a:rPr lang="nl-BE" sz="1800" i="1">
                <a:latin typeface="Times New Roman" panose="02020603050405020304" pitchFamily="18" charset="0"/>
                <a:ea typeface="Calibri" panose="020F0502020204030204" pitchFamily="34" charset="0"/>
              </a:rPr>
              <a:t>Rechtsmiddelen </a:t>
            </a:r>
          </a:p>
          <a:p>
            <a:pPr>
              <a:buFont typeface="Wingdings" panose="05000000000000000000" pitchFamily="2" charset="2"/>
              <a:buChar char="§"/>
            </a:pPr>
            <a:r>
              <a:rPr lang="nl-BE" sz="1800" i="1">
                <a:latin typeface="Times New Roman" panose="02020603050405020304" pitchFamily="18" charset="0"/>
                <a:ea typeface="Calibri" panose="020F0502020204030204" pitchFamily="34" charset="0"/>
              </a:rPr>
              <a:t>Verplichting om in kennis te stellen</a:t>
            </a:r>
          </a:p>
          <a:p>
            <a:pPr>
              <a:buFont typeface="Wingdings" panose="05000000000000000000" pitchFamily="2" charset="2"/>
              <a:buChar char="§"/>
            </a:pPr>
            <a:r>
              <a:rPr lang="nl-BE" sz="1800" i="1">
                <a:latin typeface="Times New Roman" panose="02020603050405020304" pitchFamily="18" charset="0"/>
              </a:rPr>
              <a:t>Aanvullende middelen</a:t>
            </a: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25429"/>
            <a:ext cx="10905066" cy="1135737"/>
          </a:xfrm>
        </p:spPr>
        <p:txBody>
          <a:bodyPr>
            <a:normAutofit/>
          </a:bodyPr>
          <a:lstStyle/>
          <a:p>
            <a:r>
              <a:rPr lang="nl-BE" sz="3600" b="1">
                <a:latin typeface="Times New Roman" panose="02020603050405020304" pitchFamily="18" charset="0"/>
                <a:cs typeface="Times New Roman" panose="02020603050405020304" pitchFamily="18" charset="0"/>
              </a:rPr>
              <a:t>Informatieblad</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362075"/>
            <a:ext cx="10275501" cy="4814888"/>
          </a:xfrm>
        </p:spPr>
        <p:txBody>
          <a:bodyPr>
            <a:normAutofit/>
          </a:bodyPr>
          <a:lstStyle/>
          <a:p>
            <a:pPr marL="0" indent="0" algn="just">
              <a:buNone/>
            </a:pPr>
            <a:endParaRPr lang="en-US" sz="1800" dirty="0"/>
          </a:p>
          <a:p>
            <a:pPr algn="just"/>
            <a:r>
              <a:rPr lang="nl-BE" sz="1800" b="1">
                <a:solidFill>
                  <a:srgbClr val="FF0000"/>
                </a:solidFill>
                <a:latin typeface="Times New Roman" panose="02020603050405020304" pitchFamily="18" charset="0"/>
              </a:rPr>
              <a:t>22 mei 2017 </a:t>
            </a:r>
            <a:r>
              <a:rPr lang="nl-BE" sz="1800">
                <a:latin typeface="Times New Roman" panose="02020603050405020304" pitchFamily="18" charset="0"/>
              </a:rPr>
              <a:t>- deadline voor de omzetting van de Richtlijn 2014/41/EU</a:t>
            </a:r>
          </a:p>
          <a:p>
            <a:pPr algn="just"/>
            <a:endParaRPr lang="en-US" sz="1800" dirty="0">
              <a:latin typeface="Times New Roman" panose="02020603050405020304" pitchFamily="18" charset="0"/>
            </a:endParaRPr>
          </a:p>
          <a:p>
            <a:pPr algn="just"/>
            <a:r>
              <a:rPr lang="nl-BE" sz="1800" b="1">
                <a:solidFill>
                  <a:srgbClr val="FF0000"/>
                </a:solidFill>
                <a:latin typeface="Times New Roman" panose="02020603050405020304" pitchFamily="18" charset="0"/>
              </a:rPr>
              <a:t>26 LS’en</a:t>
            </a:r>
            <a:r>
              <a:rPr lang="nl-BE" sz="1800">
                <a:latin typeface="Times New Roman" panose="02020603050405020304" pitchFamily="18" charset="0"/>
              </a:rPr>
              <a:t> hebben haar omgezet, </a:t>
            </a:r>
            <a:r>
              <a:rPr lang="nl-BE" sz="1800" b="1">
                <a:latin typeface="Times New Roman" panose="02020603050405020304" pitchFamily="18" charset="0"/>
              </a:rPr>
              <a:t>Denemarken</a:t>
            </a:r>
            <a:r>
              <a:rPr lang="nl-BE" sz="1800">
                <a:latin typeface="Times New Roman" panose="02020603050405020304" pitchFamily="18" charset="0"/>
              </a:rPr>
              <a:t> en </a:t>
            </a:r>
            <a:r>
              <a:rPr lang="nl-BE" sz="1800" b="1">
                <a:latin typeface="Times New Roman" panose="02020603050405020304" pitchFamily="18" charset="0"/>
              </a:rPr>
              <a:t>Ierland</a:t>
            </a:r>
            <a:r>
              <a:rPr lang="nl-BE" sz="1800">
                <a:latin typeface="Times New Roman" panose="02020603050405020304" pitchFamily="18" charset="0"/>
              </a:rPr>
              <a:t> worden niet door de Richtlijn verbonden</a:t>
            </a:r>
          </a:p>
          <a:p>
            <a:pPr marL="0" indent="0" algn="just">
              <a:buNone/>
            </a:pPr>
            <a:endParaRPr lang="en-GB" sz="1200" dirty="0"/>
          </a:p>
          <a:p>
            <a:pPr algn="just"/>
            <a:r>
              <a:rPr lang="nl-BE" sz="1800" b="1">
                <a:latin typeface="Times New Roman" panose="02020603050405020304" pitchFamily="18" charset="0"/>
              </a:rPr>
              <a:t>Deadlines</a:t>
            </a:r>
            <a:r>
              <a:rPr lang="nl-BE" sz="1800">
                <a:latin typeface="Times New Roman" panose="02020603050405020304" pitchFamily="18" charset="0"/>
              </a:rPr>
              <a:t> worden bepaald voor verzamelen van bewijsmateriaal </a:t>
            </a:r>
          </a:p>
          <a:p>
            <a:pPr algn="just"/>
            <a:endParaRPr lang="en-GB" sz="1800" dirty="0">
              <a:latin typeface="Times New Roman" panose="02020603050405020304" pitchFamily="18" charset="0"/>
            </a:endParaRPr>
          </a:p>
          <a:p>
            <a:pPr algn="just"/>
            <a:r>
              <a:rPr lang="nl-BE" sz="1800" b="1">
                <a:latin typeface="Times New Roman" panose="02020603050405020304" pitchFamily="18" charset="0"/>
              </a:rPr>
              <a:t>Beperkte gronden </a:t>
            </a:r>
            <a:r>
              <a:rPr lang="nl-BE" sz="1800">
                <a:latin typeface="Times New Roman" panose="02020603050405020304" pitchFamily="18" charset="0"/>
              </a:rPr>
              <a:t>voor de weigering om een EOB te erkennen of ten uitvoer te leggen</a:t>
            </a:r>
          </a:p>
          <a:p>
            <a:pPr algn="just"/>
            <a:endParaRPr lang="en-GB" sz="1800" dirty="0">
              <a:latin typeface="Times New Roman" panose="02020603050405020304" pitchFamily="18" charset="0"/>
            </a:endParaRPr>
          </a:p>
          <a:p>
            <a:pPr algn="just"/>
            <a:r>
              <a:rPr lang="nl-BE" sz="1800" b="1">
                <a:latin typeface="Times New Roman" panose="02020603050405020304" pitchFamily="18" charset="0"/>
              </a:rPr>
              <a:t>Eén enkel standaardformulier </a:t>
            </a:r>
            <a:r>
              <a:rPr lang="nl-BE" sz="1800">
                <a:latin typeface="Times New Roman" panose="02020603050405020304" pitchFamily="18" charset="0"/>
              </a:rPr>
              <a:t>om te gebruiken - Certificaat</a:t>
            </a:r>
          </a:p>
          <a:p>
            <a:pPr algn="just"/>
            <a:endParaRPr lang="en-GB" sz="1800" dirty="0">
              <a:latin typeface="Times New Roman" panose="02020603050405020304" pitchFamily="18" charset="0"/>
            </a:endParaRPr>
          </a:p>
          <a:p>
            <a:pPr algn="just"/>
            <a:r>
              <a:rPr lang="nl-BE" sz="1800">
                <a:latin typeface="Times New Roman" panose="02020603050405020304" pitchFamily="18" charset="0"/>
              </a:rPr>
              <a:t>LS dient een EOB op grond van het </a:t>
            </a:r>
            <a:r>
              <a:rPr lang="nl-BE" sz="1800" b="1">
                <a:solidFill>
                  <a:srgbClr val="FF0000"/>
                </a:solidFill>
                <a:latin typeface="Times New Roman" panose="02020603050405020304" pitchFamily="18" charset="0"/>
              </a:rPr>
              <a:t>beginsel van wederzijdse erkenning </a:t>
            </a:r>
            <a:r>
              <a:rPr lang="nl-BE" sz="1800">
                <a:latin typeface="Times New Roman" panose="02020603050405020304" pitchFamily="18" charset="0"/>
              </a:rPr>
              <a:t>en overeenkomstig de RL uit te voeren</a:t>
            </a:r>
          </a:p>
          <a:p>
            <a:pPr algn="just"/>
            <a:endParaRPr lang="en-US" sz="1800" dirty="0">
              <a:latin typeface="Times New Roman" panose="02020603050405020304" pitchFamily="18" charset="0"/>
            </a:endParaRPr>
          </a:p>
          <a:p>
            <a:pPr marL="0" indent="0" algn="just">
              <a:buNone/>
            </a:pPr>
            <a:endParaRPr lang="en-US" sz="1800" dirty="0">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27A67FB3-57D0-43BA-89B2-C1ACE7BA017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a:solidFill>
                <a:schemeClr val="bg1"/>
              </a:solidFill>
            </a:endParaRPr>
          </a:p>
        </p:txBody>
      </p:sp>
    </p:spTree>
    <p:extLst>
      <p:ext uri="{BB962C8B-B14F-4D97-AF65-F5344CB8AC3E}">
        <p14:creationId xmlns:p14="http://schemas.microsoft.com/office/powerpoint/2010/main" val="293651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5"/>
            <a:ext cx="10905066" cy="1135737"/>
          </a:xfrm>
        </p:spPr>
        <p:txBody>
          <a:bodyPr>
            <a:normAutofit fontScale="90000"/>
          </a:bodyPr>
          <a:lstStyle/>
          <a:p>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Relatie met andere rechtsinstrumenten</a:t>
            </a: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70592"/>
            <a:ext cx="10275501" cy="4719492"/>
          </a:xfrm>
        </p:spPr>
        <p:txBody>
          <a:bodyPr>
            <a:noAutofit/>
          </a:bodyPr>
          <a:lstStyle/>
          <a:p>
            <a:pPr marL="0" marR="0" algn="just">
              <a:lnSpc>
                <a:spcPct val="107000"/>
              </a:lnSpc>
              <a:spcBef>
                <a:spcPts val="0"/>
              </a:spcBef>
              <a:spcAft>
                <a:spcPts val="0"/>
              </a:spcAft>
            </a:pPr>
            <a:endParaRPr lang="en-US" sz="1800" dirty="0">
              <a:latin typeface="Times New Roman" panose="02020603050405020304" pitchFamily="18" charset="0"/>
            </a:endParaRPr>
          </a:p>
          <a:p>
            <a:pPr marL="0" marR="0" algn="just">
              <a:lnSpc>
                <a:spcPct val="107000"/>
              </a:lnSpc>
              <a:spcBef>
                <a:spcPts val="0"/>
              </a:spcBef>
              <a:spcAft>
                <a:spcPts val="0"/>
              </a:spcAft>
            </a:pPr>
            <a:r>
              <a:rPr lang="nl-BE" sz="1800" dirty="0">
                <a:latin typeface="Times New Roman" panose="02020603050405020304" pitchFamily="18" charset="0"/>
              </a:rPr>
              <a:t>Vanaf 22 mei 2017 </a:t>
            </a:r>
            <a:r>
              <a:rPr lang="nl-BE" sz="1800" b="1" dirty="0">
                <a:latin typeface="Times New Roman" panose="02020603050405020304" pitchFamily="18" charset="0"/>
              </a:rPr>
              <a:t>vervangt</a:t>
            </a:r>
            <a:r>
              <a:rPr lang="nl-BE" sz="1800" dirty="0">
                <a:latin typeface="Times New Roman" panose="02020603050405020304" pitchFamily="18" charset="0"/>
              </a:rPr>
              <a:t> de Richtlijn de </a:t>
            </a:r>
            <a:r>
              <a:rPr lang="nl-BE" sz="1800" b="1" dirty="0">
                <a:solidFill>
                  <a:srgbClr val="FF0000"/>
                </a:solidFill>
                <a:latin typeface="Times New Roman" panose="02020603050405020304" pitchFamily="18" charset="0"/>
              </a:rPr>
              <a:t>overeenstemmende bepalingen</a:t>
            </a:r>
            <a:r>
              <a:rPr lang="nl-BE" sz="1800" dirty="0">
                <a:latin typeface="Times New Roman" panose="02020603050405020304" pitchFamily="18" charset="0"/>
              </a:rPr>
              <a:t> van de volgende overeenkomsten die </a:t>
            </a:r>
            <a:r>
              <a:rPr lang="nl-BE" sz="1800" u="sng" dirty="0">
                <a:latin typeface="Times New Roman" panose="02020603050405020304" pitchFamily="18" charset="0"/>
              </a:rPr>
              <a:t>tussen de door deze Richtlijn verbonden Lidstaten</a:t>
            </a:r>
            <a:r>
              <a:rPr lang="nl-BE" sz="1800" dirty="0">
                <a:latin typeface="Times New Roman" panose="02020603050405020304" pitchFamily="18" charset="0"/>
              </a:rPr>
              <a:t> van toepassing zijn (dus niet in relatie met Denemarken en Ierland) </a:t>
            </a:r>
          </a:p>
          <a:p>
            <a:pPr marL="0" marR="0" indent="0" algn="just">
              <a:lnSpc>
                <a:spcPct val="107000"/>
              </a:lnSpc>
              <a:spcBef>
                <a:spcPts val="0"/>
              </a:spcBef>
              <a:spcAft>
                <a:spcPts val="0"/>
              </a:spcAft>
              <a:buNone/>
            </a:pPr>
            <a:r>
              <a:rPr lang="nl-BE" sz="1800" dirty="0">
                <a:latin typeface="Times New Roman" panose="02020603050405020304" pitchFamily="18" charset="0"/>
              </a:rPr>
              <a:t>(a) Het Verdrag van 1959 en de twee bijbehorende protocollen</a:t>
            </a:r>
          </a:p>
          <a:p>
            <a:pPr marL="0" marR="0" indent="0" algn="just">
              <a:lnSpc>
                <a:spcPct val="107000"/>
              </a:lnSpc>
              <a:spcBef>
                <a:spcPts val="0"/>
              </a:spcBef>
              <a:spcAft>
                <a:spcPts val="0"/>
              </a:spcAft>
              <a:buNone/>
            </a:pPr>
            <a:r>
              <a:rPr lang="nl-BE" sz="1800" dirty="0">
                <a:latin typeface="Times New Roman" panose="02020603050405020304" pitchFamily="18" charset="0"/>
              </a:rPr>
              <a:t>(b) Overeenkomst ter uitvoering van het te Schengen gesloten akkoord </a:t>
            </a:r>
          </a:p>
          <a:p>
            <a:pPr marL="342900" marR="0" indent="-342900" algn="just">
              <a:lnSpc>
                <a:spcPct val="107000"/>
              </a:lnSpc>
              <a:spcBef>
                <a:spcPts val="0"/>
              </a:spcBef>
              <a:spcAft>
                <a:spcPts val="0"/>
              </a:spcAft>
              <a:buAutoNum type="alphaLcParenBoth" startAt="3"/>
            </a:pPr>
            <a:r>
              <a:rPr lang="nl-BE" sz="1800" dirty="0">
                <a:latin typeface="Times New Roman" panose="02020603050405020304" pitchFamily="18" charset="0"/>
              </a:rPr>
              <a:t>Overeenkomst van 2000 en het bijbehorende protocol</a:t>
            </a:r>
          </a:p>
          <a:p>
            <a:pPr marL="342900" marR="0" indent="-342900" algn="just">
              <a:lnSpc>
                <a:spcPct val="107000"/>
              </a:lnSpc>
              <a:spcBef>
                <a:spcPts val="0"/>
              </a:spcBef>
              <a:spcAft>
                <a:spcPts val="0"/>
              </a:spcAft>
              <a:buAutoNum type="alphaLcParenBoth" startAt="3"/>
            </a:pPr>
            <a:endParaRPr lang="en-US" sz="1800" dirty="0">
              <a:latin typeface="Times New Roman" panose="02020603050405020304" pitchFamily="18" charset="0"/>
            </a:endParaRPr>
          </a:p>
          <a:p>
            <a:pPr marR="0" algn="just">
              <a:lnSpc>
                <a:spcPct val="107000"/>
              </a:lnSpc>
              <a:spcBef>
                <a:spcPts val="0"/>
              </a:spcBef>
              <a:spcAft>
                <a:spcPts val="0"/>
              </a:spcAft>
            </a:pPr>
            <a:r>
              <a:rPr lang="nl-BE" sz="1800" dirty="0">
                <a:latin typeface="Times New Roman" panose="02020603050405020304" pitchFamily="18" charset="0"/>
              </a:rPr>
              <a:t>Bewijsgaring wordt verricht volgens de bepalingen van deze Richtlijn tussen de door de Richtlijn verbonden </a:t>
            </a:r>
            <a:r>
              <a:rPr lang="nl-BE" sz="1800" dirty="0" err="1">
                <a:latin typeface="Times New Roman" panose="02020603050405020304" pitchFamily="18" charset="0"/>
              </a:rPr>
              <a:t>LS’en</a:t>
            </a:r>
            <a:endParaRPr lang="nl-BE" sz="1800" dirty="0">
              <a:latin typeface="Times New Roman" panose="02020603050405020304" pitchFamily="18" charset="0"/>
            </a:endParaRPr>
          </a:p>
          <a:p>
            <a:pPr marR="0" algn="just">
              <a:lnSpc>
                <a:spcPct val="107000"/>
              </a:lnSpc>
              <a:spcBef>
                <a:spcPts val="0"/>
              </a:spcBef>
              <a:spcAft>
                <a:spcPts val="0"/>
              </a:spcAft>
            </a:pPr>
            <a:endParaRPr lang="en-US" sz="1800" dirty="0">
              <a:latin typeface="Times New Roman" panose="02020603050405020304" pitchFamily="18" charset="0"/>
            </a:endParaRPr>
          </a:p>
          <a:p>
            <a:pPr marR="0" algn="just">
              <a:lnSpc>
                <a:spcPct val="107000"/>
              </a:lnSpc>
              <a:spcBef>
                <a:spcPts val="0"/>
              </a:spcBef>
              <a:spcAft>
                <a:spcPts val="0"/>
              </a:spcAft>
            </a:pPr>
            <a:r>
              <a:rPr lang="nl-BE" sz="1800" dirty="0">
                <a:latin typeface="Times New Roman" panose="02020603050405020304" pitchFamily="18" charset="0"/>
              </a:rPr>
              <a:t>In relatie tot </a:t>
            </a:r>
            <a:r>
              <a:rPr lang="nl-BE" sz="1800" b="1" dirty="0">
                <a:latin typeface="Times New Roman" panose="02020603050405020304" pitchFamily="18" charset="0"/>
              </a:rPr>
              <a:t>Denemarken</a:t>
            </a:r>
            <a:r>
              <a:rPr lang="nl-BE" sz="1800" dirty="0">
                <a:latin typeface="Times New Roman" panose="02020603050405020304" pitchFamily="18" charset="0"/>
              </a:rPr>
              <a:t> en </a:t>
            </a:r>
            <a:r>
              <a:rPr lang="nl-BE" sz="1800" b="1" dirty="0">
                <a:latin typeface="Times New Roman" panose="02020603050405020304" pitchFamily="18" charset="0"/>
              </a:rPr>
              <a:t>Ierland</a:t>
            </a:r>
            <a:r>
              <a:rPr lang="nl-BE" sz="1800" dirty="0">
                <a:latin typeface="Times New Roman" panose="02020603050405020304" pitchFamily="18" charset="0"/>
              </a:rPr>
              <a:t> zijn bepalingen van de WRH-rechtsinstrumenten van toepassing (een WRH-instrument dat </a:t>
            </a:r>
            <a:r>
              <a:rPr lang="nl-BE" sz="1800" b="1" dirty="0">
                <a:latin typeface="Times New Roman" panose="02020603050405020304" pitchFamily="18" charset="0"/>
              </a:rPr>
              <a:t>van kracht is</a:t>
            </a:r>
            <a:r>
              <a:rPr lang="nl-BE" sz="1800" dirty="0">
                <a:latin typeface="Times New Roman" panose="02020603050405020304" pitchFamily="18" charset="0"/>
              </a:rPr>
              <a:t> in de bij de justitiële samenwerking betrokken LS)</a:t>
            </a:r>
          </a:p>
          <a:p>
            <a:pPr marL="0" marR="0" indent="0" algn="just">
              <a:lnSpc>
                <a:spcPct val="107000"/>
              </a:lnSpc>
              <a:spcBef>
                <a:spcPts val="0"/>
              </a:spcBef>
              <a:spcAft>
                <a:spcPts val="0"/>
              </a:spcAft>
              <a:buNone/>
            </a:pPr>
            <a:endParaRPr lang="en-US" sz="1800" dirty="0">
              <a:latin typeface="Times New Roman" panose="02020603050405020304" pitchFamily="18" charset="0"/>
            </a:endParaRPr>
          </a:p>
          <a:p>
            <a:pPr algn="just"/>
            <a:endParaRPr lang="en-US" sz="1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5"/>
            <a:ext cx="10905066" cy="1135737"/>
          </a:xfrm>
        </p:spPr>
        <p:txBody>
          <a:bodyPr>
            <a:normAutofit fontScale="90000"/>
          </a:bodyPr>
          <a:lstStyle/>
          <a:p>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Toepassingsgebied</a:t>
            </a: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47453"/>
            <a:ext cx="10364198" cy="4719492"/>
          </a:xfrm>
        </p:spPr>
        <p:txBody>
          <a:bodyPr>
            <a:noAutofit/>
          </a:bodyPr>
          <a:lstStyle/>
          <a:p>
            <a:pPr algn="just">
              <a:lnSpc>
                <a:spcPct val="107000"/>
              </a:lnSpc>
              <a:spcBef>
                <a:spcPts val="600"/>
              </a:spcBef>
            </a:pPr>
            <a:r>
              <a:rPr lang="nl-BE" sz="1750" dirty="0">
                <a:latin typeface="Times New Roman" panose="02020603050405020304" pitchFamily="18" charset="0"/>
              </a:rPr>
              <a:t>Het EOB </a:t>
            </a:r>
            <a:r>
              <a:rPr lang="nl-BE" sz="1750" b="1" dirty="0">
                <a:solidFill>
                  <a:srgbClr val="FF0000"/>
                </a:solidFill>
                <a:latin typeface="Times New Roman" panose="02020603050405020304" pitchFamily="18" charset="0"/>
              </a:rPr>
              <a:t>omvat</a:t>
            </a:r>
            <a:r>
              <a:rPr lang="nl-BE" sz="1750" dirty="0">
                <a:latin typeface="Times New Roman" panose="02020603050405020304" pitchFamily="18" charset="0"/>
              </a:rPr>
              <a:t> </a:t>
            </a:r>
            <a:r>
              <a:rPr lang="nl-BE" sz="1750" b="1" dirty="0">
                <a:latin typeface="Times New Roman" panose="02020603050405020304" pitchFamily="18" charset="0"/>
              </a:rPr>
              <a:t>alle onderzoeksmaatregelen </a:t>
            </a:r>
            <a:r>
              <a:rPr lang="nl-BE" sz="1750" u="sng" dirty="0">
                <a:latin typeface="Times New Roman" panose="02020603050405020304" pitchFamily="18" charset="0"/>
              </a:rPr>
              <a:t>met het oog op het verkrijgen van bewijsmateriaal </a:t>
            </a:r>
            <a:r>
              <a:rPr lang="nl-BE" sz="1750" dirty="0">
                <a:latin typeface="Times New Roman" panose="02020603050405020304" pitchFamily="18" charset="0"/>
              </a:rPr>
              <a:t>conform het bepaalde in deze richtlijn (art. 1, lid 1 van de RL)</a:t>
            </a:r>
          </a:p>
          <a:p>
            <a:pPr algn="just">
              <a:lnSpc>
                <a:spcPct val="107000"/>
              </a:lnSpc>
              <a:spcBef>
                <a:spcPts val="0"/>
              </a:spcBef>
            </a:pPr>
            <a:r>
              <a:rPr lang="nl-BE" sz="1750" dirty="0">
                <a:latin typeface="Times New Roman" panose="02020603050405020304" pitchFamily="18" charset="0"/>
              </a:rPr>
              <a:t>Het EOB kan tevens worden uitgevaardigd om bewijsmateriaal te verkrijgen dat </a:t>
            </a:r>
            <a:r>
              <a:rPr lang="nl-BE" sz="1750" b="1" dirty="0">
                <a:solidFill>
                  <a:srgbClr val="FF0000"/>
                </a:solidFill>
                <a:latin typeface="Times New Roman" panose="02020603050405020304" pitchFamily="18" charset="0"/>
                <a:cs typeface="Times New Roman" panose="02020603050405020304" pitchFamily="18" charset="0"/>
              </a:rPr>
              <a:t>reeds in het bezit is </a:t>
            </a:r>
            <a:r>
              <a:rPr lang="nl-BE" sz="1750" dirty="0">
                <a:latin typeface="Times New Roman" panose="02020603050405020304" pitchFamily="18" charset="0"/>
              </a:rPr>
              <a:t>van de bevoegde autoriteiten van de uitvoerende staat. (art. 1, lid 2 van de RL)</a:t>
            </a:r>
          </a:p>
          <a:p>
            <a:pPr marL="0" indent="0" algn="just">
              <a:lnSpc>
                <a:spcPct val="107000"/>
              </a:lnSpc>
              <a:spcBef>
                <a:spcPts val="0"/>
              </a:spcBef>
              <a:buNone/>
            </a:pPr>
            <a:endParaRPr lang="en-US" sz="1750" dirty="0">
              <a:latin typeface="Times New Roman" panose="02020603050405020304" pitchFamily="18" charset="0"/>
            </a:endParaRPr>
          </a:p>
          <a:p>
            <a:pPr algn="just">
              <a:lnSpc>
                <a:spcPct val="107000"/>
              </a:lnSpc>
              <a:spcBef>
                <a:spcPts val="0"/>
              </a:spcBef>
            </a:pPr>
            <a:r>
              <a:rPr lang="nl-BE" sz="1750" dirty="0">
                <a:latin typeface="Times New Roman" panose="02020603050405020304" pitchFamily="18" charset="0"/>
                <a:cs typeface="Times New Roman" panose="02020603050405020304" pitchFamily="18" charset="0"/>
              </a:rPr>
              <a:t>De Richtlijn betreffende EOB is </a:t>
            </a:r>
            <a:r>
              <a:rPr lang="nl-BE" sz="1750" b="1" dirty="0">
                <a:solidFill>
                  <a:srgbClr val="FF0000"/>
                </a:solidFill>
                <a:latin typeface="Times New Roman" panose="02020603050405020304" pitchFamily="18" charset="0"/>
                <a:cs typeface="Times New Roman" panose="02020603050405020304" pitchFamily="18" charset="0"/>
              </a:rPr>
              <a:t>niet van toepassing op</a:t>
            </a:r>
            <a:r>
              <a:rPr lang="nl-BE" sz="1750" dirty="0">
                <a:latin typeface="Times New Roman" panose="02020603050405020304" pitchFamily="18" charset="0"/>
                <a:cs typeface="Times New Roman" panose="02020603050405020304" pitchFamily="18" charset="0"/>
              </a:rPr>
              <a:t>:</a:t>
            </a:r>
          </a:p>
          <a:p>
            <a:pPr marL="342900" marR="0" lvl="0" indent="-342900" algn="just">
              <a:lnSpc>
                <a:spcPct val="107000"/>
              </a:lnSpc>
              <a:spcBef>
                <a:spcPts val="0"/>
              </a:spcBef>
              <a:spcAft>
                <a:spcPts val="0"/>
              </a:spcAft>
              <a:buFont typeface="Times New Roman" panose="02020603050405020304" pitchFamily="18" charset="0"/>
              <a:buChar char="-"/>
            </a:pPr>
            <a:r>
              <a:rPr lang="nl-BE" sz="1750" i="1" dirty="0">
                <a:latin typeface="Times New Roman" panose="02020603050405020304" pitchFamily="18" charset="0"/>
              </a:rPr>
              <a:t> het opzetten van een GOT en de bewijsvergaring door een dergelijk team (artikel 3 van de RL)</a:t>
            </a:r>
          </a:p>
          <a:p>
            <a:pPr marL="342900" marR="0" lvl="0" indent="-342900" algn="just">
              <a:lnSpc>
                <a:spcPct val="107000"/>
              </a:lnSpc>
              <a:spcBef>
                <a:spcPts val="0"/>
              </a:spcBef>
              <a:spcAft>
                <a:spcPts val="0"/>
              </a:spcAft>
              <a:buFont typeface="Times New Roman" panose="02020603050405020304" pitchFamily="18" charset="0"/>
              <a:buChar char="-"/>
            </a:pPr>
            <a:r>
              <a:rPr lang="nl-BE" sz="1750" i="1" dirty="0">
                <a:latin typeface="Times New Roman" panose="02020603050405020304" pitchFamily="18" charset="0"/>
              </a:rPr>
              <a:t>uitwisseling van gegevens op eigen initiatief (artikel 7 van de Overeenkomst van 2000)</a:t>
            </a:r>
          </a:p>
          <a:p>
            <a:pPr marL="342900" marR="0" lvl="0" indent="-342900" algn="just">
              <a:lnSpc>
                <a:spcPct val="107000"/>
              </a:lnSpc>
              <a:spcBef>
                <a:spcPts val="0"/>
              </a:spcBef>
              <a:spcAft>
                <a:spcPts val="0"/>
              </a:spcAft>
              <a:buFont typeface="Times New Roman" panose="02020603050405020304" pitchFamily="18" charset="0"/>
              <a:buChar char="-"/>
            </a:pPr>
            <a:r>
              <a:rPr lang="nl-BE" sz="1750" i="1" dirty="0">
                <a:latin typeface="Times New Roman" panose="02020603050405020304" pitchFamily="18" charset="0"/>
              </a:rPr>
              <a:t>Bevriezing van voorwerpen met het oog op de latere confiscatie ervan (Kaderbesluit 2003/577/JBZ inzake de tenuitvoerlegging in de Europese Unie van beslissingen tot bevriezing van voorwerpen of bewijsstukken; en, vanaf 19.12.2020, Verordening 2018/1805 inzake de wederzijdse erkenning van bevriezingsbevelen en confiscatiebevelen)</a:t>
            </a:r>
          </a:p>
          <a:p>
            <a:pPr marL="342900" marR="0" lvl="0" indent="-342900" algn="just">
              <a:lnSpc>
                <a:spcPct val="107000"/>
              </a:lnSpc>
              <a:spcBef>
                <a:spcPts val="0"/>
              </a:spcBef>
              <a:spcAft>
                <a:spcPts val="0"/>
              </a:spcAft>
              <a:buFont typeface="Times New Roman" panose="02020603050405020304" pitchFamily="18" charset="0"/>
              <a:buChar char="-"/>
            </a:pPr>
            <a:r>
              <a:rPr lang="nl-BE" sz="1750" i="1" dirty="0">
                <a:latin typeface="Times New Roman" panose="02020603050405020304" pitchFamily="18" charset="0"/>
              </a:rPr>
              <a:t>Teruggave: een voorwerp aan een slachtoffer terugbezorgen (artikel 8 van de Overeenkomst van 2000)</a:t>
            </a:r>
          </a:p>
          <a:p>
            <a:pPr marL="342900" marR="0" lvl="0" indent="-342900" algn="just">
              <a:lnSpc>
                <a:spcPct val="107000"/>
              </a:lnSpc>
              <a:spcBef>
                <a:spcPts val="0"/>
              </a:spcBef>
              <a:spcAft>
                <a:spcPts val="0"/>
              </a:spcAft>
              <a:buFont typeface="Times New Roman" panose="02020603050405020304" pitchFamily="18" charset="0"/>
              <a:buChar char="-"/>
            </a:pPr>
            <a:r>
              <a:rPr lang="nl-BE" sz="1750" i="1" dirty="0">
                <a:latin typeface="Times New Roman" panose="02020603050405020304" pitchFamily="18" charset="0"/>
              </a:rPr>
              <a:t>Verzameling van uittreksels uit het strafregister/ECRIS</a:t>
            </a:r>
          </a:p>
          <a:p>
            <a:pPr marL="342900" marR="0" lvl="0" indent="-342900" algn="just">
              <a:lnSpc>
                <a:spcPct val="107000"/>
              </a:lnSpc>
              <a:spcBef>
                <a:spcPts val="0"/>
              </a:spcBef>
              <a:spcAft>
                <a:spcPts val="0"/>
              </a:spcAft>
              <a:buFont typeface="Times New Roman" panose="02020603050405020304" pitchFamily="18" charset="0"/>
              <a:buChar char="-"/>
            </a:pPr>
            <a:r>
              <a:rPr lang="nl-BE" sz="1750" i="1" dirty="0">
                <a:latin typeface="Times New Roman" panose="02020603050405020304" pitchFamily="18" charset="0"/>
                <a:ea typeface="Calibri" panose="020F0502020204030204" pitchFamily="34" charset="0"/>
                <a:cs typeface="Times New Roman" panose="02020603050405020304" pitchFamily="18" charset="0"/>
              </a:rPr>
              <a:t>Dagvaarding van getuigen, verweerders enz. voor processen (art. 5 van de Overeenkomst van 2000 of art. 7 van het Verdrag van 1959)</a:t>
            </a:r>
          </a:p>
          <a:p>
            <a:pPr algn="just">
              <a:lnSpc>
                <a:spcPct val="107000"/>
              </a:lnSpc>
              <a:spcBef>
                <a:spcPts val="0"/>
              </a:spcBef>
            </a:pPr>
            <a:endParaRPr lang="en-US" sz="18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a:solidFill>
                <a:schemeClr val="bg1"/>
              </a:solidFill>
            </a:endParaRPr>
          </a:p>
        </p:txBody>
      </p:sp>
    </p:spTree>
    <p:extLst>
      <p:ext uri="{BB962C8B-B14F-4D97-AF65-F5344CB8AC3E}">
        <p14:creationId xmlns:p14="http://schemas.microsoft.com/office/powerpoint/2010/main" val="412845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3"/>
            <a:ext cx="10905066" cy="1135737"/>
          </a:xfrm>
        </p:spPr>
        <p:txBody>
          <a:bodyPr>
            <a:normAutofit fontScale="90000"/>
          </a:bodyPr>
          <a:lstStyle/>
          <a:p>
            <a:br>
              <a:rPr lang="nl-BE" sz="3600" b="1">
                <a:latin typeface="Times New Roman" panose="02020603050405020304" pitchFamily="18" charset="0"/>
                <a:cs typeface="Times New Roman" panose="02020603050405020304" pitchFamily="18" charset="0"/>
              </a:rPr>
            </a:br>
            <a:r>
              <a:rPr lang="nl-BE" sz="3600" b="1">
                <a:latin typeface="Times New Roman" panose="02020603050405020304" pitchFamily="18" charset="0"/>
                <a:cs typeface="Times New Roman" panose="02020603050405020304" pitchFamily="18" charset="0"/>
              </a:rPr>
              <a:t>Definities</a:t>
            </a:r>
            <a:br>
              <a:rPr lang="nl-BE" sz="3600" b="1">
                <a:latin typeface="Times New Roman" panose="02020603050405020304" pitchFamily="18" charset="0"/>
                <a:cs typeface="Times New Roman" panose="02020603050405020304" pitchFamily="18" charset="0"/>
              </a:rPr>
            </a:br>
            <a:endParaRPr lang="nl-B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80020"/>
            <a:ext cx="10275501" cy="4719492"/>
          </a:xfrm>
        </p:spPr>
        <p:txBody>
          <a:bodyPr>
            <a:noAutofit/>
          </a:bodyPr>
          <a:lstStyle/>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nl-BE" sz="1800" dirty="0">
                <a:latin typeface="Times New Roman" panose="02020603050405020304" pitchFamily="18" charset="0"/>
              </a:rPr>
              <a:t>“</a:t>
            </a:r>
            <a:r>
              <a:rPr lang="nl-BE" sz="1800" b="1" dirty="0">
                <a:solidFill>
                  <a:srgbClr val="FF0000"/>
                </a:solidFill>
                <a:latin typeface="Times New Roman" panose="02020603050405020304" pitchFamily="18" charset="0"/>
              </a:rPr>
              <a:t>Uitvaardigende Staat</a:t>
            </a:r>
            <a:r>
              <a:rPr lang="nl-BE" sz="1800" dirty="0">
                <a:latin typeface="Times New Roman" panose="02020603050405020304" pitchFamily="18" charset="0"/>
              </a:rPr>
              <a:t>” - LS waarin het EOB werd uitgevaardigd; </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nl-BE" sz="1800" dirty="0">
                <a:latin typeface="Times New Roman" panose="02020603050405020304" pitchFamily="18" charset="0"/>
              </a:rPr>
              <a:t>“</a:t>
            </a:r>
            <a:r>
              <a:rPr lang="nl-BE" sz="1800" b="1" dirty="0">
                <a:solidFill>
                  <a:srgbClr val="FF0000"/>
                </a:solidFill>
                <a:latin typeface="Times New Roman" panose="02020603050405020304" pitchFamily="18" charset="0"/>
              </a:rPr>
              <a:t>Uitvoerende Staat</a:t>
            </a:r>
            <a:r>
              <a:rPr lang="nl-BE" sz="1800" dirty="0">
                <a:latin typeface="Times New Roman" panose="02020603050405020304" pitchFamily="18" charset="0"/>
              </a:rPr>
              <a:t>”: de lidstaat waar het EOB ten uitvoer wordt gelegd en waar de onderzoeksmaatregel moet worden uitgevoerd; </a:t>
            </a:r>
          </a:p>
          <a:p>
            <a:pPr algn="just">
              <a:lnSpc>
                <a:spcPct val="107000"/>
              </a:lnSpc>
              <a:spcBef>
                <a:spcPts val="0"/>
              </a:spcBef>
            </a:pPr>
            <a:endParaRPr lang="en-GB" sz="1800" dirty="0">
              <a:latin typeface="Times New Roman" panose="02020603050405020304" pitchFamily="18" charset="0"/>
            </a:endParaRPr>
          </a:p>
          <a:p>
            <a:pPr algn="just">
              <a:lnSpc>
                <a:spcPct val="107000"/>
              </a:lnSpc>
              <a:spcBef>
                <a:spcPts val="0"/>
              </a:spcBef>
            </a:pPr>
            <a:r>
              <a:rPr lang="nl-BE" sz="1800" dirty="0">
                <a:latin typeface="Times New Roman" panose="02020603050405020304" pitchFamily="18" charset="0"/>
              </a:rPr>
              <a:t>“</a:t>
            </a:r>
            <a:r>
              <a:rPr lang="nl-BE" sz="1800" b="1" dirty="0">
                <a:solidFill>
                  <a:srgbClr val="FF0000"/>
                </a:solidFill>
                <a:latin typeface="Times New Roman" panose="02020603050405020304" pitchFamily="18" charset="0"/>
              </a:rPr>
              <a:t>Uitvaardigende autoriteit</a:t>
            </a:r>
            <a:r>
              <a:rPr lang="nl-BE" sz="1800" dirty="0">
                <a:latin typeface="Times New Roman" panose="02020603050405020304" pitchFamily="18" charset="0"/>
              </a:rPr>
              <a:t>” </a:t>
            </a:r>
          </a:p>
          <a:p>
            <a:pPr marL="400050" indent="-400050" algn="just">
              <a:lnSpc>
                <a:spcPct val="107000"/>
              </a:lnSpc>
              <a:spcBef>
                <a:spcPts val="0"/>
              </a:spcBef>
              <a:buAutoNum type="romanLcParenBoth"/>
            </a:pPr>
            <a:r>
              <a:rPr lang="nl-BE" sz="1800" i="1" dirty="0">
                <a:latin typeface="Times New Roman" panose="02020603050405020304" pitchFamily="18" charset="0"/>
              </a:rPr>
              <a:t>een in de zaak bevoegde rechter, rechtbank, een onderzoeksrechter of officier van justitie; </a:t>
            </a:r>
          </a:p>
          <a:p>
            <a:pPr marL="400050" indent="-400050" algn="just">
              <a:lnSpc>
                <a:spcPct val="107000"/>
              </a:lnSpc>
              <a:spcBef>
                <a:spcPts val="0"/>
              </a:spcBef>
              <a:buAutoNum type="romanLcParenBoth"/>
            </a:pPr>
            <a:r>
              <a:rPr lang="nl-BE" sz="1800" i="1" dirty="0">
                <a:latin typeface="Times New Roman" panose="02020603050405020304" pitchFamily="18" charset="0"/>
              </a:rPr>
              <a:t>(ii) iedere andere door de uitvaardigende staat aangeduide bevoegde autoriteit, die in de zaak in kwestie optreedt als strafrechtelijke </a:t>
            </a:r>
            <a:r>
              <a:rPr lang="nl-BE" sz="1800" i="1" dirty="0" err="1">
                <a:latin typeface="Times New Roman" panose="02020603050405020304" pitchFamily="18" charset="0"/>
              </a:rPr>
              <a:t>onderzoeksautoriteit</a:t>
            </a:r>
            <a:r>
              <a:rPr lang="nl-BE" sz="1800" i="1" dirty="0">
                <a:latin typeface="Times New Roman" panose="02020603050405020304" pitchFamily="18" charset="0"/>
              </a:rPr>
              <a:t> en overeenkomstig de nationale wetgeving bevoegd is opdracht te geven tot bewijsgaring.</a:t>
            </a:r>
          </a:p>
          <a:p>
            <a:pPr marL="0" indent="0" algn="just">
              <a:lnSpc>
                <a:spcPct val="107000"/>
              </a:lnSpc>
              <a:spcBef>
                <a:spcPts val="0"/>
              </a:spcBef>
              <a:buNone/>
            </a:pPr>
            <a:endParaRPr lang="en-GB" sz="1800" dirty="0">
              <a:latin typeface="Times New Roman" panose="02020603050405020304" pitchFamily="18" charset="0"/>
            </a:endParaRPr>
          </a:p>
          <a:p>
            <a:pPr algn="just">
              <a:lnSpc>
                <a:spcPct val="107000"/>
              </a:lnSpc>
              <a:spcBef>
                <a:spcPts val="0"/>
              </a:spcBef>
            </a:pPr>
            <a:r>
              <a:rPr lang="nl-BE" sz="1800" dirty="0">
                <a:latin typeface="Times New Roman" panose="02020603050405020304" pitchFamily="18" charset="0"/>
              </a:rPr>
              <a:t>“</a:t>
            </a:r>
            <a:r>
              <a:rPr lang="nl-BE" sz="1800" b="1" dirty="0">
                <a:solidFill>
                  <a:srgbClr val="FF0000"/>
                </a:solidFill>
                <a:latin typeface="Times New Roman" panose="02020603050405020304" pitchFamily="18" charset="0"/>
              </a:rPr>
              <a:t>Uitvoerende autoriteit</a:t>
            </a:r>
            <a:r>
              <a:rPr lang="nl-BE" sz="1800" dirty="0">
                <a:latin typeface="Times New Roman" panose="02020603050405020304" pitchFamily="18" charset="0"/>
              </a:rPr>
              <a:t>” - een autoriteit die bevoegd is om een EOB in overeenstemming met deze richtlijn en de in een soortgelijke binnenlandse zaak geldende procedures te erkennen en ten uitvoer te laten leggen. </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a:solidFill>
                <a:schemeClr val="bg1"/>
              </a:solidFill>
            </a:endParaRPr>
          </a:p>
        </p:txBody>
      </p:sp>
    </p:spTree>
    <p:extLst>
      <p:ext uri="{BB962C8B-B14F-4D97-AF65-F5344CB8AC3E}">
        <p14:creationId xmlns:p14="http://schemas.microsoft.com/office/powerpoint/2010/main" val="156224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34856"/>
            <a:ext cx="10905066" cy="1135737"/>
          </a:xfrm>
        </p:spPr>
        <p:txBody>
          <a:bodyPr>
            <a:normAutofit fontScale="90000"/>
          </a:bodyPr>
          <a:lstStyle/>
          <a:p>
            <a:br>
              <a:rPr lang="nl-BE" sz="3600" b="1">
                <a:latin typeface="Times New Roman" panose="02020603050405020304" pitchFamily="18" charset="0"/>
                <a:ea typeface="Calibri" panose="020F0502020204030204" pitchFamily="34" charset="0"/>
                <a:cs typeface="Times New Roman" panose="02020603050405020304" pitchFamily="18" charset="0"/>
              </a:rPr>
            </a:br>
            <a:br>
              <a:rPr lang="nl-BE" sz="3600" b="1">
                <a:latin typeface="Times New Roman" panose="02020603050405020304" pitchFamily="18" charset="0"/>
                <a:ea typeface="Calibri" panose="020F0502020204030204" pitchFamily="34" charset="0"/>
                <a:cs typeface="Times New Roman" panose="02020603050405020304" pitchFamily="18" charset="0"/>
              </a:rPr>
            </a:br>
            <a:r>
              <a:rPr lang="nl-BE" sz="3600" b="1">
                <a:latin typeface="Times New Roman" panose="02020603050405020304" pitchFamily="18" charset="0"/>
                <a:ea typeface="Calibri" panose="020F0502020204030204" pitchFamily="34" charset="0"/>
                <a:cs typeface="Times New Roman" panose="02020603050405020304" pitchFamily="18" charset="0"/>
              </a:rPr>
              <a:t>Toezendingskanalen </a:t>
            </a:r>
            <a:br>
              <a:rPr lang="nl-BE" sz="3600" i="1">
                <a:latin typeface="Times New Roman" panose="02020603050405020304" pitchFamily="18" charset="0"/>
                <a:ea typeface="Calibri" panose="020F0502020204030204" pitchFamily="34" charset="0"/>
                <a:cs typeface="Times New Roman" panose="02020603050405020304" pitchFamily="18" charset="0"/>
              </a:rPr>
            </a:br>
            <a:br>
              <a:rPr lang="nl-BE" sz="3600" b="1">
                <a:latin typeface="Times New Roman" panose="02020603050405020304" pitchFamily="18" charset="0"/>
                <a:ea typeface="Calibri" panose="020F0502020204030204" pitchFamily="34" charset="0"/>
                <a:cs typeface="Times New Roman" panose="02020603050405020304" pitchFamily="18" charset="0"/>
              </a:rPr>
            </a:br>
            <a:endParaRPr lang="nl-BE" sz="3600" b="1">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570593"/>
            <a:ext cx="10275501" cy="4719492"/>
          </a:xfrm>
        </p:spPr>
        <p:txBody>
          <a:bodyPr>
            <a:noAutofit/>
          </a:bodyPr>
          <a:lstStyle/>
          <a:p>
            <a:pPr marL="0" algn="just">
              <a:lnSpc>
                <a:spcPct val="107000"/>
              </a:lnSpc>
              <a:spcBef>
                <a:spcPts val="0"/>
              </a:spcBef>
            </a:pPr>
            <a:r>
              <a:rPr lang="nl-BE" sz="1700">
                <a:latin typeface="Times New Roman" panose="02020603050405020304" pitchFamily="18" charset="0"/>
              </a:rPr>
              <a:t>De uitvaardigende autoriteit zendt het ingevulde EOB </a:t>
            </a:r>
            <a:r>
              <a:rPr lang="nl-BE" sz="1700" b="1">
                <a:solidFill>
                  <a:srgbClr val="FF0000"/>
                </a:solidFill>
                <a:latin typeface="Times New Roman" panose="02020603050405020304" pitchFamily="18" charset="0"/>
              </a:rPr>
              <a:t>rechtstreeks</a:t>
            </a:r>
            <a:r>
              <a:rPr lang="nl-BE" sz="1700">
                <a:latin typeface="Times New Roman" panose="02020603050405020304" pitchFamily="18" charset="0"/>
              </a:rPr>
              <a:t> toe aan de uitvoerende autoriteit, op zodanige wijze dat dit schriftelijk kan worden vastgelegd - gebruik </a:t>
            </a:r>
            <a:r>
              <a:rPr lang="nl-BE" sz="1700" b="1" u="sng">
                <a:solidFill>
                  <a:schemeClr val="accent1">
                    <a:lumMod val="75000"/>
                  </a:schemeClr>
                </a:solidFill>
                <a:latin typeface="Times New Roman" panose="02020603050405020304" pitchFamily="18" charset="0"/>
              </a:rPr>
              <a:t>ATLAS</a:t>
            </a:r>
            <a:r>
              <a:rPr lang="nl-BE" sz="1700">
                <a:latin typeface="Times New Roman" panose="02020603050405020304" pitchFamily="18" charset="0"/>
              </a:rPr>
              <a:t> van de website van het EJN om een uitvoerende BA uit de uitvoerende LS te identificeren</a:t>
            </a:r>
          </a:p>
          <a:p>
            <a:pPr marL="0" algn="just">
              <a:lnSpc>
                <a:spcPct val="107000"/>
              </a:lnSpc>
              <a:spcBef>
                <a:spcPts val="0"/>
              </a:spcBef>
            </a:pPr>
            <a:endParaRPr lang="en-GB" sz="1700" dirty="0">
              <a:latin typeface="Times New Roman" panose="02020603050405020304" pitchFamily="18" charset="0"/>
            </a:endParaRPr>
          </a:p>
          <a:p>
            <a:pPr marL="0" algn="just">
              <a:lnSpc>
                <a:spcPct val="107000"/>
              </a:lnSpc>
              <a:spcBef>
                <a:spcPts val="0"/>
              </a:spcBef>
            </a:pPr>
            <a:r>
              <a:rPr lang="nl-BE" sz="1700">
                <a:latin typeface="Times New Roman" panose="02020603050405020304" pitchFamily="18" charset="0"/>
              </a:rPr>
              <a:t>Iedere lidstaat kan </a:t>
            </a:r>
            <a:r>
              <a:rPr lang="nl-BE" sz="1700" b="1">
                <a:solidFill>
                  <a:srgbClr val="FF0000"/>
                </a:solidFill>
                <a:latin typeface="Times New Roman" panose="02020603050405020304" pitchFamily="18" charset="0"/>
              </a:rPr>
              <a:t>één of</a:t>
            </a:r>
            <a:r>
              <a:rPr lang="nl-BE" sz="1700">
                <a:latin typeface="Times New Roman" panose="02020603050405020304" pitchFamily="18" charset="0"/>
              </a:rPr>
              <a:t>, indien zijn nationale recht daarin voorziet, </a:t>
            </a:r>
            <a:r>
              <a:rPr lang="nl-BE" sz="1700" b="1">
                <a:solidFill>
                  <a:srgbClr val="FF0000"/>
                </a:solidFill>
                <a:latin typeface="Times New Roman" panose="02020603050405020304" pitchFamily="18" charset="0"/>
              </a:rPr>
              <a:t>meer centrale autoriteiten aanwijzen</a:t>
            </a:r>
            <a:r>
              <a:rPr lang="nl-BE" sz="1700">
                <a:latin typeface="Times New Roman" panose="02020603050405020304" pitchFamily="18" charset="0"/>
              </a:rPr>
              <a:t> om de bevoegde rechterlijke autoriteiten bij te staan.</a:t>
            </a:r>
          </a:p>
          <a:p>
            <a:pPr marL="0" indent="0" algn="just">
              <a:lnSpc>
                <a:spcPct val="107000"/>
              </a:lnSpc>
              <a:spcBef>
                <a:spcPts val="0"/>
              </a:spcBef>
              <a:buNone/>
            </a:pPr>
            <a:r>
              <a:rPr lang="nl-BE" sz="1700">
                <a:latin typeface="Times New Roman" panose="02020603050405020304" pitchFamily="18" charset="0"/>
              </a:rPr>
              <a:t> </a:t>
            </a:r>
          </a:p>
          <a:p>
            <a:pPr marL="0" algn="just">
              <a:lnSpc>
                <a:spcPct val="107000"/>
              </a:lnSpc>
              <a:spcBef>
                <a:spcPts val="0"/>
              </a:spcBef>
            </a:pPr>
            <a:r>
              <a:rPr lang="nl-BE" sz="1700">
                <a:latin typeface="Times New Roman" panose="02020603050405020304" pitchFamily="18" charset="0"/>
              </a:rPr>
              <a:t>De uitvaardigende autoriteit kan EOB's toezenden via het telecommunicatiesysteem van het </a:t>
            </a:r>
            <a:r>
              <a:rPr lang="nl-BE" sz="1700" b="1">
                <a:latin typeface="Times New Roman" panose="02020603050405020304" pitchFamily="18" charset="0"/>
              </a:rPr>
              <a:t>Europees justitieel netwerk (EJN)</a:t>
            </a:r>
          </a:p>
          <a:p>
            <a:pPr marL="0" algn="just">
              <a:lnSpc>
                <a:spcPct val="107000"/>
              </a:lnSpc>
              <a:spcBef>
                <a:spcPts val="0"/>
              </a:spcBef>
            </a:pPr>
            <a:endParaRPr lang="en-GB" sz="1700" dirty="0">
              <a:latin typeface="Times New Roman" panose="02020603050405020304" pitchFamily="18" charset="0"/>
            </a:endParaRPr>
          </a:p>
          <a:p>
            <a:pPr marL="0" algn="just">
              <a:lnSpc>
                <a:spcPct val="107000"/>
              </a:lnSpc>
              <a:spcBef>
                <a:spcPts val="0"/>
              </a:spcBef>
            </a:pPr>
            <a:r>
              <a:rPr lang="nl-BE" sz="1700">
                <a:latin typeface="Times New Roman" panose="02020603050405020304" pitchFamily="18" charset="0"/>
              </a:rPr>
              <a:t>Indien de identiteit van de uitvoerende autoriteit niet bekend is, wordt de uitvoerende staat door de uitvaardigende autoriteit </a:t>
            </a:r>
            <a:r>
              <a:rPr lang="nl-BE" sz="1700" b="1">
                <a:latin typeface="Times New Roman" panose="02020603050405020304" pitchFamily="18" charset="0"/>
              </a:rPr>
              <a:t>langs alle mogelijke kanalen, waaronder de contactpunten van het EJN, om inlichtingen verzocht</a:t>
            </a:r>
            <a:r>
              <a:rPr lang="nl-BE" sz="1700">
                <a:latin typeface="Times New Roman" panose="02020603050405020304" pitchFamily="18" charset="0"/>
              </a:rPr>
              <a:t>.</a:t>
            </a:r>
          </a:p>
          <a:p>
            <a:pPr marL="0" algn="just">
              <a:lnSpc>
                <a:spcPct val="107000"/>
              </a:lnSpc>
              <a:spcBef>
                <a:spcPts val="0"/>
              </a:spcBef>
            </a:pPr>
            <a:endParaRPr lang="en-GB" sz="1700" dirty="0">
              <a:latin typeface="Times New Roman" panose="02020603050405020304" pitchFamily="18" charset="0"/>
            </a:endParaRPr>
          </a:p>
          <a:p>
            <a:pPr marL="0" algn="just">
              <a:lnSpc>
                <a:spcPct val="107000"/>
              </a:lnSpc>
              <a:spcBef>
                <a:spcPts val="0"/>
              </a:spcBef>
            </a:pPr>
            <a:r>
              <a:rPr lang="nl-BE" sz="1700">
                <a:latin typeface="Times New Roman" panose="02020603050405020304" pitchFamily="18" charset="0"/>
              </a:rPr>
              <a:t>Indien </a:t>
            </a:r>
            <a:r>
              <a:rPr lang="nl-BE" sz="1700" b="1">
                <a:latin typeface="Times New Roman" panose="02020603050405020304" pitchFamily="18" charset="0"/>
              </a:rPr>
              <a:t>de autoriteit in de uitvoerende staat</a:t>
            </a:r>
            <a:r>
              <a:rPr lang="nl-BE" sz="1700">
                <a:latin typeface="Times New Roman" panose="02020603050405020304" pitchFamily="18" charset="0"/>
              </a:rPr>
              <a:t> die het EOB ontvangt, </a:t>
            </a:r>
            <a:r>
              <a:rPr lang="nl-BE" sz="1700" b="1">
                <a:latin typeface="Times New Roman" panose="02020603050405020304" pitchFamily="18" charset="0"/>
              </a:rPr>
              <a:t>niet bevoegd is</a:t>
            </a:r>
            <a:r>
              <a:rPr lang="nl-BE" sz="1700">
                <a:latin typeface="Times New Roman" panose="02020603050405020304" pitchFamily="18" charset="0"/>
              </a:rPr>
              <a:t> om het EOB te erkennen of om de nodige maatregelen te nemen om het ten uitvoer te leggen, zendt zij het EOB </a:t>
            </a:r>
            <a:r>
              <a:rPr lang="nl-BE" sz="1700" i="1" u="sng">
                <a:latin typeface="Times New Roman" panose="02020603050405020304" pitchFamily="18" charset="0"/>
              </a:rPr>
              <a:t>ambtshalve</a:t>
            </a:r>
            <a:r>
              <a:rPr lang="nl-BE" sz="1700">
                <a:latin typeface="Times New Roman" panose="02020603050405020304" pitchFamily="18" charset="0"/>
              </a:rPr>
              <a:t> door aan de uitvoerende autoriteit en</a:t>
            </a:r>
            <a:r>
              <a:rPr lang="nl-BE" sz="1700" b="1">
                <a:latin typeface="Times New Roman" panose="02020603050405020304" pitchFamily="18" charset="0"/>
              </a:rPr>
              <a:t> stelt zij de uitvaardigende autoriteit hiervan in kennis</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a:solidFill>
                <a:schemeClr val="bg1"/>
              </a:solidFill>
            </a:endParaRPr>
          </a:p>
        </p:txBody>
      </p:sp>
    </p:spTree>
    <p:extLst>
      <p:ext uri="{BB962C8B-B14F-4D97-AF65-F5344CB8AC3E}">
        <p14:creationId xmlns:p14="http://schemas.microsoft.com/office/powerpoint/2010/main" val="4068542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52469" y="460830"/>
            <a:ext cx="10905066" cy="1135737"/>
          </a:xfrm>
        </p:spPr>
        <p:txBody>
          <a:bodyPr>
            <a:normAutofit fontScale="90000"/>
          </a:bodyPr>
          <a:lstStyle/>
          <a:p>
            <a:br>
              <a:rPr lang="nl-BE" sz="3600" b="1">
                <a:latin typeface="Times New Roman" panose="02020603050405020304" pitchFamily="18" charset="0"/>
                <a:ea typeface="Calibri" panose="020F0502020204030204" pitchFamily="34" charset="0"/>
                <a:cs typeface="Times New Roman" panose="02020603050405020304" pitchFamily="18" charset="0"/>
              </a:rPr>
            </a:br>
            <a:br>
              <a:rPr lang="nl-BE" sz="3600" b="1">
                <a:latin typeface="Times New Roman" panose="02020603050405020304" pitchFamily="18" charset="0"/>
                <a:ea typeface="Calibri" panose="020F0502020204030204" pitchFamily="34" charset="0"/>
                <a:cs typeface="Times New Roman" panose="02020603050405020304" pitchFamily="18" charset="0"/>
              </a:rPr>
            </a:br>
            <a:r>
              <a:rPr lang="nl-BE" sz="3600" b="1">
                <a:latin typeface="Times New Roman" panose="02020603050405020304" pitchFamily="18" charset="0"/>
                <a:ea typeface="Calibri" panose="020F0502020204030204" pitchFamily="34" charset="0"/>
                <a:cs typeface="Times New Roman" panose="02020603050405020304" pitchFamily="18" charset="0"/>
              </a:rPr>
              <a:t>Atlas - website van het EJN</a:t>
            </a:r>
            <a:br>
              <a:rPr lang="nl-BE" sz="3600" i="1">
                <a:latin typeface="Times New Roman" panose="02020603050405020304" pitchFamily="18" charset="0"/>
                <a:ea typeface="Calibri" panose="020F0502020204030204" pitchFamily="34" charset="0"/>
                <a:cs typeface="Times New Roman" panose="02020603050405020304" pitchFamily="18" charset="0"/>
              </a:rPr>
            </a:br>
            <a:br>
              <a:rPr lang="nl-BE" sz="3600" b="1">
                <a:latin typeface="Times New Roman" panose="02020603050405020304" pitchFamily="18" charset="0"/>
                <a:ea typeface="Calibri" panose="020F0502020204030204" pitchFamily="34" charset="0"/>
                <a:cs typeface="Times New Roman" panose="02020603050405020304" pitchFamily="18" charset="0"/>
              </a:rPr>
            </a:br>
            <a:endParaRPr lang="nl-BE" sz="3600" b="1">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 name="Content Placeholder 9">
            <a:extLst>
              <a:ext uri="{FF2B5EF4-FFF2-40B4-BE49-F238E27FC236}">
                <a16:creationId xmlns:a16="http://schemas.microsoft.com/office/drawing/2014/main" id="{2EFC71DD-0FB5-4C73-9F8B-E066C25DB689}"/>
              </a:ext>
            </a:extLst>
          </p:cNvPr>
          <p:cNvPicPr>
            <a:picLocks noGrp="1" noChangeAspect="1"/>
          </p:cNvPicPr>
          <p:nvPr>
            <p:ph idx="1"/>
          </p:nvPr>
        </p:nvPicPr>
        <p:blipFill>
          <a:blip r:embed="rId3"/>
          <a:stretch>
            <a:fillRect/>
          </a:stretch>
        </p:blipFill>
        <p:spPr>
          <a:xfrm>
            <a:off x="507030" y="1611983"/>
            <a:ext cx="4754389" cy="4290641"/>
          </a:xfrm>
        </p:spPr>
      </p:pic>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a:solidFill>
                <a:schemeClr val="bg1"/>
              </a:solidFill>
            </a:endParaRPr>
          </a:p>
        </p:txBody>
      </p:sp>
      <p:pic>
        <p:nvPicPr>
          <p:cNvPr id="13" name="Picture 12">
            <a:extLst>
              <a:ext uri="{FF2B5EF4-FFF2-40B4-BE49-F238E27FC236}">
                <a16:creationId xmlns:a16="http://schemas.microsoft.com/office/drawing/2014/main" id="{6A977F4F-3E92-4AD6-938E-5FED15D10A6A}"/>
              </a:ext>
            </a:extLst>
          </p:cNvPr>
          <p:cNvPicPr>
            <a:picLocks noChangeAspect="1"/>
          </p:cNvPicPr>
          <p:nvPr/>
        </p:nvPicPr>
        <p:blipFill>
          <a:blip r:embed="rId4"/>
          <a:stretch>
            <a:fillRect/>
          </a:stretch>
        </p:blipFill>
        <p:spPr>
          <a:xfrm>
            <a:off x="5805002" y="1609453"/>
            <a:ext cx="4555056" cy="4219848"/>
          </a:xfrm>
          <a:prstGeom prst="rect">
            <a:avLst/>
          </a:prstGeom>
        </p:spPr>
      </p:pic>
    </p:spTree>
    <p:extLst>
      <p:ext uri="{BB962C8B-B14F-4D97-AF65-F5344CB8AC3E}">
        <p14:creationId xmlns:p14="http://schemas.microsoft.com/office/powerpoint/2010/main" val="2514964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13529" y="384479"/>
            <a:ext cx="10905066" cy="716952"/>
          </a:xfrm>
        </p:spPr>
        <p:txBody>
          <a:bodyPr>
            <a:normAutofit fontScale="90000"/>
          </a:bodyPr>
          <a:lstStyle/>
          <a:p>
            <a:br>
              <a:rPr lang="nl-BE" sz="3600" b="1" dirty="0">
                <a:latin typeface="Times New Roman" panose="02020603050405020304" pitchFamily="18" charset="0"/>
                <a:ea typeface="Calibri" panose="020F0502020204030204" pitchFamily="34" charset="0"/>
                <a:cs typeface="Times New Roman" panose="02020603050405020304" pitchFamily="18" charset="0"/>
              </a:rPr>
            </a:br>
            <a:r>
              <a:rPr lang="nl-BE" sz="3600" b="1" dirty="0">
                <a:latin typeface="Times New Roman" panose="02020603050405020304" pitchFamily="18" charset="0"/>
                <a:ea typeface="Calibri" panose="020F0502020204030204" pitchFamily="34" charset="0"/>
                <a:cs typeface="Times New Roman" panose="02020603050405020304" pitchFamily="18" charset="0"/>
              </a:rPr>
              <a:t>Erkenning en tenuitvoerlegging Alternatieve maatregelen</a:t>
            </a:r>
            <a:br>
              <a:rPr lang="nl-BE" sz="3600" b="1" dirty="0">
                <a:latin typeface="Times New Roman" panose="02020603050405020304" pitchFamily="18" charset="0"/>
                <a:ea typeface="Calibri" panose="020F0502020204030204" pitchFamily="34" charset="0"/>
                <a:cs typeface="Times New Roman" panose="02020603050405020304" pitchFamily="18" charset="0"/>
              </a:rPr>
            </a:br>
            <a:endParaRPr lang="nl-BE" sz="36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13529" y="1622612"/>
            <a:ext cx="10752577" cy="4391409"/>
          </a:xfrm>
        </p:spPr>
        <p:txBody>
          <a:bodyPr>
            <a:noAutofit/>
          </a:bodyPr>
          <a:lstStyle/>
          <a:p>
            <a:pPr marL="0" algn="just">
              <a:lnSpc>
                <a:spcPct val="107000"/>
              </a:lnSpc>
              <a:spcBef>
                <a:spcPts val="0"/>
              </a:spcBef>
              <a:spcAft>
                <a:spcPts val="600"/>
              </a:spcAft>
            </a:pPr>
            <a:r>
              <a:rPr lang="nl-BE" sz="1750" dirty="0">
                <a:latin typeface="Times New Roman" panose="02020603050405020304" pitchFamily="18" charset="0"/>
              </a:rPr>
              <a:t>De uitvoerende autoriteit </a:t>
            </a:r>
            <a:r>
              <a:rPr lang="nl-BE" sz="1750" b="1" dirty="0">
                <a:solidFill>
                  <a:srgbClr val="FF0000"/>
                </a:solidFill>
                <a:latin typeface="Times New Roman" panose="02020603050405020304" pitchFamily="18" charset="0"/>
              </a:rPr>
              <a:t>erkent</a:t>
            </a:r>
            <a:r>
              <a:rPr lang="nl-BE" sz="1750" dirty="0">
                <a:latin typeface="Times New Roman" panose="02020603050405020304" pitchFamily="18" charset="0"/>
              </a:rPr>
              <a:t> het toegezonden EOB </a:t>
            </a:r>
            <a:r>
              <a:rPr lang="nl-BE" sz="1750" b="1" dirty="0">
                <a:latin typeface="Times New Roman" panose="02020603050405020304" pitchFamily="18" charset="0"/>
              </a:rPr>
              <a:t>zonder verdere formaliteiten</a:t>
            </a:r>
            <a:r>
              <a:rPr lang="nl-BE" sz="1750" dirty="0">
                <a:latin typeface="Times New Roman" panose="02020603050405020304" pitchFamily="18" charset="0"/>
              </a:rPr>
              <a:t> en </a:t>
            </a:r>
            <a:r>
              <a:rPr lang="nl-BE" sz="1750" b="1" dirty="0">
                <a:latin typeface="Times New Roman" panose="02020603050405020304" pitchFamily="18" charset="0"/>
              </a:rPr>
              <a:t>zorgt voor de tenuitvoerlegging ervan op dezelfde wijze en onder dezelfde voorwaarden</a:t>
            </a:r>
            <a:r>
              <a:rPr lang="nl-BE" sz="1750" dirty="0">
                <a:latin typeface="Times New Roman" panose="02020603050405020304" pitchFamily="18" charset="0"/>
              </a:rPr>
              <a:t> als waren de betrokken onderzoeksmaatregelen bevolen door een autoriteit van de uitvoerende staat (art. 9, lid 1 van de RL)</a:t>
            </a:r>
          </a:p>
          <a:p>
            <a:pPr marL="0" algn="just">
              <a:lnSpc>
                <a:spcPct val="107000"/>
              </a:lnSpc>
              <a:spcBef>
                <a:spcPts val="0"/>
              </a:spcBef>
              <a:spcAft>
                <a:spcPts val="600"/>
              </a:spcAft>
            </a:pPr>
            <a:r>
              <a:rPr lang="nl-BE" sz="1750" i="1" dirty="0">
                <a:latin typeface="Times New Roman" panose="02020603050405020304" pitchFamily="18" charset="0"/>
              </a:rPr>
              <a:t>Tenzij in deze richtlijn anders is bepaald</a:t>
            </a:r>
            <a:r>
              <a:rPr lang="nl-BE" sz="1750" dirty="0">
                <a:latin typeface="Times New Roman" panose="02020603050405020304" pitchFamily="18" charset="0"/>
              </a:rPr>
              <a:t>, </a:t>
            </a:r>
            <a:r>
              <a:rPr lang="nl-BE" sz="1750" b="1" dirty="0">
                <a:solidFill>
                  <a:srgbClr val="FF0000"/>
                </a:solidFill>
                <a:latin typeface="Times New Roman" panose="02020603050405020304" pitchFamily="18" charset="0"/>
              </a:rPr>
              <a:t>neemt</a:t>
            </a:r>
            <a:r>
              <a:rPr lang="nl-BE" sz="1750" dirty="0">
                <a:latin typeface="Times New Roman" panose="02020603050405020304" pitchFamily="18" charset="0"/>
              </a:rPr>
              <a:t> de uitvoerende autoriteit de </a:t>
            </a:r>
            <a:r>
              <a:rPr lang="nl-BE" sz="1750" b="1" dirty="0">
                <a:latin typeface="Times New Roman" panose="02020603050405020304" pitchFamily="18" charset="0"/>
              </a:rPr>
              <a:t>door de uitvaardigende autoriteit uitdrukkelijk aangegeven vormvoorschriften en procedures</a:t>
            </a:r>
            <a:r>
              <a:rPr lang="nl-BE" sz="1750" dirty="0">
                <a:latin typeface="Times New Roman" panose="02020603050405020304" pitchFamily="18" charset="0"/>
              </a:rPr>
              <a:t> </a:t>
            </a:r>
            <a:r>
              <a:rPr lang="nl-BE" sz="1750" b="1" dirty="0">
                <a:solidFill>
                  <a:srgbClr val="FF0000"/>
                </a:solidFill>
                <a:latin typeface="Times New Roman" panose="02020603050405020304" pitchFamily="18" charset="0"/>
              </a:rPr>
              <a:t>in acht</a:t>
            </a:r>
            <a:r>
              <a:rPr lang="nl-BE" sz="1750" dirty="0">
                <a:latin typeface="Times New Roman" panose="02020603050405020304" pitchFamily="18" charset="0"/>
              </a:rPr>
              <a:t>, </a:t>
            </a:r>
            <a:r>
              <a:rPr lang="nl-BE" sz="1750" u="sng" dirty="0">
                <a:latin typeface="Times New Roman" panose="02020603050405020304" pitchFamily="18" charset="0"/>
              </a:rPr>
              <a:t>mits</a:t>
            </a:r>
            <a:r>
              <a:rPr lang="nl-BE" sz="1750" dirty="0">
                <a:latin typeface="Times New Roman" panose="02020603050405020304" pitchFamily="18" charset="0"/>
              </a:rPr>
              <a:t> </a:t>
            </a:r>
            <a:r>
              <a:rPr lang="nl-BE" sz="1750" i="1" dirty="0">
                <a:latin typeface="Times New Roman" panose="02020603050405020304" pitchFamily="18" charset="0"/>
              </a:rPr>
              <a:t>deze niet strijdig zijn met de fundamentele rechtsbeginselen van de uitvoerende staat.</a:t>
            </a:r>
            <a:r>
              <a:rPr lang="nl-BE" sz="1750" dirty="0">
                <a:latin typeface="Times New Roman" panose="02020603050405020304" pitchFamily="18" charset="0"/>
              </a:rPr>
              <a:t> (art. 9, lid 2 van de RL)</a:t>
            </a:r>
          </a:p>
          <a:p>
            <a:pPr marL="0" algn="just">
              <a:lnSpc>
                <a:spcPct val="107000"/>
              </a:lnSpc>
              <a:spcBef>
                <a:spcPts val="0"/>
              </a:spcBef>
              <a:spcAft>
                <a:spcPts val="600"/>
              </a:spcAft>
            </a:pPr>
            <a:r>
              <a:rPr lang="nl-BE" sz="1750" b="1" dirty="0">
                <a:solidFill>
                  <a:srgbClr val="FF0000"/>
                </a:solidFill>
                <a:latin typeface="Times New Roman" panose="02020603050405020304" pitchFamily="18" charset="0"/>
              </a:rPr>
              <a:t>Toepassing van een andere soort onderzoeksmaatregel</a:t>
            </a:r>
            <a:r>
              <a:rPr lang="nl-BE" sz="1750" dirty="0">
                <a:latin typeface="Times New Roman" panose="02020603050405020304" pitchFamily="18" charset="0"/>
              </a:rPr>
              <a:t> (art. 10, lid 1 van de RL)</a:t>
            </a:r>
            <a:r>
              <a:rPr lang="nl-BE" sz="1750" b="1" dirty="0">
                <a:latin typeface="Times New Roman" panose="02020603050405020304" pitchFamily="18" charset="0"/>
              </a:rPr>
              <a:t> </a:t>
            </a:r>
            <a:r>
              <a:rPr lang="nl-BE" sz="1750" dirty="0"/>
              <a:t>- </a:t>
            </a:r>
            <a:r>
              <a:rPr lang="nl-BE" sz="1750" dirty="0">
                <a:latin typeface="Times New Roman" panose="02020603050405020304" pitchFamily="18" charset="0"/>
                <a:cs typeface="Times New Roman" panose="02020603050405020304" pitchFamily="18" charset="0"/>
              </a:rPr>
              <a:t>De uitvoerende autoriteit past, indien mogelijk, een andere dan de in het EOB genoemde onderzoeksmaatregel toe indien de in het EOB aangegeven onderzoeksmaatregel </a:t>
            </a:r>
            <a:r>
              <a:rPr lang="nl-BE" sz="1750" b="1" dirty="0">
                <a:latin typeface="Times New Roman" panose="02020603050405020304" pitchFamily="18" charset="0"/>
                <a:cs typeface="Times New Roman" panose="02020603050405020304" pitchFamily="18" charset="0"/>
              </a:rPr>
              <a:t>niet bestaat in het recht van de uitvoerende staat, of in een soortgelijke binnenlandse zaak niet beschikbaar zou zijn</a:t>
            </a:r>
            <a:r>
              <a:rPr lang="nl-BE" sz="1750" dirty="0">
                <a:latin typeface="Times New Roman" panose="02020603050405020304" pitchFamily="18" charset="0"/>
                <a:cs typeface="Times New Roman" panose="02020603050405020304" pitchFamily="18" charset="0"/>
              </a:rPr>
              <a:t>. </a:t>
            </a:r>
            <a:r>
              <a:rPr lang="nl-BE" sz="1750" b="1" dirty="0">
                <a:solidFill>
                  <a:srgbClr val="FF0000"/>
                </a:solidFill>
                <a:latin typeface="Times New Roman" panose="02020603050405020304" pitchFamily="18" charset="0"/>
                <a:cs typeface="Times New Roman" panose="02020603050405020304" pitchFamily="18" charset="0"/>
              </a:rPr>
              <a:t>Uitzonderingen</a:t>
            </a:r>
            <a:r>
              <a:rPr lang="nl-BE" sz="1750" dirty="0">
                <a:latin typeface="Times New Roman" panose="02020603050405020304" pitchFamily="18" charset="0"/>
                <a:cs typeface="Times New Roman" panose="02020603050405020304" pitchFamily="18" charset="0"/>
              </a:rPr>
              <a:t> op de bovengenoemde optie worden bepaald in art. 10, lid 2, letter a) - d) van de RL</a:t>
            </a:r>
          </a:p>
          <a:p>
            <a:pPr algn="just">
              <a:lnSpc>
                <a:spcPct val="107000"/>
              </a:lnSpc>
              <a:spcBef>
                <a:spcPts val="0"/>
              </a:spcBef>
              <a:spcAft>
                <a:spcPts val="600"/>
              </a:spcAft>
            </a:pPr>
            <a:r>
              <a:rPr lang="nl-BE" sz="1750" dirty="0">
                <a:latin typeface="Times New Roman" panose="02020603050405020304" pitchFamily="18" charset="0"/>
                <a:cs typeface="Times New Roman" panose="02020603050405020304" pitchFamily="18" charset="0"/>
              </a:rPr>
              <a:t>Voorts kan de uitvoerende autoriteit </a:t>
            </a:r>
            <a:r>
              <a:rPr lang="nl-BE" sz="1750" b="1" dirty="0">
                <a:solidFill>
                  <a:srgbClr val="FF0000"/>
                </a:solidFill>
                <a:latin typeface="Times New Roman" panose="02020603050405020304" pitchFamily="18" charset="0"/>
                <a:cs typeface="Times New Roman" panose="02020603050405020304" pitchFamily="18" charset="0"/>
              </a:rPr>
              <a:t>besluiten een andere onderzoeksmaatregel</a:t>
            </a:r>
            <a:r>
              <a:rPr lang="nl-BE" sz="1750" dirty="0">
                <a:latin typeface="Times New Roman" panose="02020603050405020304" pitchFamily="18" charset="0"/>
                <a:cs typeface="Times New Roman" panose="02020603050405020304" pitchFamily="18" charset="0"/>
              </a:rPr>
              <a:t> dan die welke is aangegeven in het EOB </a:t>
            </a:r>
            <a:r>
              <a:rPr lang="nl-BE" sz="1750" b="1" dirty="0">
                <a:solidFill>
                  <a:srgbClr val="FF0000"/>
                </a:solidFill>
                <a:latin typeface="Times New Roman" panose="02020603050405020304" pitchFamily="18" charset="0"/>
                <a:cs typeface="Times New Roman" panose="02020603050405020304" pitchFamily="18" charset="0"/>
              </a:rPr>
              <a:t>toe te passen</a:t>
            </a:r>
            <a:r>
              <a:rPr lang="nl-BE" sz="1750" dirty="0">
                <a:latin typeface="Times New Roman" panose="02020603050405020304" pitchFamily="18" charset="0"/>
                <a:cs typeface="Times New Roman" panose="02020603050405020304" pitchFamily="18" charset="0"/>
              </a:rPr>
              <a:t>, indien </a:t>
            </a:r>
            <a:r>
              <a:rPr lang="nl-BE" sz="1750" b="1" dirty="0">
                <a:latin typeface="Times New Roman" panose="02020603050405020304" pitchFamily="18" charset="0"/>
                <a:cs typeface="Times New Roman" panose="02020603050405020304" pitchFamily="18" charset="0"/>
              </a:rPr>
              <a:t>de door de uitvoerende autoriteit geselecteerde onderzoeksmaatregel met minder indringende middelen </a:t>
            </a:r>
            <a:r>
              <a:rPr lang="nl-BE" sz="1750" b="1" u="sng" dirty="0">
                <a:latin typeface="Times New Roman" panose="02020603050405020304" pitchFamily="18" charset="0"/>
                <a:cs typeface="Times New Roman" panose="02020603050405020304" pitchFamily="18" charset="0"/>
              </a:rPr>
              <a:t>tot hetzelfde resultaat zou leiden</a:t>
            </a:r>
            <a:r>
              <a:rPr lang="nl-BE" sz="1750" b="1" dirty="0">
                <a:latin typeface="Times New Roman" panose="02020603050405020304" pitchFamily="18" charset="0"/>
                <a:cs typeface="Times New Roman" panose="02020603050405020304" pitchFamily="18" charset="0"/>
              </a:rPr>
              <a:t> als de in het EOB aangegeven onderzoeksmaatregel</a:t>
            </a:r>
            <a:r>
              <a:rPr lang="nl-BE" sz="1750" dirty="0">
                <a:latin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a:solidFill>
                <a:schemeClr val="bg1"/>
              </a:solidFill>
            </a:endParaRPr>
          </a:p>
        </p:txBody>
      </p:sp>
    </p:spTree>
    <p:extLst>
      <p:ext uri="{BB962C8B-B14F-4D97-AF65-F5344CB8AC3E}">
        <p14:creationId xmlns:p14="http://schemas.microsoft.com/office/powerpoint/2010/main" val="3188817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1864</Words>
  <Application>Microsoft Office PowerPoint</Application>
  <PresentationFormat>Grand écran</PresentationFormat>
  <Paragraphs>154</Paragraphs>
  <Slides>14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Arial</vt:lpstr>
      <vt:lpstr>Calibri</vt:lpstr>
      <vt:lpstr>Calibri Light</vt:lpstr>
      <vt:lpstr>Times New Roman</vt:lpstr>
      <vt:lpstr>Wingdings</vt:lpstr>
      <vt:lpstr>Office Theme</vt:lpstr>
      <vt:lpstr>Betere toepassing van het Europees strafrecht ERA-opleiding gerechtelijk personeel</vt:lpstr>
      <vt:lpstr>Inhoud:</vt:lpstr>
      <vt:lpstr>Informatieblad</vt:lpstr>
      <vt:lpstr> Relatie met andere rechtsinstrumenten </vt:lpstr>
      <vt:lpstr> Toepassingsgebied </vt:lpstr>
      <vt:lpstr> Definities </vt:lpstr>
      <vt:lpstr>  Toezendingskanalen   </vt:lpstr>
      <vt:lpstr>  Atlas - website van het EJN  </vt:lpstr>
      <vt:lpstr> Erkenning en tenuitvoerlegging Alternatieve maatregelen </vt:lpstr>
      <vt:lpstr>  Gronden voor weigering van de erkenning of de tenuitvoerlegging Uitstel   </vt:lpstr>
      <vt:lpstr>  Termijnen voor erkenning en tenuitvoerlegging  </vt:lpstr>
      <vt:lpstr>  Rechtsmiddelen  </vt:lpstr>
      <vt:lpstr>  Verplichting om in kennis te stellen  </vt:lpstr>
      <vt:lpstr>   Aanvullende hulpmiddelen op de website van het EJN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on Mutual Legal Assistance in Criminal Matters in the EU</dc:title>
  <dc:creator>motoi constantin daniel</dc:creator>
  <cp:lastModifiedBy>Kim Hennuy</cp:lastModifiedBy>
  <cp:revision>71</cp:revision>
  <dcterms:created xsi:type="dcterms:W3CDTF">2020-10-28T18:46:19Z</dcterms:created>
  <dcterms:modified xsi:type="dcterms:W3CDTF">2021-06-24T15:07:13Z</dcterms:modified>
</cp:coreProperties>
</file>