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01" r:id="rId1"/>
  </p:sldMasterIdLst>
  <p:notesMasterIdLst>
    <p:notesMasterId r:id="rId14"/>
  </p:notesMasterIdLst>
  <p:sldIdLst>
    <p:sldId id="256" r:id="rId2"/>
    <p:sldId id="257" r:id="rId3"/>
    <p:sldId id="263" r:id="rId4"/>
    <p:sldId id="264" r:id="rId5"/>
    <p:sldId id="265" r:id="rId6"/>
    <p:sldId id="266" r:id="rId7"/>
    <p:sldId id="267" r:id="rId8"/>
    <p:sldId id="268" r:id="rId9"/>
    <p:sldId id="269" r:id="rId10"/>
    <p:sldId id="270" r:id="rId11"/>
    <p:sldId id="271" r:id="rId12"/>
    <p:sldId id="27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7" d="100"/>
          <a:sy n="107" d="100"/>
        </p:scale>
        <p:origin x="138"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5E665-62E6-405A-AD6D-264523F741D6}" type="datetimeFigureOut">
              <a:rPr lang="es-ES" smtClean="0"/>
              <a:t>24/06/2021</a:t>
            </a:fld>
            <a:endParaRPr lang="es-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5CC345-962E-44CC-B65F-2687AEB2E862}" type="slidenum">
              <a:rPr lang="es-ES" smtClean="0"/>
              <a:t>‹N°›</a:t>
            </a:fld>
            <a:endParaRPr lang="es-ES"/>
          </a:p>
        </p:txBody>
      </p:sp>
    </p:spTree>
    <p:extLst>
      <p:ext uri="{BB962C8B-B14F-4D97-AF65-F5344CB8AC3E}">
        <p14:creationId xmlns:p14="http://schemas.microsoft.com/office/powerpoint/2010/main" val="4008140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7D66F-59E2-449C-A093-7285183F79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id="{15257A89-61E3-4137-9614-E144E28074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id="{701EAC39-47F7-4378-B475-98A0B0D9560E}"/>
              </a:ext>
            </a:extLst>
          </p:cNvPr>
          <p:cNvSpPr>
            <a:spLocks noGrp="1"/>
          </p:cNvSpPr>
          <p:nvPr>
            <p:ph type="dt" sz="half" idx="10"/>
          </p:nvPr>
        </p:nvSpPr>
        <p:spPr/>
        <p:txBody>
          <a:bodyPr/>
          <a:lstStyle/>
          <a:p>
            <a:fld id="{F8E06C98-E4B2-4DF6-9360-F49F5E3449F5}" type="datetime1">
              <a:rPr lang="en-US" smtClean="0"/>
              <a:t>6/24/2021</a:t>
            </a:fld>
            <a:endParaRPr lang="en-US" dirty="0"/>
          </a:p>
        </p:txBody>
      </p:sp>
      <p:sp>
        <p:nvSpPr>
          <p:cNvPr id="5" name="Footer Placeholder 4">
            <a:extLst>
              <a:ext uri="{FF2B5EF4-FFF2-40B4-BE49-F238E27FC236}">
                <a16:creationId xmlns:a16="http://schemas.microsoft.com/office/drawing/2014/main" id="{873ED367-E022-4F11-8213-01DDA21E811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980090-CA7C-4FB3-A0E4-6CD354267BBE}"/>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10701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A180E-9F2E-45C2-AD5B-F26EC1FA2E77}"/>
              </a:ext>
            </a:extLst>
          </p:cNvPr>
          <p:cNvSpPr>
            <a:spLocks noGrp="1"/>
          </p:cNvSpPr>
          <p:nvPr>
            <p:ph type="title"/>
          </p:nvPr>
        </p:nvSpPr>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59C1230A-F54C-4FD4-9207-00BD5251A5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463B6DDC-B367-4632-BED9-64295F807112}"/>
              </a:ext>
            </a:extLst>
          </p:cNvPr>
          <p:cNvSpPr>
            <a:spLocks noGrp="1"/>
          </p:cNvSpPr>
          <p:nvPr>
            <p:ph type="dt" sz="half" idx="10"/>
          </p:nvPr>
        </p:nvSpPr>
        <p:spPr/>
        <p:txBody>
          <a:bodyPr/>
          <a:lstStyle/>
          <a:p>
            <a:fld id="{6DE04B5E-3040-4A76-BE1C-DE1629BB0233}" type="datetime1">
              <a:rPr lang="en-US" smtClean="0"/>
              <a:t>6/24/2021</a:t>
            </a:fld>
            <a:endParaRPr lang="en-US" dirty="0"/>
          </a:p>
        </p:txBody>
      </p:sp>
      <p:sp>
        <p:nvSpPr>
          <p:cNvPr id="5" name="Footer Placeholder 4">
            <a:extLst>
              <a:ext uri="{FF2B5EF4-FFF2-40B4-BE49-F238E27FC236}">
                <a16:creationId xmlns:a16="http://schemas.microsoft.com/office/drawing/2014/main" id="{534A541A-D49C-4BC6-B195-A8BA571719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4334FF-9582-4090-AB10-3810BFCE1D4F}"/>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60317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E4BDB1-FF51-44CE-9569-8DF2338C38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3E049948-51A5-46DC-B124-61F0C35BEC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7F17DC3F-5B62-478C-9C3C-1201B1A03C78}"/>
              </a:ext>
            </a:extLst>
          </p:cNvPr>
          <p:cNvSpPr>
            <a:spLocks noGrp="1"/>
          </p:cNvSpPr>
          <p:nvPr>
            <p:ph type="dt" sz="half" idx="10"/>
          </p:nvPr>
        </p:nvSpPr>
        <p:spPr/>
        <p:txBody>
          <a:bodyPr/>
          <a:lstStyle/>
          <a:p>
            <a:fld id="{5614F3CB-F806-4E9F-B4E6-8EB4DAD3CD35}" type="datetime1">
              <a:rPr lang="en-US" smtClean="0"/>
              <a:t>6/24/2021</a:t>
            </a:fld>
            <a:endParaRPr lang="en-US" dirty="0"/>
          </a:p>
        </p:txBody>
      </p:sp>
      <p:sp>
        <p:nvSpPr>
          <p:cNvPr id="5" name="Footer Placeholder 4">
            <a:extLst>
              <a:ext uri="{FF2B5EF4-FFF2-40B4-BE49-F238E27FC236}">
                <a16:creationId xmlns:a16="http://schemas.microsoft.com/office/drawing/2014/main" id="{CE0C4760-FCE2-4842-A7F1-0B56EC8027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635E39-F730-45AE-A1B3-E0401B05560B}"/>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104986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6278B-44AB-4EE3-9897-A9310F377CF8}"/>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91BC69E7-D290-4BA8-9817-AD42545212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5B6B444E-826B-4A72-A577-B241EE1FE6EB}"/>
              </a:ext>
            </a:extLst>
          </p:cNvPr>
          <p:cNvSpPr>
            <a:spLocks noGrp="1"/>
          </p:cNvSpPr>
          <p:nvPr>
            <p:ph type="dt" sz="half" idx="10"/>
          </p:nvPr>
        </p:nvSpPr>
        <p:spPr/>
        <p:txBody>
          <a:bodyPr/>
          <a:lstStyle/>
          <a:p>
            <a:fld id="{7C9E107D-D89E-4E7B-AC69-0A52B39F9C36}" type="datetime1">
              <a:rPr lang="en-US" smtClean="0"/>
              <a:t>6/24/2021</a:t>
            </a:fld>
            <a:endParaRPr lang="en-US" dirty="0"/>
          </a:p>
        </p:txBody>
      </p:sp>
      <p:sp>
        <p:nvSpPr>
          <p:cNvPr id="5" name="Footer Placeholder 4">
            <a:extLst>
              <a:ext uri="{FF2B5EF4-FFF2-40B4-BE49-F238E27FC236}">
                <a16:creationId xmlns:a16="http://schemas.microsoft.com/office/drawing/2014/main" id="{2F893904-D204-4F7C-8A5A-3F427A417A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964A53-05B9-4543-9DFC-5969F335D27B}"/>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779155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0C785-8FA6-4CDC-93A0-BEF09A0376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C36DF5E2-2EDC-461D-9375-83F5F17811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6ED383-3D39-44FA-AC2D-62B62FB06BA2}"/>
              </a:ext>
            </a:extLst>
          </p:cNvPr>
          <p:cNvSpPr>
            <a:spLocks noGrp="1"/>
          </p:cNvSpPr>
          <p:nvPr>
            <p:ph type="dt" sz="half" idx="10"/>
          </p:nvPr>
        </p:nvSpPr>
        <p:spPr/>
        <p:txBody>
          <a:bodyPr/>
          <a:lstStyle/>
          <a:p>
            <a:fld id="{34ECD79F-94BB-43F1-A950-4A43E76BDBD9}" type="datetime1">
              <a:rPr lang="en-US" smtClean="0"/>
              <a:t>6/24/2021</a:t>
            </a:fld>
            <a:endParaRPr lang="en-US" dirty="0"/>
          </a:p>
        </p:txBody>
      </p:sp>
      <p:sp>
        <p:nvSpPr>
          <p:cNvPr id="5" name="Footer Placeholder 4">
            <a:extLst>
              <a:ext uri="{FF2B5EF4-FFF2-40B4-BE49-F238E27FC236}">
                <a16:creationId xmlns:a16="http://schemas.microsoft.com/office/drawing/2014/main" id="{EC9F5D92-6D01-4844-B6E1-D271B8D3B0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94D078-CA25-434A-B915-CE924210387E}"/>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243594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0B0F-6544-471E-B223-ECBD8ECCAC1F}"/>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41090F8E-7FF0-4D4C-B420-EFC4B61D2C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C64A0525-B1C5-445E-A257-053B1A2C7F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DABA15C4-BCE8-4BBB-8609-ABD42A95E146}"/>
              </a:ext>
            </a:extLst>
          </p:cNvPr>
          <p:cNvSpPr>
            <a:spLocks noGrp="1"/>
          </p:cNvSpPr>
          <p:nvPr>
            <p:ph type="dt" sz="half" idx="10"/>
          </p:nvPr>
        </p:nvSpPr>
        <p:spPr/>
        <p:txBody>
          <a:bodyPr/>
          <a:lstStyle/>
          <a:p>
            <a:fld id="{BCCF3E52-BABA-42BC-A33A-FAD7507CEFA2}" type="datetime1">
              <a:rPr lang="en-US" smtClean="0"/>
              <a:t>6/24/2021</a:t>
            </a:fld>
            <a:endParaRPr lang="en-US" dirty="0"/>
          </a:p>
        </p:txBody>
      </p:sp>
      <p:sp>
        <p:nvSpPr>
          <p:cNvPr id="6" name="Footer Placeholder 5">
            <a:extLst>
              <a:ext uri="{FF2B5EF4-FFF2-40B4-BE49-F238E27FC236}">
                <a16:creationId xmlns:a16="http://schemas.microsoft.com/office/drawing/2014/main" id="{1C803448-2D3D-4D4D-96C6-41A9F15A214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77EC7F4-4749-48C3-879D-4FF32D37C06E}"/>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970098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1FD94-6FF4-4556-A9DC-D16B55A8F176}"/>
              </a:ext>
            </a:extLst>
          </p:cNvPr>
          <p:cNvSpPr>
            <a:spLocks noGrp="1"/>
          </p:cNvSpPr>
          <p:nvPr>
            <p:ph type="title"/>
          </p:nvPr>
        </p:nvSpPr>
        <p:spPr>
          <a:xfrm>
            <a:off x="839788" y="365125"/>
            <a:ext cx="10515600" cy="1325563"/>
          </a:xfr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7F019B80-6200-447A-95A4-55393AD279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B8030F-9C01-4541-A30A-1E57F4CCFB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E742F64E-4756-4D7A-B94B-74928A8FCF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B63F76-EA9E-418B-9D39-B43ED18596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3BA028B9-FE8B-49D5-A5F0-0FC4BCEE54D4}"/>
              </a:ext>
            </a:extLst>
          </p:cNvPr>
          <p:cNvSpPr>
            <a:spLocks noGrp="1"/>
          </p:cNvSpPr>
          <p:nvPr>
            <p:ph type="dt" sz="half" idx="10"/>
          </p:nvPr>
        </p:nvSpPr>
        <p:spPr/>
        <p:txBody>
          <a:bodyPr/>
          <a:lstStyle/>
          <a:p>
            <a:fld id="{B07B727F-2DC9-4DD8-B078-EBEEB414D388}" type="datetime1">
              <a:rPr lang="en-US" smtClean="0"/>
              <a:t>6/24/2021</a:t>
            </a:fld>
            <a:endParaRPr lang="en-US" dirty="0"/>
          </a:p>
        </p:txBody>
      </p:sp>
      <p:sp>
        <p:nvSpPr>
          <p:cNvPr id="8" name="Footer Placeholder 7">
            <a:extLst>
              <a:ext uri="{FF2B5EF4-FFF2-40B4-BE49-F238E27FC236}">
                <a16:creationId xmlns:a16="http://schemas.microsoft.com/office/drawing/2014/main" id="{4CF9069C-24C5-445C-B0F2-B3A7D687743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662BCE3-AC15-4CD5-ABE5-1DBA06651A3E}"/>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009890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1ACF7-42D1-4003-9E59-DA3D31C3C741}"/>
              </a:ext>
            </a:extLst>
          </p:cNvPr>
          <p:cNvSpPr>
            <a:spLocks noGrp="1"/>
          </p:cNvSpPr>
          <p:nvPr>
            <p:ph type="title"/>
          </p:nvPr>
        </p:nvSpPr>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2BE305A7-E706-4FE4-A352-8956279C607A}"/>
              </a:ext>
            </a:extLst>
          </p:cNvPr>
          <p:cNvSpPr>
            <a:spLocks noGrp="1"/>
          </p:cNvSpPr>
          <p:nvPr>
            <p:ph type="dt" sz="half" idx="10"/>
          </p:nvPr>
        </p:nvSpPr>
        <p:spPr/>
        <p:txBody>
          <a:bodyPr/>
          <a:lstStyle/>
          <a:p>
            <a:fld id="{9AF30161-F73D-4F34-94FD-FCC7A4405273}" type="datetime1">
              <a:rPr lang="en-US" smtClean="0"/>
              <a:t>6/24/2021</a:t>
            </a:fld>
            <a:endParaRPr lang="en-US" dirty="0"/>
          </a:p>
        </p:txBody>
      </p:sp>
      <p:sp>
        <p:nvSpPr>
          <p:cNvPr id="4" name="Footer Placeholder 3">
            <a:extLst>
              <a:ext uri="{FF2B5EF4-FFF2-40B4-BE49-F238E27FC236}">
                <a16:creationId xmlns:a16="http://schemas.microsoft.com/office/drawing/2014/main" id="{B09E2953-CA37-42C2-B7EF-8821FA516D5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B425A84-D152-4717-9698-C5E361A282EB}"/>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14342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E6D2D1-B6EC-46AF-9D31-D985DC129200}"/>
              </a:ext>
            </a:extLst>
          </p:cNvPr>
          <p:cNvSpPr>
            <a:spLocks noGrp="1"/>
          </p:cNvSpPr>
          <p:nvPr>
            <p:ph type="dt" sz="half" idx="10"/>
          </p:nvPr>
        </p:nvSpPr>
        <p:spPr/>
        <p:txBody>
          <a:bodyPr/>
          <a:lstStyle/>
          <a:p>
            <a:fld id="{BAF7922C-757B-491A-9029-1F8697B56A11}" type="datetime1">
              <a:rPr lang="en-US" smtClean="0"/>
              <a:t>6/24/2021</a:t>
            </a:fld>
            <a:endParaRPr lang="en-US" dirty="0"/>
          </a:p>
        </p:txBody>
      </p:sp>
      <p:sp>
        <p:nvSpPr>
          <p:cNvPr id="3" name="Footer Placeholder 2">
            <a:extLst>
              <a:ext uri="{FF2B5EF4-FFF2-40B4-BE49-F238E27FC236}">
                <a16:creationId xmlns:a16="http://schemas.microsoft.com/office/drawing/2014/main" id="{552AE399-F2B4-4950-A14B-EB9DBCE941F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BE5C2EB-196C-40EB-B64F-249691B5B373}"/>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622991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6EA4F-CF69-44F7-B2C5-67CB9CE529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3986E71F-73AC-4613-B58F-3E3E566F20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38D5AD45-3C44-4458-86D6-B53556095D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5ADE05-38E1-46DA-B32C-00BC7BA0C163}"/>
              </a:ext>
            </a:extLst>
          </p:cNvPr>
          <p:cNvSpPr>
            <a:spLocks noGrp="1"/>
          </p:cNvSpPr>
          <p:nvPr>
            <p:ph type="dt" sz="half" idx="10"/>
          </p:nvPr>
        </p:nvSpPr>
        <p:spPr/>
        <p:txBody>
          <a:bodyPr/>
          <a:lstStyle/>
          <a:p>
            <a:fld id="{3A3DA237-7B7E-4673-97A4-674D93199B68}" type="datetime1">
              <a:rPr lang="en-US" smtClean="0"/>
              <a:t>6/24/2021</a:t>
            </a:fld>
            <a:endParaRPr lang="en-US" dirty="0"/>
          </a:p>
        </p:txBody>
      </p:sp>
      <p:sp>
        <p:nvSpPr>
          <p:cNvPr id="6" name="Footer Placeholder 5">
            <a:extLst>
              <a:ext uri="{FF2B5EF4-FFF2-40B4-BE49-F238E27FC236}">
                <a16:creationId xmlns:a16="http://schemas.microsoft.com/office/drawing/2014/main" id="{D45B0D53-30EC-48B0-B432-809704C317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393BB0D-0D81-4B66-92DD-F1FD70BA7423}"/>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67825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6EE32-C896-4C8C-B6F7-9B17CA4EA8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E8BA438E-760E-4510-A711-67E3496CB6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id="{CD27E64E-80A5-4497-AE10-C2FA098CD6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3DFAEF-0A72-4785-BD89-CB1AC75AC062}"/>
              </a:ext>
            </a:extLst>
          </p:cNvPr>
          <p:cNvSpPr>
            <a:spLocks noGrp="1"/>
          </p:cNvSpPr>
          <p:nvPr>
            <p:ph type="dt" sz="half" idx="10"/>
          </p:nvPr>
        </p:nvSpPr>
        <p:spPr/>
        <p:txBody>
          <a:bodyPr/>
          <a:lstStyle/>
          <a:p>
            <a:fld id="{B1AF94BC-48F6-4316-8C32-C258E630180D}" type="datetime1">
              <a:rPr lang="en-US" smtClean="0"/>
              <a:t>6/24/2021</a:t>
            </a:fld>
            <a:endParaRPr lang="en-US" dirty="0"/>
          </a:p>
        </p:txBody>
      </p:sp>
      <p:sp>
        <p:nvSpPr>
          <p:cNvPr id="6" name="Footer Placeholder 5">
            <a:extLst>
              <a:ext uri="{FF2B5EF4-FFF2-40B4-BE49-F238E27FC236}">
                <a16:creationId xmlns:a16="http://schemas.microsoft.com/office/drawing/2014/main" id="{BE13D844-C3A7-459B-8DF0-E6EE02139C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9A0053-86BE-4B0C-B30C-24A5B6CBA4E5}"/>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198403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2B9F43-E9C2-4035-A367-3EFBBADD0D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a:extLst>
              <a:ext uri="{FF2B5EF4-FFF2-40B4-BE49-F238E27FC236}">
                <a16:creationId xmlns:a16="http://schemas.microsoft.com/office/drawing/2014/main" id="{6C9CBA8F-BB9A-4A75-B0B8-5259A97A21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113E6D91-9F6E-4C5C-9494-805A9169D7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AE9B1-1D15-4F9B-82A8-0C1E31C0D0D9}" type="datetime1">
              <a:rPr lang="en-US" smtClean="0"/>
              <a:t>6/24/2021</a:t>
            </a:fld>
            <a:endParaRPr lang="en-US" dirty="0"/>
          </a:p>
        </p:txBody>
      </p:sp>
      <p:sp>
        <p:nvSpPr>
          <p:cNvPr id="5" name="Footer Placeholder 4">
            <a:extLst>
              <a:ext uri="{FF2B5EF4-FFF2-40B4-BE49-F238E27FC236}">
                <a16:creationId xmlns:a16="http://schemas.microsoft.com/office/drawing/2014/main" id="{ACD62E4A-4649-48AD-8FCC-BF44790127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57A8299-DDBB-4F31-A549-8AE5767C07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15322629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jn-crimjust.europa.eu/ejn/libdocumentproperties/EN/3189"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3E21E-D472-45D3-8125-64F7C298CFD5}"/>
              </a:ext>
            </a:extLst>
          </p:cNvPr>
          <p:cNvSpPr>
            <a:spLocks noGrp="1"/>
          </p:cNvSpPr>
          <p:nvPr>
            <p:ph type="ctrTitle"/>
          </p:nvPr>
        </p:nvSpPr>
        <p:spPr>
          <a:xfrm>
            <a:off x="424205" y="2395540"/>
            <a:ext cx="10492611" cy="960401"/>
          </a:xfrm>
        </p:spPr>
        <p:txBody>
          <a:bodyPr anchor="ctr">
            <a:normAutofit fontScale="90000"/>
          </a:bodyPr>
          <a:lstStyle/>
          <a:p>
            <a:pPr marL="0" marR="0" algn="l">
              <a:spcBef>
                <a:spcPts val="0"/>
              </a:spcBef>
              <a:spcAft>
                <a:spcPts val="800"/>
              </a:spcAft>
            </a:pPr>
            <a:r>
              <a:rPr lang="nl-BE" sz="4400" b="1" dirty="0">
                <a:latin typeface="Times New Roman" panose="02020603050405020304" pitchFamily="18" charset="0"/>
                <a:ea typeface="Calibri" panose="020F0502020204030204" pitchFamily="34" charset="0"/>
                <a:cs typeface="Times New Roman" panose="02020603050405020304" pitchFamily="18" charset="0"/>
              </a:rPr>
              <a:t>Betere toepassing van het Europees strafrecht</a:t>
            </a:r>
            <a:br>
              <a:rPr lang="nl-BE" sz="4400" b="1" dirty="0">
                <a:latin typeface="Times New Roman" panose="02020603050405020304" pitchFamily="18" charset="0"/>
                <a:ea typeface="Calibri" panose="020F0502020204030204" pitchFamily="34" charset="0"/>
                <a:cs typeface="Times New Roman" panose="02020603050405020304" pitchFamily="18" charset="0"/>
              </a:rPr>
            </a:br>
            <a:r>
              <a:rPr lang="nl-BE" sz="4400" b="1" dirty="0">
                <a:latin typeface="Times New Roman" panose="02020603050405020304" pitchFamily="18" charset="0"/>
                <a:ea typeface="Calibri" panose="020F0502020204030204" pitchFamily="34" charset="0"/>
                <a:cs typeface="Times New Roman" panose="02020603050405020304" pitchFamily="18" charset="0"/>
              </a:rPr>
              <a:t>Opleiding voor gerechtelijk personeel</a:t>
            </a:r>
            <a:br>
              <a:rPr lang="nl-BE" sz="2900" b="1" dirty="0">
                <a:latin typeface="+mn-lt"/>
                <a:ea typeface="Calibri" panose="020F0502020204030204" pitchFamily="34" charset="0"/>
                <a:cs typeface="Times New Roman" panose="02020603050405020304" pitchFamily="18" charset="0"/>
              </a:rPr>
            </a:br>
            <a:endParaRPr lang="nl-BE" sz="2900" b="1" dirty="0">
              <a:latin typeface="+mn-lt"/>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93989260-2094-48F6-92CA-28C2124464D9}"/>
              </a:ext>
            </a:extLst>
          </p:cNvPr>
          <p:cNvSpPr txBox="1"/>
          <p:nvPr/>
        </p:nvSpPr>
        <p:spPr>
          <a:xfrm>
            <a:off x="424206" y="4176075"/>
            <a:ext cx="5995448" cy="1754326"/>
          </a:xfrm>
          <a:prstGeom prst="rect">
            <a:avLst/>
          </a:prstGeom>
          <a:noFill/>
        </p:spPr>
        <p:txBody>
          <a:bodyPr wrap="square" rtlCol="0">
            <a:spAutoFit/>
          </a:bodyPr>
          <a:lstStyle/>
          <a:p>
            <a:r>
              <a:rPr lang="nl-BE" sz="3600" b="1" i="1">
                <a:solidFill>
                  <a:schemeClr val="bg1"/>
                </a:solidFill>
                <a:latin typeface="Times New Roman" panose="02020603050405020304" pitchFamily="18" charset="0"/>
                <a:cs typeface="Times New Roman" panose="02020603050405020304" pitchFamily="18" charset="0"/>
              </a:rPr>
              <a:t>Wederzijdse erkenning II.</a:t>
            </a:r>
          </a:p>
          <a:p>
            <a:r>
              <a:rPr lang="nl-BE" sz="3600" b="1" i="1">
                <a:solidFill>
                  <a:schemeClr val="bg1"/>
                </a:solidFill>
                <a:latin typeface="Times New Roman" panose="02020603050405020304" pitchFamily="18" charset="0"/>
                <a:cs typeface="Times New Roman" panose="02020603050405020304" pitchFamily="18" charset="0"/>
              </a:rPr>
              <a:t>Kaderbesluit 2009/829/JBZ</a:t>
            </a:r>
          </a:p>
        </p:txBody>
      </p:sp>
    </p:spTree>
    <p:extLst>
      <p:ext uri="{BB962C8B-B14F-4D97-AF65-F5344CB8AC3E}">
        <p14:creationId xmlns:p14="http://schemas.microsoft.com/office/powerpoint/2010/main" val="2062334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r>
              <a:rPr lang="nl-BE" sz="3600" b="1">
                <a:latin typeface="Times New Roman" panose="02020603050405020304" pitchFamily="18" charset="0"/>
                <a:cs typeface="Times New Roman" panose="02020603050405020304" pitchFamily="18" charset="0"/>
              </a:rPr>
              <a:t>Toepasselijk recht en vervolgbeslissingen</a:t>
            </a:r>
            <a:br>
              <a:rPr lang="nl-BE" sz="3600" i="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endParaRPr lang="nl-BE" sz="36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03594"/>
            <a:ext cx="10382859" cy="4393982"/>
          </a:xfrm>
        </p:spPr>
        <p:txBody>
          <a:bodyPr>
            <a:normAutofit/>
          </a:bodyPr>
          <a:lstStyle/>
          <a:p>
            <a:pPr marL="342900" indent="-342900" algn="just">
              <a:lnSpc>
                <a:spcPct val="107000"/>
              </a:lnSpc>
              <a:spcBef>
                <a:spcPts val="0"/>
              </a:spcBef>
              <a:buFont typeface="Wingdings" panose="05000000000000000000" pitchFamily="2" charset="2"/>
              <a:buChar char=""/>
            </a:pPr>
            <a:r>
              <a:rPr lang="nl-BE" sz="2000" dirty="0">
                <a:latin typeface="Times New Roman" panose="02020603050405020304" pitchFamily="18" charset="0"/>
                <a:cs typeface="Times New Roman" panose="02020603050405020304" pitchFamily="18" charset="0"/>
              </a:rPr>
              <a:t>Het toezicht op de naleving van toezichtmaatregelen </a:t>
            </a:r>
            <a:r>
              <a:rPr lang="nl-BE" sz="2000" b="1" dirty="0">
                <a:solidFill>
                  <a:srgbClr val="FF0000"/>
                </a:solidFill>
                <a:latin typeface="Times New Roman" panose="02020603050405020304" pitchFamily="18" charset="0"/>
                <a:cs typeface="Times New Roman" panose="02020603050405020304" pitchFamily="18" charset="0"/>
              </a:rPr>
              <a:t>wordt beheerst door het recht van de tenuitvoerleggingsstaat</a:t>
            </a:r>
            <a:r>
              <a:rPr lang="nl-BE" sz="2000" dirty="0">
                <a:latin typeface="Times New Roman" panose="02020603050405020304" pitchFamily="18" charset="0"/>
                <a:cs typeface="Times New Roman" panose="02020603050405020304" pitchFamily="18" charset="0"/>
              </a:rPr>
              <a:t>. (art. 16 van het KB).</a:t>
            </a: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nl-BE" sz="2000" dirty="0">
                <a:latin typeface="Times New Roman" panose="02020603050405020304" pitchFamily="18" charset="0"/>
                <a:cs typeface="Times New Roman" panose="02020603050405020304" pitchFamily="18" charset="0"/>
              </a:rPr>
              <a:t>Toch is de </a:t>
            </a:r>
            <a:r>
              <a:rPr lang="nl-BE" sz="2000" b="1" dirty="0">
                <a:latin typeface="Times New Roman" panose="02020603050405020304" pitchFamily="18" charset="0"/>
                <a:cs typeface="Times New Roman" panose="02020603050405020304" pitchFamily="18" charset="0"/>
              </a:rPr>
              <a:t>BA in de beslissingsstaat </a:t>
            </a:r>
            <a:r>
              <a:rPr lang="nl-BE" sz="2000" u="sng" dirty="0">
                <a:latin typeface="Times New Roman" panose="02020603050405020304" pitchFamily="18" charset="0"/>
                <a:cs typeface="Times New Roman" panose="02020603050405020304" pitchFamily="18" charset="0"/>
              </a:rPr>
              <a:t>bevoegd om</a:t>
            </a:r>
            <a:r>
              <a:rPr lang="nl-BE" sz="2000" dirty="0">
                <a:latin typeface="Times New Roman" panose="02020603050405020304" pitchFamily="18" charset="0"/>
                <a:cs typeface="Times New Roman" panose="02020603050405020304" pitchFamily="18" charset="0"/>
              </a:rPr>
              <a:t> alle vervolgbeslissingen in verband met een beslissing inzake toezichtmaatregelen te nemen. Deze vervolgbeslissingen omvatten met name: </a:t>
            </a:r>
          </a:p>
          <a:p>
            <a:pPr marL="0" indent="0" algn="just">
              <a:lnSpc>
                <a:spcPct val="107000"/>
              </a:lnSpc>
              <a:spcBef>
                <a:spcPts val="0"/>
              </a:spcBef>
              <a:buNone/>
            </a:pPr>
            <a:r>
              <a:rPr lang="nl-BE" sz="2000" dirty="0">
                <a:latin typeface="Times New Roman" panose="02020603050405020304" pitchFamily="18" charset="0"/>
                <a:cs typeface="Times New Roman" panose="02020603050405020304" pitchFamily="18" charset="0"/>
              </a:rPr>
              <a:t>	(a) de verlenging, de toetsing en de intrekking van de beslissing inzake 	toezichtmaatregelen; </a:t>
            </a:r>
          </a:p>
          <a:p>
            <a:pPr marL="0" indent="0" algn="just">
              <a:lnSpc>
                <a:spcPct val="107000"/>
              </a:lnSpc>
              <a:spcBef>
                <a:spcPts val="0"/>
              </a:spcBef>
              <a:buNone/>
            </a:pPr>
            <a:r>
              <a:rPr lang="nl-BE" sz="2000" dirty="0">
                <a:latin typeface="Times New Roman" panose="02020603050405020304" pitchFamily="18" charset="0"/>
                <a:cs typeface="Times New Roman" panose="02020603050405020304" pitchFamily="18" charset="0"/>
              </a:rPr>
              <a:t>	(b) de wijziging van de toezichtmaatregelen; </a:t>
            </a:r>
          </a:p>
          <a:p>
            <a:pPr marL="0" indent="0" algn="just">
              <a:lnSpc>
                <a:spcPct val="107000"/>
              </a:lnSpc>
              <a:spcBef>
                <a:spcPts val="0"/>
              </a:spcBef>
              <a:buNone/>
            </a:pPr>
            <a:r>
              <a:rPr lang="nl-BE" sz="2000" dirty="0">
                <a:latin typeface="Times New Roman" panose="02020603050405020304" pitchFamily="18" charset="0"/>
                <a:cs typeface="Times New Roman" panose="02020603050405020304" pitchFamily="18" charset="0"/>
              </a:rPr>
              <a:t>	(c) de uitvaardiging van een aanhoudingsbevel of van een andere voor tenuitvoerlegging 	vatbare gelijkwaardige rechterlijke beslissing.</a:t>
            </a:r>
          </a:p>
          <a:p>
            <a:pPr marL="342900" indent="-342900" algn="just">
              <a:lnSpc>
                <a:spcPct val="107000"/>
              </a:lnSpc>
              <a:spcBef>
                <a:spcPts val="0"/>
              </a:spcBef>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10</a:t>
            </a:fld>
            <a:endParaRPr lang="en-US">
              <a:solidFill>
                <a:schemeClr val="bg1"/>
              </a:solidFill>
            </a:endParaRPr>
          </a:p>
        </p:txBody>
      </p:sp>
    </p:spTree>
    <p:extLst>
      <p:ext uri="{BB962C8B-B14F-4D97-AF65-F5344CB8AC3E}">
        <p14:creationId xmlns:p14="http://schemas.microsoft.com/office/powerpoint/2010/main" val="2261557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44283"/>
            <a:ext cx="10905066" cy="1135737"/>
          </a:xfrm>
        </p:spPr>
        <p:txBody>
          <a:bodyPr>
            <a:normAutofit fontScale="90000"/>
          </a:bodyPr>
          <a:lstStyle/>
          <a:p>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r>
              <a:rPr lang="nl-BE" sz="3600" b="1">
                <a:latin typeface="Times New Roman" panose="02020603050405020304" pitchFamily="18" charset="0"/>
                <a:cs typeface="Times New Roman" panose="02020603050405020304" pitchFamily="18" charset="0"/>
              </a:rPr>
              <a:t>Verplichtingen voor de betrokken autoriteiten</a:t>
            </a:r>
            <a:br>
              <a:rPr lang="nl-BE" sz="3600" i="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endParaRPr lang="nl-BE" sz="36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573181"/>
            <a:ext cx="10275501" cy="4783169"/>
          </a:xfrm>
        </p:spPr>
        <p:txBody>
          <a:bodyPr>
            <a:normAutofit lnSpcReduction="10000"/>
          </a:bodyPr>
          <a:lstStyle/>
          <a:p>
            <a:pPr marL="342900" indent="-342900" algn="just">
              <a:lnSpc>
                <a:spcPct val="100000"/>
              </a:lnSpc>
              <a:spcBef>
                <a:spcPts val="0"/>
              </a:spcBef>
              <a:spcAft>
                <a:spcPts val="1200"/>
              </a:spcAft>
              <a:buFont typeface="Wingdings" panose="05000000000000000000" pitchFamily="2" charset="2"/>
              <a:buChar char=""/>
            </a:pPr>
            <a:r>
              <a:rPr lang="nl-BE" sz="2000" dirty="0">
                <a:latin typeface="Times New Roman" panose="02020603050405020304" pitchFamily="18" charset="0"/>
                <a:cs typeface="Times New Roman" panose="02020603050405020304" pitchFamily="18" charset="0"/>
              </a:rPr>
              <a:t>De BA kan in de tenuitvoerleggingsstaat de bevoegde autoriteit in de beslissingsstaat verzoeken informatie te verschaffen </a:t>
            </a:r>
            <a:r>
              <a:rPr lang="nl-BE" sz="2000" b="1" dirty="0">
                <a:latin typeface="Times New Roman" panose="02020603050405020304" pitchFamily="18" charset="0"/>
                <a:cs typeface="Times New Roman" panose="02020603050405020304" pitchFamily="18" charset="0"/>
              </a:rPr>
              <a:t>over de noodzaak van het voortduren van het toezicht in de gegeven omstandigheden</a:t>
            </a:r>
            <a:r>
              <a:rPr lang="nl-BE" sz="2000" dirty="0">
                <a:latin typeface="Times New Roman" panose="02020603050405020304" pitchFamily="18" charset="0"/>
                <a:cs typeface="Times New Roman" panose="02020603050405020304" pitchFamily="18" charset="0"/>
              </a:rPr>
              <a:t>.</a:t>
            </a:r>
          </a:p>
          <a:p>
            <a:pPr marL="342900" indent="-342900" algn="just">
              <a:lnSpc>
                <a:spcPct val="100000"/>
              </a:lnSpc>
              <a:spcBef>
                <a:spcPts val="0"/>
              </a:spcBef>
              <a:spcAft>
                <a:spcPts val="1200"/>
              </a:spcAft>
              <a:buFont typeface="Wingdings" panose="05000000000000000000" pitchFamily="2" charset="2"/>
              <a:buChar char=""/>
            </a:pPr>
            <a:r>
              <a:rPr lang="nl-BE" sz="2000" b="1" dirty="0">
                <a:latin typeface="Times New Roman" panose="02020603050405020304" pitchFamily="18" charset="0"/>
                <a:cs typeface="Times New Roman" panose="02020603050405020304" pitchFamily="18" charset="0"/>
              </a:rPr>
              <a:t>Vóór het verstrijken van de</a:t>
            </a:r>
            <a:r>
              <a:rPr lang="nl-BE" sz="2000" dirty="0">
                <a:latin typeface="Times New Roman" panose="02020603050405020304" pitchFamily="18" charset="0"/>
                <a:cs typeface="Times New Roman" panose="02020603050405020304" pitchFamily="18" charset="0"/>
              </a:rPr>
              <a:t> in artikel 10, lid 5, </a:t>
            </a:r>
            <a:r>
              <a:rPr lang="nl-BE" sz="2000" b="1" dirty="0">
                <a:latin typeface="Times New Roman" panose="02020603050405020304" pitchFamily="18" charset="0"/>
                <a:cs typeface="Times New Roman" panose="02020603050405020304" pitchFamily="18" charset="0"/>
              </a:rPr>
              <a:t>bedoelde termijn</a:t>
            </a:r>
            <a:r>
              <a:rPr lang="nl-BE" sz="2000" dirty="0">
                <a:latin typeface="Times New Roman" panose="02020603050405020304" pitchFamily="18" charset="0"/>
                <a:cs typeface="Times New Roman" panose="02020603050405020304" pitchFamily="18" charset="0"/>
              </a:rPr>
              <a:t> bepaalt de BA in de beslissingsstaat, ambtshalve of op verzoek van de BA in de tenuitvoerleggingsstaat, in voorkomend geval de aanvullende termijn gedurende welke naar haar oordeel het toezicht voort moet duren.</a:t>
            </a:r>
          </a:p>
          <a:p>
            <a:pPr marL="342900" indent="-342900" algn="just">
              <a:lnSpc>
                <a:spcPct val="100000"/>
              </a:lnSpc>
              <a:spcBef>
                <a:spcPts val="0"/>
              </a:spcBef>
              <a:spcAft>
                <a:spcPts val="1200"/>
              </a:spcAft>
              <a:buFont typeface="Wingdings" panose="05000000000000000000" pitchFamily="2" charset="2"/>
              <a:buChar char=""/>
            </a:pPr>
            <a:r>
              <a:rPr lang="nl-BE" sz="2000" dirty="0">
                <a:latin typeface="Times New Roman" panose="02020603050405020304" pitchFamily="18" charset="0"/>
                <a:cs typeface="Times New Roman" panose="02020603050405020304" pitchFamily="18" charset="0"/>
              </a:rPr>
              <a:t>De bevoegde autoriteit in de tenuitvoerleggingsstaat </a:t>
            </a:r>
            <a:r>
              <a:rPr lang="nl-BE" sz="2000" b="1" dirty="0">
                <a:solidFill>
                  <a:srgbClr val="FF0000"/>
                </a:solidFill>
                <a:latin typeface="Times New Roman" panose="02020603050405020304" pitchFamily="18" charset="0"/>
                <a:cs typeface="Times New Roman" panose="02020603050405020304" pitchFamily="18" charset="0"/>
              </a:rPr>
              <a:t>stelt</a:t>
            </a:r>
            <a:r>
              <a:rPr lang="nl-BE" sz="2000" dirty="0">
                <a:latin typeface="Times New Roman" panose="02020603050405020304" pitchFamily="18" charset="0"/>
                <a:cs typeface="Times New Roman" panose="02020603050405020304" pitchFamily="18" charset="0"/>
              </a:rPr>
              <a:t> de bevoegde autoriteit in de beslissingsstaat </a:t>
            </a:r>
            <a:r>
              <a:rPr lang="nl-BE" sz="2000" b="1" dirty="0">
                <a:solidFill>
                  <a:srgbClr val="FF0000"/>
                </a:solidFill>
                <a:latin typeface="Times New Roman" panose="02020603050405020304" pitchFamily="18" charset="0"/>
                <a:cs typeface="Times New Roman" panose="02020603050405020304" pitchFamily="18" charset="0"/>
              </a:rPr>
              <a:t>onverwijld in kennis</a:t>
            </a:r>
            <a:r>
              <a:rPr lang="nl-BE" sz="2000" dirty="0">
                <a:latin typeface="Times New Roman" panose="02020603050405020304" pitchFamily="18" charset="0"/>
                <a:cs typeface="Times New Roman" panose="02020603050405020304" pitchFamily="18" charset="0"/>
              </a:rPr>
              <a:t> van </a:t>
            </a:r>
            <a:r>
              <a:rPr lang="nl-BE" sz="2000" b="1" dirty="0">
                <a:solidFill>
                  <a:srgbClr val="FF0000"/>
                </a:solidFill>
                <a:latin typeface="Times New Roman" panose="02020603050405020304" pitchFamily="18" charset="0"/>
                <a:cs typeface="Times New Roman" panose="02020603050405020304" pitchFamily="18" charset="0"/>
              </a:rPr>
              <a:t>elke inbreuk op een toezichtmaatregel</a:t>
            </a:r>
            <a:r>
              <a:rPr lang="nl-BE" sz="2000" dirty="0">
                <a:latin typeface="Times New Roman" panose="02020603050405020304" pitchFamily="18" charset="0"/>
                <a:cs typeface="Times New Roman" panose="02020603050405020304" pitchFamily="18" charset="0"/>
              </a:rPr>
              <a:t>, en van </a:t>
            </a:r>
            <a:r>
              <a:rPr lang="nl-BE" sz="2000" b="1" dirty="0">
                <a:solidFill>
                  <a:srgbClr val="FF0000"/>
                </a:solidFill>
                <a:latin typeface="Times New Roman" panose="02020603050405020304" pitchFamily="18" charset="0"/>
                <a:cs typeface="Times New Roman" panose="02020603050405020304" pitchFamily="18" charset="0"/>
              </a:rPr>
              <a:t>elke andere bevinding</a:t>
            </a:r>
            <a:r>
              <a:rPr lang="nl-BE" sz="2000" dirty="0">
                <a:latin typeface="Times New Roman" panose="02020603050405020304" pitchFamily="18" charset="0"/>
                <a:cs typeface="Times New Roman" panose="02020603050405020304" pitchFamily="18" charset="0"/>
              </a:rPr>
              <a:t> die kan leiden tot een vervolgbeslissing in de zin van artikel 18, lid 1. De kennisgeving geschiedt door middel van het modelformulier in bijlage II.</a:t>
            </a:r>
          </a:p>
          <a:p>
            <a:pPr marL="342900" indent="-342900" algn="just">
              <a:lnSpc>
                <a:spcPct val="100000"/>
              </a:lnSpc>
              <a:spcBef>
                <a:spcPts val="0"/>
              </a:spcBef>
              <a:spcAft>
                <a:spcPts val="1200"/>
              </a:spcAft>
              <a:buFont typeface="Wingdings" panose="05000000000000000000" pitchFamily="2" charset="2"/>
              <a:buChar char=""/>
            </a:pPr>
            <a:r>
              <a:rPr lang="nl-BE" sz="2000" dirty="0">
                <a:latin typeface="Times New Roman" panose="02020603050405020304" pitchFamily="18" charset="0"/>
                <a:cs typeface="Times New Roman" panose="02020603050405020304" pitchFamily="18" charset="0"/>
              </a:rPr>
              <a:t>De bevoegde autoriteit in de tenuitvoerleggingsstaat stelt de bevoegde autoriteit in de beslissingsstaat onverwijld, op een zodanige wijze dat de kennisgeving schriftelijk kan worden vastgelegd, in kennis van de </a:t>
            </a:r>
            <a:r>
              <a:rPr lang="nl-BE" sz="2000" b="1" dirty="0">
                <a:latin typeface="Times New Roman" panose="02020603050405020304" pitchFamily="18" charset="0"/>
                <a:cs typeface="Times New Roman" panose="02020603050405020304" pitchFamily="18" charset="0"/>
              </a:rPr>
              <a:t>situaties bedoeld in</a:t>
            </a:r>
            <a:r>
              <a:rPr lang="nl-BE" sz="2000" dirty="0">
                <a:latin typeface="Times New Roman" panose="02020603050405020304" pitchFamily="18" charset="0"/>
                <a:cs typeface="Times New Roman" panose="02020603050405020304" pitchFamily="18" charset="0"/>
              </a:rPr>
              <a:t> </a:t>
            </a:r>
            <a:r>
              <a:rPr lang="nl-BE" sz="2000" b="1" dirty="0">
                <a:latin typeface="Times New Roman" panose="02020603050405020304" pitchFamily="18" charset="0"/>
                <a:cs typeface="Times New Roman" panose="02020603050405020304" pitchFamily="18" charset="0"/>
              </a:rPr>
              <a:t>art. 20, lid 2 van het KB</a:t>
            </a: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11</a:t>
            </a:fld>
            <a:endParaRPr lang="en-US">
              <a:solidFill>
                <a:schemeClr val="bg1"/>
              </a:solidFill>
            </a:endParaRPr>
          </a:p>
        </p:txBody>
      </p:sp>
    </p:spTree>
    <p:extLst>
      <p:ext uri="{BB962C8B-B14F-4D97-AF65-F5344CB8AC3E}">
        <p14:creationId xmlns:p14="http://schemas.microsoft.com/office/powerpoint/2010/main" val="1032797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r>
              <a:rPr lang="nl-BE" sz="3600" b="1">
                <a:latin typeface="Times New Roman" panose="02020603050405020304" pitchFamily="18" charset="0"/>
                <a:cs typeface="Times New Roman" panose="02020603050405020304" pitchFamily="18" charset="0"/>
              </a:rPr>
              <a:t>Raadplegingen (art. 22) en talen (art. 24)</a:t>
            </a:r>
            <a:br>
              <a:rPr lang="nl-BE" sz="3600" i="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endParaRPr lang="nl-BE" sz="36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82981"/>
            <a:ext cx="10275501" cy="4393982"/>
          </a:xfrm>
        </p:spPr>
        <p:txBody>
          <a:bodyPr>
            <a:normAutofit lnSpcReduction="10000"/>
          </a:bodyPr>
          <a:lstStyle/>
          <a:p>
            <a:pPr marL="342900" marR="0" lvl="0" indent="-342900" algn="just">
              <a:lnSpc>
                <a:spcPct val="107000"/>
              </a:lnSpc>
              <a:spcBef>
                <a:spcPts val="0"/>
              </a:spcBef>
              <a:spcAft>
                <a:spcPts val="0"/>
              </a:spcAft>
              <a:buFont typeface="Wingdings" panose="05000000000000000000" pitchFamily="2" charset="2"/>
              <a:buChar char=""/>
            </a:pPr>
            <a:r>
              <a:rPr lang="nl-BE" sz="2000" dirty="0">
                <a:latin typeface="Times New Roman" panose="02020603050405020304" pitchFamily="18" charset="0"/>
                <a:cs typeface="Times New Roman" panose="02020603050405020304" pitchFamily="18" charset="0"/>
              </a:rPr>
              <a:t>De bevoegde autoriteiten van de beslissingsstaat en van de tenuitvoerleggingsstaat </a:t>
            </a:r>
            <a:r>
              <a:rPr lang="nl-BE" sz="2000" b="1" dirty="0">
                <a:latin typeface="Times New Roman" panose="02020603050405020304" pitchFamily="18" charset="0"/>
                <a:cs typeface="Times New Roman" panose="02020603050405020304" pitchFamily="18" charset="0"/>
              </a:rPr>
              <a:t>plegen overleg</a:t>
            </a:r>
            <a:r>
              <a:rPr lang="nl-BE" sz="2000" dirty="0">
                <a:latin typeface="Times New Roman" panose="02020603050405020304" pitchFamily="18" charset="0"/>
                <a:cs typeface="Times New Roman" panose="02020603050405020304" pitchFamily="18" charset="0"/>
              </a:rPr>
              <a:t>: </a:t>
            </a:r>
          </a:p>
          <a:p>
            <a:pPr marL="0" marR="0" lvl="0" indent="0" algn="just">
              <a:lnSpc>
                <a:spcPct val="107000"/>
              </a:lnSpc>
              <a:spcBef>
                <a:spcPts val="0"/>
              </a:spcBef>
              <a:spcAft>
                <a:spcPts val="0"/>
              </a:spcAft>
              <a:buNone/>
            </a:pPr>
            <a:r>
              <a:rPr lang="nl-BE" sz="2000" dirty="0">
                <a:latin typeface="Times New Roman" panose="02020603050405020304" pitchFamily="18" charset="0"/>
                <a:cs typeface="Times New Roman" panose="02020603050405020304" pitchFamily="18" charset="0"/>
              </a:rPr>
              <a:t>	</a:t>
            </a:r>
            <a:r>
              <a:rPr lang="nl-BE" sz="2000" i="1" dirty="0">
                <a:latin typeface="Times New Roman" panose="02020603050405020304" pitchFamily="18" charset="0"/>
                <a:cs typeface="Times New Roman" panose="02020603050405020304" pitchFamily="18" charset="0"/>
              </a:rPr>
              <a:t>(a) tijdens de opstelling van een beslissing inzake toezichtmaatregelen of ten minste 	voordat zo’n beslissing tezamen met het in artikel 10 bedoelde certificaat wordt 	toegezonden;</a:t>
            </a:r>
          </a:p>
          <a:p>
            <a:pPr marL="0" marR="0" lvl="0" indent="0" algn="just">
              <a:lnSpc>
                <a:spcPct val="107000"/>
              </a:lnSpc>
              <a:spcBef>
                <a:spcPts val="0"/>
              </a:spcBef>
              <a:spcAft>
                <a:spcPts val="0"/>
              </a:spcAft>
              <a:buNone/>
            </a:pPr>
            <a:r>
              <a:rPr lang="nl-BE" sz="2000" i="1" dirty="0">
                <a:latin typeface="Times New Roman" panose="02020603050405020304" pitchFamily="18" charset="0"/>
                <a:cs typeface="Times New Roman" panose="02020603050405020304" pitchFamily="18" charset="0"/>
              </a:rPr>
              <a:t>	(b) ter bevordering van het vlotte en efficiënte verloop van het toezicht op de naleving </a:t>
            </a:r>
            <a:r>
              <a:rPr lang="nl-BE" sz="2000" i="1">
                <a:latin typeface="Times New Roman" panose="02020603050405020304" pitchFamily="18" charset="0"/>
                <a:cs typeface="Times New Roman" panose="02020603050405020304" pitchFamily="18" charset="0"/>
              </a:rPr>
              <a:t>van 	de </a:t>
            </a:r>
            <a:r>
              <a:rPr lang="nl-BE" sz="2000" i="1" dirty="0">
                <a:latin typeface="Times New Roman" panose="02020603050405020304" pitchFamily="18" charset="0"/>
                <a:cs typeface="Times New Roman" panose="02020603050405020304" pitchFamily="18" charset="0"/>
              </a:rPr>
              <a:t>toezichtmaatregelen; </a:t>
            </a:r>
          </a:p>
          <a:p>
            <a:pPr marL="0" marR="0" lvl="0" indent="0" algn="just">
              <a:lnSpc>
                <a:spcPct val="107000"/>
              </a:lnSpc>
              <a:spcBef>
                <a:spcPts val="0"/>
              </a:spcBef>
              <a:spcAft>
                <a:spcPts val="0"/>
              </a:spcAft>
              <a:buNone/>
            </a:pPr>
            <a:r>
              <a:rPr lang="nl-BE" sz="2000" i="1" dirty="0">
                <a:latin typeface="Times New Roman" panose="02020603050405020304" pitchFamily="18" charset="0"/>
                <a:cs typeface="Times New Roman" panose="02020603050405020304" pitchFamily="18" charset="0"/>
              </a:rPr>
              <a:t>	(c) indien de betrokkene de opgelegde toezichtmaatregelen ernstig heeft geschonden. </a:t>
            </a:r>
          </a:p>
          <a:p>
            <a:pPr marL="342900" marR="0" lvl="0" indent="-342900" algn="just">
              <a:lnSpc>
                <a:spcPct val="107000"/>
              </a:lnSpc>
              <a:spcBef>
                <a:spcPts val="0"/>
              </a:spcBef>
              <a:spcAft>
                <a:spcPts val="0"/>
              </a:spcAft>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nl-BE" sz="2000" dirty="0">
                <a:latin typeface="Times New Roman" panose="02020603050405020304" pitchFamily="18" charset="0"/>
                <a:cs typeface="Times New Roman" panose="02020603050405020304" pitchFamily="18" charset="0"/>
              </a:rPr>
              <a:t>De certificaten </a:t>
            </a:r>
            <a:r>
              <a:rPr lang="nl-BE" sz="2000" b="1" dirty="0">
                <a:latin typeface="Times New Roman" panose="02020603050405020304" pitchFamily="18" charset="0"/>
                <a:cs typeface="Times New Roman" panose="02020603050405020304" pitchFamily="18" charset="0"/>
              </a:rPr>
              <a:t>worden vertaald</a:t>
            </a:r>
            <a:r>
              <a:rPr lang="nl-BE" sz="2000" dirty="0">
                <a:latin typeface="Times New Roman" panose="02020603050405020304" pitchFamily="18" charset="0"/>
                <a:cs typeface="Times New Roman" panose="02020603050405020304" pitchFamily="18" charset="0"/>
              </a:rPr>
              <a:t> in de officiële taal of een der officiële talen van de tenuitvoerleggingsstaat. Elke lidstaat kan, bij de vaststelling van dit kaderbesluit of later, in een bij het secretariaat-generaal van de Raad neer te leggen verklaring, meedelen dat hij een vertaling in een of meer andere officiële talen van de instellingen van de Europese Unie aanvaardt.</a:t>
            </a: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12</a:t>
            </a:fld>
            <a:endParaRPr lang="en-US">
              <a:solidFill>
                <a:schemeClr val="bg1"/>
              </a:solidFill>
            </a:endParaRPr>
          </a:p>
        </p:txBody>
      </p:sp>
    </p:spTree>
    <p:extLst>
      <p:ext uri="{BB962C8B-B14F-4D97-AF65-F5344CB8AC3E}">
        <p14:creationId xmlns:p14="http://schemas.microsoft.com/office/powerpoint/2010/main" val="2958097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nl-BE" sz="3600" b="1">
                <a:latin typeface="Times New Roman" panose="02020603050405020304" pitchFamily="18" charset="0"/>
                <a:cs typeface="Times New Roman" panose="02020603050405020304" pitchFamily="18" charset="0"/>
              </a:rPr>
              <a:t>Inhoud:</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803150"/>
            <a:ext cx="10275501" cy="4393982"/>
          </a:xfrm>
        </p:spPr>
        <p:txBody>
          <a:bodyPr>
            <a:normAutofit/>
          </a:bodyPr>
          <a:lstStyle/>
          <a:p>
            <a:pPr>
              <a:buFont typeface="Wingdings" panose="05000000000000000000" pitchFamily="2" charset="2"/>
              <a:buChar char="§"/>
            </a:pPr>
            <a:r>
              <a:rPr lang="nl-BE" sz="2000" i="1">
                <a:latin typeface="Times New Roman" panose="02020603050405020304" pitchFamily="18" charset="0"/>
                <a:cs typeface="Times New Roman" panose="02020603050405020304" pitchFamily="18" charset="0"/>
              </a:rPr>
              <a:t>Informatieblad - KB 2009/829</a:t>
            </a:r>
          </a:p>
          <a:p>
            <a:pPr>
              <a:buFont typeface="Wingdings" panose="05000000000000000000" pitchFamily="2" charset="2"/>
              <a:buChar char="§"/>
            </a:pPr>
            <a:r>
              <a:rPr lang="nl-BE" sz="2000" i="1">
                <a:latin typeface="Times New Roman" panose="02020603050405020304" pitchFamily="18" charset="0"/>
                <a:cs typeface="Times New Roman" panose="02020603050405020304" pitchFamily="18" charset="0"/>
              </a:rPr>
              <a:t>Doelstellingen</a:t>
            </a:r>
          </a:p>
          <a:p>
            <a:pPr>
              <a:buFont typeface="Wingdings" panose="05000000000000000000" pitchFamily="2" charset="2"/>
              <a:buChar char="§"/>
            </a:pPr>
            <a:r>
              <a:rPr lang="nl-BE" sz="2000" i="1">
                <a:latin typeface="Times New Roman" panose="02020603050405020304" pitchFamily="18" charset="0"/>
                <a:cs typeface="Times New Roman" panose="02020603050405020304" pitchFamily="18" charset="0"/>
              </a:rPr>
              <a:t>Definities</a:t>
            </a:r>
          </a:p>
          <a:p>
            <a:pPr>
              <a:buFont typeface="Wingdings" panose="05000000000000000000" pitchFamily="2" charset="2"/>
              <a:buChar char="§"/>
            </a:pPr>
            <a:r>
              <a:rPr lang="nl-BE" sz="2000" i="1">
                <a:latin typeface="Times New Roman" panose="02020603050405020304" pitchFamily="18" charset="0"/>
                <a:cs typeface="Times New Roman" panose="02020603050405020304" pitchFamily="18" charset="0"/>
              </a:rPr>
              <a:t>Bevoegde autoriteiten</a:t>
            </a:r>
          </a:p>
          <a:p>
            <a:pPr>
              <a:buFont typeface="Wingdings" panose="05000000000000000000" pitchFamily="2" charset="2"/>
              <a:buChar char="§"/>
            </a:pPr>
            <a:r>
              <a:rPr lang="nl-BE" sz="2000" i="1">
                <a:latin typeface="Times New Roman" panose="02020603050405020304" pitchFamily="18" charset="0"/>
                <a:cs typeface="Times New Roman" panose="02020603050405020304" pitchFamily="18" charset="0"/>
              </a:rPr>
              <a:t>Criteria voor toezending van de beslissing inzake toezichtmaatregelen</a:t>
            </a:r>
          </a:p>
          <a:p>
            <a:pPr>
              <a:buFont typeface="Wingdings" panose="05000000000000000000" pitchFamily="2" charset="2"/>
              <a:buChar char="§"/>
            </a:pPr>
            <a:r>
              <a:rPr lang="nl-BE" sz="2000" i="1">
                <a:latin typeface="Times New Roman" panose="02020603050405020304" pitchFamily="18" charset="0"/>
                <a:cs typeface="Times New Roman" panose="02020603050405020304" pitchFamily="18" charset="0"/>
              </a:rPr>
              <a:t>Procedure voor erkenning van een beslissing inzake toezichtmaatregelen</a:t>
            </a:r>
          </a:p>
          <a:p>
            <a:pPr>
              <a:buFont typeface="Wingdings" panose="05000000000000000000" pitchFamily="2" charset="2"/>
              <a:buChar char="§"/>
            </a:pPr>
            <a:r>
              <a:rPr lang="nl-BE" sz="2000" i="1">
                <a:latin typeface="Times New Roman" panose="02020603050405020304" pitchFamily="18" charset="0"/>
                <a:cs typeface="Times New Roman" panose="02020603050405020304" pitchFamily="18" charset="0"/>
              </a:rPr>
              <a:t>Gronden voor weigering van de erkenning  Aanpassing van de beslissing</a:t>
            </a:r>
          </a:p>
          <a:p>
            <a:pPr>
              <a:buFont typeface="Wingdings" panose="05000000000000000000" pitchFamily="2" charset="2"/>
              <a:buChar char="§"/>
            </a:pPr>
            <a:r>
              <a:rPr lang="nl-BE" sz="2000" i="1">
                <a:latin typeface="Times New Roman" panose="02020603050405020304" pitchFamily="18" charset="0"/>
                <a:cs typeface="Times New Roman" panose="02020603050405020304" pitchFamily="18" charset="0"/>
              </a:rPr>
              <a:t>Toepasselijk recht en vervolgbeslissingen</a:t>
            </a:r>
          </a:p>
          <a:p>
            <a:pPr>
              <a:buFont typeface="Wingdings" panose="05000000000000000000" pitchFamily="2" charset="2"/>
              <a:buChar char="§"/>
            </a:pPr>
            <a:r>
              <a:rPr lang="nl-BE" sz="2000" i="1">
                <a:latin typeface="Times New Roman" panose="02020603050405020304" pitchFamily="18" charset="0"/>
                <a:cs typeface="Times New Roman" panose="02020603050405020304" pitchFamily="18" charset="0"/>
              </a:rPr>
              <a:t>Verplichtingen voor de betrokken autoriteiten</a:t>
            </a:r>
          </a:p>
          <a:p>
            <a:pPr>
              <a:buFont typeface="Wingdings" panose="05000000000000000000" pitchFamily="2" charset="2"/>
              <a:buChar char="§"/>
            </a:pPr>
            <a:r>
              <a:rPr lang="nl-BE" sz="2000" i="1">
                <a:latin typeface="Times New Roman" panose="02020603050405020304" pitchFamily="18" charset="0"/>
                <a:cs typeface="Times New Roman" panose="02020603050405020304" pitchFamily="18" charset="0"/>
              </a:rPr>
              <a:t>Raadplegingen en talen</a:t>
            </a:r>
          </a:p>
          <a:p>
            <a:pPr>
              <a:buFont typeface="Wingdings" panose="05000000000000000000" pitchFamily="2" charset="2"/>
              <a:buChar char="ü"/>
            </a:pPr>
            <a:endParaRPr lang="en-US" sz="2000" i="1"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6123E0A-FDE3-452B-8463-CE504371587F}"/>
              </a:ext>
            </a:extLst>
          </p:cNvPr>
          <p:cNvSpPr>
            <a:spLocks noGrp="1"/>
          </p:cNvSpPr>
          <p:nvPr>
            <p:ph type="sldNum" sz="quarter" idx="12"/>
          </p:nvPr>
        </p:nvSpPr>
        <p:spPr/>
        <p:txBody>
          <a:bodyPr/>
          <a:lstStyle/>
          <a:p>
            <a:fld id="{6D22F896-40B5-4ADD-8801-0D06FADFA095}" type="slidenum">
              <a:rPr lang="en-US" smtClean="0">
                <a:solidFill>
                  <a:schemeClr val="bg1"/>
                </a:solidFill>
              </a:rPr>
              <a:t>2</a:t>
            </a:fld>
            <a:endParaRPr lang="en-US">
              <a:solidFill>
                <a:schemeClr val="bg1"/>
              </a:solidFill>
            </a:endParaRPr>
          </a:p>
        </p:txBody>
      </p:sp>
    </p:spTree>
    <p:extLst>
      <p:ext uri="{BB962C8B-B14F-4D97-AF65-F5344CB8AC3E}">
        <p14:creationId xmlns:p14="http://schemas.microsoft.com/office/powerpoint/2010/main" val="119609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266394" y="453709"/>
            <a:ext cx="10905066" cy="1135737"/>
          </a:xfrm>
        </p:spPr>
        <p:txBody>
          <a:bodyPr>
            <a:normAutofit/>
          </a:bodyPr>
          <a:lstStyle/>
          <a:p>
            <a:r>
              <a:rPr lang="nl-BE" sz="3600" b="1">
                <a:latin typeface="Times New Roman" panose="02020603050405020304" pitchFamily="18" charset="0"/>
                <a:cs typeface="Times New Roman" panose="02020603050405020304" pitchFamily="18" charset="0"/>
              </a:rPr>
              <a:t>  Informatieblad</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266394" y="1589446"/>
            <a:ext cx="10905066" cy="3803325"/>
          </a:xfrm>
        </p:spPr>
        <p:txBody>
          <a:bodyPr>
            <a:noAutofit/>
          </a:bodyPr>
          <a:lstStyle/>
          <a:p>
            <a:pPr algn="just">
              <a:spcAft>
                <a:spcPts val="1200"/>
              </a:spcAft>
            </a:pPr>
            <a:r>
              <a:rPr lang="nl-BE" sz="1950" dirty="0">
                <a:latin typeface="Times New Roman" panose="02020603050405020304" pitchFamily="18" charset="0"/>
                <a:cs typeface="Times New Roman" panose="02020603050405020304" pitchFamily="18" charset="0"/>
              </a:rPr>
              <a:t>Deadline voor omzetting van het KB - </a:t>
            </a:r>
            <a:r>
              <a:rPr lang="nl-BE" sz="1950" b="1" dirty="0">
                <a:solidFill>
                  <a:srgbClr val="FF0000"/>
                </a:solidFill>
                <a:latin typeface="Times New Roman" panose="02020603050405020304" pitchFamily="18" charset="0"/>
                <a:cs typeface="Times New Roman" panose="02020603050405020304" pitchFamily="18" charset="0"/>
              </a:rPr>
              <a:t>1 december 2012</a:t>
            </a:r>
          </a:p>
          <a:p>
            <a:pPr algn="just">
              <a:spcAft>
                <a:spcPts val="1200"/>
              </a:spcAft>
            </a:pPr>
            <a:r>
              <a:rPr lang="nl-BE" sz="1950" b="1" dirty="0">
                <a:solidFill>
                  <a:srgbClr val="FF0000"/>
                </a:solidFill>
                <a:latin typeface="Times New Roman" panose="02020603050405020304" pitchFamily="18" charset="0"/>
                <a:cs typeface="Times New Roman" panose="02020603050405020304" pitchFamily="18" charset="0"/>
              </a:rPr>
              <a:t>27 </a:t>
            </a:r>
            <a:r>
              <a:rPr lang="nl-BE" sz="1950" b="1" dirty="0" err="1">
                <a:solidFill>
                  <a:srgbClr val="FF0000"/>
                </a:solidFill>
                <a:latin typeface="Times New Roman" panose="02020603050405020304" pitchFamily="18" charset="0"/>
                <a:cs typeface="Times New Roman" panose="02020603050405020304" pitchFamily="18" charset="0"/>
              </a:rPr>
              <a:t>LS'en</a:t>
            </a:r>
            <a:r>
              <a:rPr lang="nl-BE" sz="1950" dirty="0">
                <a:latin typeface="Times New Roman" panose="02020603050405020304" pitchFamily="18" charset="0"/>
                <a:cs typeface="Times New Roman" panose="02020603050405020304" pitchFamily="18" charset="0"/>
              </a:rPr>
              <a:t> hebben het uitgevoerd, </a:t>
            </a:r>
            <a:r>
              <a:rPr lang="nl-BE" sz="1950" b="1" dirty="0">
                <a:solidFill>
                  <a:srgbClr val="FF0000"/>
                </a:solidFill>
                <a:latin typeface="Times New Roman" panose="02020603050405020304" pitchFamily="18" charset="0"/>
                <a:cs typeface="Times New Roman" panose="02020603050405020304" pitchFamily="18" charset="0"/>
              </a:rPr>
              <a:t>proces in Ierland nog in uitvoering</a:t>
            </a:r>
            <a:r>
              <a:rPr lang="nl-BE" sz="1950" b="1" dirty="0">
                <a:latin typeface="Times New Roman" panose="02020603050405020304" pitchFamily="18" charset="0"/>
                <a:cs typeface="Times New Roman" panose="02020603050405020304" pitchFamily="18" charset="0"/>
              </a:rPr>
              <a:t> </a:t>
            </a:r>
            <a:r>
              <a:rPr lang="nl-BE" sz="1950" dirty="0">
                <a:latin typeface="Times New Roman" panose="02020603050405020304" pitchFamily="18" charset="0"/>
                <a:cs typeface="Times New Roman" panose="02020603050405020304" pitchFamily="18" charset="0"/>
              </a:rPr>
              <a:t>(</a:t>
            </a:r>
            <a:r>
              <a:rPr lang="nl-BE" sz="1950" b="1" dirty="0">
                <a:latin typeface="Times New Roman" panose="02020603050405020304" pitchFamily="18" charset="0"/>
                <a:cs typeface="Times New Roman" panose="02020603050405020304" pitchFamily="18" charset="0"/>
              </a:rPr>
              <a:t>op 28.10.2020</a:t>
            </a:r>
            <a:r>
              <a:rPr lang="nl-BE" sz="1950" dirty="0">
                <a:latin typeface="Times New Roman" panose="02020603050405020304" pitchFamily="18" charset="0"/>
                <a:cs typeface="Times New Roman" panose="02020603050405020304" pitchFamily="18" charset="0"/>
              </a:rPr>
              <a:t>)</a:t>
            </a:r>
          </a:p>
          <a:p>
            <a:pPr algn="just">
              <a:spcAft>
                <a:spcPts val="1200"/>
              </a:spcAft>
            </a:pPr>
            <a:r>
              <a:rPr lang="nl-BE" sz="1950" dirty="0">
                <a:latin typeface="Times New Roman" panose="02020603050405020304" pitchFamily="18" charset="0"/>
                <a:cs typeface="Times New Roman" panose="02020603050405020304" pitchFamily="18" charset="0"/>
              </a:rPr>
              <a:t>Met het KB </a:t>
            </a:r>
            <a:r>
              <a:rPr lang="nl-BE" sz="1950" b="1" dirty="0">
                <a:solidFill>
                  <a:srgbClr val="FF0000"/>
                </a:solidFill>
                <a:latin typeface="Times New Roman" panose="02020603050405020304" pitchFamily="18" charset="0"/>
                <a:cs typeface="Times New Roman" panose="02020603050405020304" pitchFamily="18" charset="0"/>
              </a:rPr>
              <a:t>kan</a:t>
            </a:r>
            <a:r>
              <a:rPr lang="nl-BE" sz="1950" dirty="0">
                <a:latin typeface="Times New Roman" panose="02020603050405020304" pitchFamily="18" charset="0"/>
                <a:cs typeface="Times New Roman" panose="02020603050405020304" pitchFamily="18" charset="0"/>
              </a:rPr>
              <a:t> een persoon die in een lidstaat verblijft </a:t>
            </a:r>
            <a:r>
              <a:rPr lang="nl-BE" sz="1950" u="sng" dirty="0">
                <a:latin typeface="Times New Roman" panose="02020603050405020304" pitchFamily="18" charset="0"/>
                <a:cs typeface="Times New Roman" panose="02020603050405020304" pitchFamily="18" charset="0"/>
              </a:rPr>
              <a:t>maar in een andere lidstaat strafrechtelijk vervolgd wordt</a:t>
            </a:r>
            <a:r>
              <a:rPr lang="nl-BE" sz="1950" dirty="0">
                <a:latin typeface="Times New Roman" panose="02020603050405020304" pitchFamily="18" charset="0"/>
                <a:cs typeface="Times New Roman" panose="02020603050405020304" pitchFamily="18" charset="0"/>
              </a:rPr>
              <a:t>, in afwachting van zijn proces onder het toezicht wordt geplaatst van de autoriteiten van de lidstaat waar hij verblijft</a:t>
            </a:r>
          </a:p>
          <a:p>
            <a:pPr algn="just">
              <a:spcAft>
                <a:spcPts val="1200"/>
              </a:spcAft>
            </a:pPr>
            <a:r>
              <a:rPr lang="nl-BE" sz="1950" dirty="0">
                <a:latin typeface="Times New Roman" panose="02020603050405020304" pitchFamily="18" charset="0"/>
                <a:cs typeface="Times New Roman" panose="02020603050405020304" pitchFamily="18" charset="0"/>
              </a:rPr>
              <a:t>Het </a:t>
            </a:r>
            <a:r>
              <a:rPr lang="nl-BE" sz="1950" b="1" dirty="0">
                <a:solidFill>
                  <a:srgbClr val="FF0000"/>
                </a:solidFill>
                <a:latin typeface="Times New Roman" panose="02020603050405020304" pitchFamily="18" charset="0"/>
                <a:cs typeface="Times New Roman" panose="02020603050405020304" pitchFamily="18" charset="0"/>
              </a:rPr>
              <a:t>gevaar bestaat</a:t>
            </a:r>
            <a:r>
              <a:rPr lang="nl-BE" sz="1950" dirty="0">
                <a:latin typeface="Times New Roman" panose="02020603050405020304" pitchFamily="18" charset="0"/>
                <a:cs typeface="Times New Roman" panose="02020603050405020304" pitchFamily="18" charset="0"/>
              </a:rPr>
              <a:t> dat degene die ingezetene is van de staat waar de vervolging plaatsvindt, </a:t>
            </a:r>
            <a:r>
              <a:rPr lang="nl-BE" sz="1950" b="1" dirty="0">
                <a:solidFill>
                  <a:srgbClr val="FF0000"/>
                </a:solidFill>
                <a:latin typeface="Times New Roman" panose="02020603050405020304" pitchFamily="18" charset="0"/>
                <a:cs typeface="Times New Roman" panose="02020603050405020304" pitchFamily="18" charset="0"/>
              </a:rPr>
              <a:t>anders wordt behandeld</a:t>
            </a:r>
            <a:r>
              <a:rPr lang="nl-BE" sz="1950" dirty="0">
                <a:latin typeface="Times New Roman" panose="02020603050405020304" pitchFamily="18" charset="0"/>
                <a:cs typeface="Times New Roman" panose="02020603050405020304" pitchFamily="18" charset="0"/>
              </a:rPr>
              <a:t> dan de niet-ingezetene in die zin dat een niet-ingezetene het gevaar loopt in voorlopige hechtenis te worden genomen, terwijl een ingezetene in soortgelijke omstandigheden niet in detentie zou worden genomen.</a:t>
            </a:r>
          </a:p>
          <a:p>
            <a:pPr algn="just">
              <a:spcAft>
                <a:spcPts val="1200"/>
              </a:spcAft>
            </a:pPr>
            <a:r>
              <a:rPr lang="nl-BE" sz="1950" dirty="0">
                <a:latin typeface="Times New Roman" panose="02020603050405020304" pitchFamily="18" charset="0"/>
                <a:cs typeface="Times New Roman" panose="02020603050405020304" pitchFamily="18" charset="0"/>
              </a:rPr>
              <a:t>Het KB</a:t>
            </a:r>
            <a:r>
              <a:rPr lang="nl-BE" sz="1950" b="1" dirty="0">
                <a:solidFill>
                  <a:srgbClr val="FF0000"/>
                </a:solidFill>
                <a:latin typeface="Times New Roman" panose="02020603050405020304" pitchFamily="18" charset="0"/>
                <a:cs typeface="Times New Roman" panose="02020603050405020304" pitchFamily="18" charset="0"/>
              </a:rPr>
              <a:t> stelt regels vast</a:t>
            </a:r>
            <a:r>
              <a:rPr lang="nl-BE" sz="1950" dirty="0">
                <a:latin typeface="Times New Roman" panose="02020603050405020304" pitchFamily="18" charset="0"/>
                <a:cs typeface="Times New Roman" panose="02020603050405020304" pitchFamily="18" charset="0"/>
              </a:rPr>
              <a:t> volgens welke een lidstaat de </a:t>
            </a:r>
            <a:r>
              <a:rPr lang="nl-BE" sz="1950" u="sng" dirty="0">
                <a:latin typeface="Times New Roman" panose="02020603050405020304" pitchFamily="18" charset="0"/>
                <a:cs typeface="Times New Roman" panose="02020603050405020304" pitchFamily="18" charset="0"/>
              </a:rPr>
              <a:t>in een andere lidstaat gegeven</a:t>
            </a:r>
            <a:r>
              <a:rPr lang="nl-BE" sz="1950" dirty="0">
                <a:latin typeface="Times New Roman" panose="02020603050405020304" pitchFamily="18" charset="0"/>
                <a:cs typeface="Times New Roman" panose="02020603050405020304" pitchFamily="18" charset="0"/>
              </a:rPr>
              <a:t> beslissing betreffende toezichtmaatregelen als alternatief voor voorlopige hechtenis </a:t>
            </a:r>
            <a:r>
              <a:rPr lang="nl-BE" sz="1950" b="1" u="sng" dirty="0">
                <a:latin typeface="Times New Roman" panose="02020603050405020304" pitchFamily="18" charset="0"/>
                <a:cs typeface="Times New Roman" panose="02020603050405020304" pitchFamily="18" charset="0"/>
              </a:rPr>
              <a:t>erkent</a:t>
            </a:r>
            <a:r>
              <a:rPr lang="nl-BE" sz="1950" dirty="0">
                <a:latin typeface="Times New Roman" panose="02020603050405020304" pitchFamily="18" charset="0"/>
                <a:cs typeface="Times New Roman" panose="02020603050405020304" pitchFamily="18" charset="0"/>
              </a:rPr>
              <a:t>, </a:t>
            </a:r>
            <a:r>
              <a:rPr lang="nl-BE" sz="1950" b="1" u="sng" dirty="0">
                <a:latin typeface="Times New Roman" panose="02020603050405020304" pitchFamily="18" charset="0"/>
                <a:cs typeface="Times New Roman" panose="02020603050405020304" pitchFamily="18" charset="0"/>
              </a:rPr>
              <a:t>toeziet</a:t>
            </a:r>
            <a:r>
              <a:rPr lang="nl-BE" sz="1950" dirty="0">
                <a:latin typeface="Times New Roman" panose="02020603050405020304" pitchFamily="18" charset="0"/>
                <a:cs typeface="Times New Roman" panose="02020603050405020304" pitchFamily="18" charset="0"/>
              </a:rPr>
              <a:t> op de naleving van de aan een natuurlijk persoon opgelegde toezichtmaatregelen en die persoon, als de maatregelen niet worden nageleefd, </a:t>
            </a:r>
            <a:r>
              <a:rPr lang="nl-BE" sz="1950" b="1" u="sng" dirty="0">
                <a:latin typeface="Times New Roman" panose="02020603050405020304" pitchFamily="18" charset="0"/>
                <a:cs typeface="Times New Roman" panose="02020603050405020304" pitchFamily="18" charset="0"/>
              </a:rPr>
              <a:t>overlevert</a:t>
            </a:r>
            <a:r>
              <a:rPr lang="nl-BE" sz="1950" dirty="0">
                <a:latin typeface="Times New Roman" panose="02020603050405020304" pitchFamily="18" charset="0"/>
                <a:cs typeface="Times New Roman" panose="02020603050405020304" pitchFamily="18" charset="0"/>
              </a:rPr>
              <a:t> aan de beslissingsstaat.</a:t>
            </a: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3</a:t>
            </a:fld>
            <a:endParaRPr lang="en-US">
              <a:solidFill>
                <a:schemeClr val="bg1"/>
              </a:solidFill>
            </a:endParaRPr>
          </a:p>
        </p:txBody>
      </p:sp>
    </p:spTree>
    <p:extLst>
      <p:ext uri="{BB962C8B-B14F-4D97-AF65-F5344CB8AC3E}">
        <p14:creationId xmlns:p14="http://schemas.microsoft.com/office/powerpoint/2010/main" val="1897814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53709"/>
            <a:ext cx="10905066" cy="1135737"/>
          </a:xfrm>
        </p:spPr>
        <p:txBody>
          <a:bodyPr>
            <a:normAutofit/>
          </a:bodyPr>
          <a:lstStyle/>
          <a:p>
            <a:r>
              <a:rPr lang="nl-BE" sz="3600" b="1">
                <a:latin typeface="Times New Roman" panose="02020603050405020304" pitchFamily="18" charset="0"/>
                <a:cs typeface="Times New Roman" panose="02020603050405020304" pitchFamily="18" charset="0"/>
              </a:rPr>
              <a:t>  Doelstellingen </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6858"/>
            <a:ext cx="10275501" cy="4719492"/>
          </a:xfrm>
        </p:spPr>
        <p:txBody>
          <a:bodyPr>
            <a:normAutofit/>
          </a:bodyPr>
          <a:lstStyle/>
          <a:p>
            <a:pPr algn="just"/>
            <a:r>
              <a:rPr lang="nl-BE" sz="2200">
                <a:latin typeface="Times New Roman" panose="02020603050405020304" pitchFamily="18" charset="0"/>
                <a:cs typeface="Times New Roman" panose="02020603050405020304" pitchFamily="18" charset="0"/>
              </a:rPr>
              <a:t>de</a:t>
            </a:r>
            <a:r>
              <a:rPr lang="nl-BE" sz="2200" b="1">
                <a:latin typeface="Times New Roman" panose="02020603050405020304" pitchFamily="18" charset="0"/>
                <a:cs typeface="Times New Roman" panose="02020603050405020304" pitchFamily="18" charset="0"/>
              </a:rPr>
              <a:t> normale rechtsgang te garanderen</a:t>
            </a:r>
            <a:r>
              <a:rPr lang="nl-BE" sz="2200">
                <a:latin typeface="Times New Roman" panose="02020603050405020304" pitchFamily="18" charset="0"/>
                <a:cs typeface="Times New Roman" panose="02020603050405020304" pitchFamily="18" charset="0"/>
              </a:rPr>
              <a:t> en, met name, ervoor te zorgen dat </a:t>
            </a:r>
            <a:r>
              <a:rPr lang="nl-BE" sz="2200" b="1">
                <a:latin typeface="Times New Roman" panose="02020603050405020304" pitchFamily="18" charset="0"/>
                <a:cs typeface="Times New Roman" panose="02020603050405020304" pitchFamily="18" charset="0"/>
              </a:rPr>
              <a:t>de betrokkene beschikbaar is om voor de rechter te verschijnen</a:t>
            </a:r>
            <a:r>
              <a:rPr lang="nl-BE" sz="2200">
                <a:latin typeface="Times New Roman" panose="02020603050405020304" pitchFamily="18" charset="0"/>
                <a:cs typeface="Times New Roman" panose="02020603050405020304" pitchFamily="18" charset="0"/>
              </a:rPr>
              <a:t> </a:t>
            </a:r>
          </a:p>
          <a:p>
            <a:pPr algn="just"/>
            <a:r>
              <a:rPr lang="nl-BE" sz="2200">
                <a:latin typeface="Times New Roman" panose="02020603050405020304" pitchFamily="18" charset="0"/>
                <a:cs typeface="Times New Roman" panose="02020603050405020304" pitchFamily="18" charset="0"/>
              </a:rPr>
              <a:t>in voorkomend geval te </a:t>
            </a:r>
            <a:r>
              <a:rPr lang="nl-BE" sz="2200" b="1">
                <a:latin typeface="Times New Roman" panose="02020603050405020304" pitchFamily="18" charset="0"/>
                <a:cs typeface="Times New Roman" panose="02020603050405020304" pitchFamily="18" charset="0"/>
              </a:rPr>
              <a:t>bevorderen</a:t>
            </a:r>
            <a:r>
              <a:rPr lang="nl-BE" sz="2200">
                <a:latin typeface="Times New Roman" panose="02020603050405020304" pitchFamily="18" charset="0"/>
                <a:cs typeface="Times New Roman" panose="02020603050405020304" pitchFamily="18" charset="0"/>
              </a:rPr>
              <a:t> dat tijdens de strafprocedure, </a:t>
            </a:r>
            <a:r>
              <a:rPr lang="nl-BE" sz="2200" u="sng">
                <a:latin typeface="Times New Roman" panose="02020603050405020304" pitchFamily="18" charset="0"/>
                <a:cs typeface="Times New Roman" panose="02020603050405020304" pitchFamily="18" charset="0"/>
              </a:rPr>
              <a:t>jegens niet-ingezetenen van de lidstaat waar het proces plaatsvindt</a:t>
            </a:r>
            <a:r>
              <a:rPr lang="nl-BE" sz="2200">
                <a:latin typeface="Times New Roman" panose="02020603050405020304" pitchFamily="18" charset="0"/>
                <a:cs typeface="Times New Roman" panose="02020603050405020304" pitchFamily="18" charset="0"/>
              </a:rPr>
              <a:t>, </a:t>
            </a:r>
            <a:r>
              <a:rPr lang="nl-BE" sz="2200" b="1">
                <a:latin typeface="Times New Roman" panose="02020603050405020304" pitchFamily="18" charset="0"/>
                <a:cs typeface="Times New Roman" panose="02020603050405020304" pitchFamily="18" charset="0"/>
              </a:rPr>
              <a:t>niet tot vrijheidsbeneming strekkende maatregelen</a:t>
            </a:r>
            <a:r>
              <a:rPr lang="nl-BE" sz="2200">
                <a:latin typeface="Times New Roman" panose="02020603050405020304" pitchFamily="18" charset="0"/>
                <a:cs typeface="Times New Roman" panose="02020603050405020304" pitchFamily="18" charset="0"/>
              </a:rPr>
              <a:t> </a:t>
            </a:r>
            <a:r>
              <a:rPr lang="nl-BE" sz="2200" b="1">
                <a:latin typeface="Times New Roman" panose="02020603050405020304" pitchFamily="18" charset="0"/>
                <a:cs typeface="Times New Roman" panose="02020603050405020304" pitchFamily="18" charset="0"/>
              </a:rPr>
              <a:t>als alternatief voor voorlopige hechtenis</a:t>
            </a:r>
            <a:r>
              <a:rPr lang="nl-BE" sz="2200">
                <a:latin typeface="Times New Roman" panose="02020603050405020304" pitchFamily="18" charset="0"/>
                <a:cs typeface="Times New Roman" panose="02020603050405020304" pitchFamily="18" charset="0"/>
              </a:rPr>
              <a:t> worden </a:t>
            </a:r>
            <a:r>
              <a:rPr lang="nl-BE" sz="2200" b="1">
                <a:latin typeface="Times New Roman" panose="02020603050405020304" pitchFamily="18" charset="0"/>
                <a:cs typeface="Times New Roman" panose="02020603050405020304" pitchFamily="18" charset="0"/>
              </a:rPr>
              <a:t>toegepast</a:t>
            </a:r>
            <a:r>
              <a:rPr lang="nl-BE" sz="2200">
                <a:latin typeface="Times New Roman" panose="02020603050405020304" pitchFamily="18" charset="0"/>
                <a:cs typeface="Times New Roman" panose="02020603050405020304" pitchFamily="18" charset="0"/>
              </a:rPr>
              <a:t> </a:t>
            </a:r>
          </a:p>
          <a:p>
            <a:pPr algn="just"/>
            <a:r>
              <a:rPr lang="nl-BE" sz="2200">
                <a:latin typeface="Times New Roman" panose="02020603050405020304" pitchFamily="18" charset="0"/>
                <a:cs typeface="Times New Roman" panose="02020603050405020304" pitchFamily="18" charset="0"/>
              </a:rPr>
              <a:t>de </a:t>
            </a:r>
            <a:r>
              <a:rPr lang="nl-BE" sz="2200" b="1">
                <a:latin typeface="Times New Roman" panose="02020603050405020304" pitchFamily="18" charset="0"/>
                <a:cs typeface="Times New Roman" panose="02020603050405020304" pitchFamily="18" charset="0"/>
              </a:rPr>
              <a:t>bescherming van slachtoffers en van het publiek te verbeteren</a:t>
            </a:r>
            <a:r>
              <a:rPr lang="nl-BE" sz="2200">
                <a:latin typeface="Times New Roman" panose="02020603050405020304" pitchFamily="18" charset="0"/>
                <a:cs typeface="Times New Roman" panose="02020603050405020304" pitchFamily="18" charset="0"/>
              </a:rPr>
              <a:t>.</a:t>
            </a:r>
          </a:p>
          <a:p>
            <a:pPr algn="just"/>
            <a:r>
              <a:rPr lang="nl-BE" sz="2200" b="1">
                <a:latin typeface="Times New Roman" panose="02020603050405020304" pitchFamily="18" charset="0"/>
                <a:cs typeface="Times New Roman" panose="02020603050405020304" pitchFamily="18" charset="0"/>
              </a:rPr>
              <a:t>toezicht uit oefenen op het doen en laten van een verdachte</a:t>
            </a:r>
            <a:r>
              <a:rPr lang="nl-BE" sz="2200">
                <a:latin typeface="Times New Roman" panose="02020603050405020304" pitchFamily="18" charset="0"/>
                <a:cs typeface="Times New Roman" panose="02020603050405020304" pitchFamily="18" charset="0"/>
              </a:rPr>
              <a:t>, in het licht van de voornaamste doelstelling, de bescherming van het publiek, alsmede in het licht van het gevaar dat voor het publiek gevormd wordt </a:t>
            </a:r>
          </a:p>
          <a:p>
            <a:pPr algn="just"/>
            <a:r>
              <a:rPr lang="nl-BE" sz="2200" b="1">
                <a:latin typeface="Times New Roman" panose="02020603050405020304" pitchFamily="18" charset="0"/>
                <a:cs typeface="Times New Roman" panose="02020603050405020304" pitchFamily="18" charset="0"/>
              </a:rPr>
              <a:t>het recht op vrijheid en het vermoeden van onschuld in de Europese Unie</a:t>
            </a:r>
            <a:r>
              <a:rPr lang="nl-BE" sz="2200">
                <a:latin typeface="Times New Roman" panose="02020603050405020304" pitchFamily="18" charset="0"/>
                <a:cs typeface="Times New Roman" panose="02020603050405020304" pitchFamily="18" charset="0"/>
              </a:rPr>
              <a:t> versterken en voor </a:t>
            </a:r>
            <a:r>
              <a:rPr lang="nl-BE" sz="2200" b="1">
                <a:latin typeface="Times New Roman" panose="02020603050405020304" pitchFamily="18" charset="0"/>
                <a:cs typeface="Times New Roman" panose="02020603050405020304" pitchFamily="18" charset="0"/>
              </a:rPr>
              <a:t>samenwerking tussen de lidstaten zorgen</a:t>
            </a:r>
            <a:r>
              <a:rPr lang="nl-BE" sz="2200">
                <a:latin typeface="Times New Roman" panose="02020603050405020304" pitchFamily="18" charset="0"/>
                <a:cs typeface="Times New Roman" panose="02020603050405020304" pitchFamily="18" charset="0"/>
              </a:rPr>
              <a:t> ten aanzien van de verdachte die, in afwachting van een rechterlijke beslissing, aan verplichtingen of aan toezicht is onderworpen</a:t>
            </a:r>
          </a:p>
        </p:txBody>
      </p:sp>
      <p:sp>
        <p:nvSpPr>
          <p:cNvPr id="4" name="Slide Number Placeholder 3">
            <a:extLst>
              <a:ext uri="{FF2B5EF4-FFF2-40B4-BE49-F238E27FC236}">
                <a16:creationId xmlns:a16="http://schemas.microsoft.com/office/drawing/2014/main" id="{1B0E69A5-97E5-457E-8FE1-D4B832CB4DFD}"/>
              </a:ext>
            </a:extLst>
          </p:cNvPr>
          <p:cNvSpPr>
            <a:spLocks noGrp="1"/>
          </p:cNvSpPr>
          <p:nvPr>
            <p:ph type="sldNum" sz="quarter" idx="12"/>
          </p:nvPr>
        </p:nvSpPr>
        <p:spPr/>
        <p:txBody>
          <a:bodyPr/>
          <a:lstStyle/>
          <a:p>
            <a:fld id="{6D22F896-40B5-4ADD-8801-0D06FADFA095}" type="slidenum">
              <a:rPr lang="en-US" smtClean="0">
                <a:solidFill>
                  <a:schemeClr val="bg1"/>
                </a:solidFill>
              </a:rPr>
              <a:t>4</a:t>
            </a:fld>
            <a:endParaRPr lang="en-US">
              <a:solidFill>
                <a:schemeClr val="bg1"/>
              </a:solidFill>
            </a:endParaRPr>
          </a:p>
        </p:txBody>
      </p:sp>
    </p:spTree>
    <p:extLst>
      <p:ext uri="{BB962C8B-B14F-4D97-AF65-F5344CB8AC3E}">
        <p14:creationId xmlns:p14="http://schemas.microsoft.com/office/powerpoint/2010/main" val="1712150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nl-BE" sz="3600" b="1">
                <a:latin typeface="Times New Roman" panose="02020603050405020304" pitchFamily="18" charset="0"/>
                <a:cs typeface="Times New Roman" panose="02020603050405020304" pitchFamily="18" charset="0"/>
              </a:rPr>
              <a:t>  Definities - artikel 4 van het KB</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42616"/>
            <a:ext cx="10275501" cy="4393982"/>
          </a:xfrm>
        </p:spPr>
        <p:txBody>
          <a:bodyPr>
            <a:normAutofit/>
          </a:bodyPr>
          <a:lstStyle/>
          <a:p>
            <a:pPr algn="just"/>
            <a:r>
              <a:rPr lang="nl-BE" sz="2000">
                <a:latin typeface="Times New Roman" panose="02020603050405020304" pitchFamily="18" charset="0"/>
                <a:cs typeface="Times New Roman" panose="02020603050405020304" pitchFamily="18" charset="0"/>
              </a:rPr>
              <a:t>“</a:t>
            </a:r>
            <a:r>
              <a:rPr lang="nl-BE" sz="2000" b="1">
                <a:solidFill>
                  <a:srgbClr val="FF0000"/>
                </a:solidFill>
                <a:latin typeface="Times New Roman" panose="02020603050405020304" pitchFamily="18" charset="0"/>
                <a:cs typeface="Times New Roman" panose="02020603050405020304" pitchFamily="18" charset="0"/>
              </a:rPr>
              <a:t>Beslissing inzake toezichtmaatregelen</a:t>
            </a:r>
            <a:r>
              <a:rPr lang="nl-BE" sz="2000">
                <a:latin typeface="Times New Roman" panose="02020603050405020304" pitchFamily="18" charset="0"/>
                <a:cs typeface="Times New Roman" panose="02020603050405020304" pitchFamily="18" charset="0"/>
              </a:rPr>
              <a:t>”: </a:t>
            </a:r>
            <a:r>
              <a:rPr lang="nl-BE" sz="2000" b="1">
                <a:latin typeface="Times New Roman" panose="02020603050405020304" pitchFamily="18" charset="0"/>
                <a:cs typeface="Times New Roman" panose="02020603050405020304" pitchFamily="18" charset="0"/>
              </a:rPr>
              <a:t>een uitvoerbare beslissing</a:t>
            </a:r>
            <a:r>
              <a:rPr lang="nl-BE" sz="2000">
                <a:latin typeface="Times New Roman" panose="02020603050405020304" pitchFamily="18" charset="0"/>
                <a:cs typeface="Times New Roman" panose="02020603050405020304" pitchFamily="18" charset="0"/>
              </a:rPr>
              <a:t>, door een bevoegde autoriteit van de beslissingsstaat genomen in het kader van een strafrechtelijke procedure overeenkomstig de wetgeving en procedures van die staat, waarbij </a:t>
            </a:r>
            <a:r>
              <a:rPr lang="nl-BE" sz="2000" b="1">
                <a:latin typeface="Times New Roman" panose="02020603050405020304" pitchFamily="18" charset="0"/>
                <a:cs typeface="Times New Roman" panose="02020603050405020304" pitchFamily="18" charset="0"/>
              </a:rPr>
              <a:t>aan een natuurlijke persoon</a:t>
            </a:r>
            <a:r>
              <a:rPr lang="nl-BE" sz="2000">
                <a:latin typeface="Times New Roman" panose="02020603050405020304" pitchFamily="18" charset="0"/>
                <a:cs typeface="Times New Roman" panose="02020603050405020304" pitchFamily="18" charset="0"/>
              </a:rPr>
              <a:t>, </a:t>
            </a:r>
            <a:r>
              <a:rPr lang="nl-BE" sz="2000" u="sng">
                <a:latin typeface="Times New Roman" panose="02020603050405020304" pitchFamily="18" charset="0"/>
                <a:cs typeface="Times New Roman" panose="02020603050405020304" pitchFamily="18" charset="0"/>
              </a:rPr>
              <a:t>als alternatief voor voorlopige hechtenis</a:t>
            </a:r>
            <a:r>
              <a:rPr lang="nl-BE" sz="2000">
                <a:latin typeface="Times New Roman" panose="02020603050405020304" pitchFamily="18" charset="0"/>
                <a:cs typeface="Times New Roman" panose="02020603050405020304" pitchFamily="18" charset="0"/>
              </a:rPr>
              <a:t>, </a:t>
            </a:r>
            <a:r>
              <a:rPr lang="nl-BE" sz="2000" b="1">
                <a:latin typeface="Times New Roman" panose="02020603050405020304" pitchFamily="18" charset="0"/>
                <a:cs typeface="Times New Roman" panose="02020603050405020304" pitchFamily="18" charset="0"/>
              </a:rPr>
              <a:t>een of meer toezichtmaatregelen zijn opgelegd</a:t>
            </a:r>
          </a:p>
          <a:p>
            <a:pPr algn="just"/>
            <a:endParaRPr lang="en-US" sz="2000" b="1" dirty="0">
              <a:latin typeface="Times New Roman" panose="02020603050405020304" pitchFamily="18" charset="0"/>
              <a:cs typeface="Times New Roman" panose="02020603050405020304" pitchFamily="18" charset="0"/>
            </a:endParaRPr>
          </a:p>
          <a:p>
            <a:pPr algn="just"/>
            <a:r>
              <a:rPr lang="nl-BE" sz="2000">
                <a:latin typeface="Times New Roman" panose="02020603050405020304" pitchFamily="18" charset="0"/>
                <a:cs typeface="Times New Roman" panose="02020603050405020304" pitchFamily="18" charset="0"/>
              </a:rPr>
              <a:t>“</a:t>
            </a:r>
            <a:r>
              <a:rPr lang="nl-BE" sz="2000" b="1">
                <a:solidFill>
                  <a:srgbClr val="FF0000"/>
                </a:solidFill>
                <a:latin typeface="Times New Roman" panose="02020603050405020304" pitchFamily="18" charset="0"/>
                <a:cs typeface="Times New Roman" panose="02020603050405020304" pitchFamily="18" charset="0"/>
              </a:rPr>
              <a:t>Toezichtmaatregelen</a:t>
            </a:r>
            <a:r>
              <a:rPr lang="nl-BE" sz="2000">
                <a:latin typeface="Times New Roman" panose="02020603050405020304" pitchFamily="18" charset="0"/>
                <a:cs typeface="Times New Roman" panose="02020603050405020304" pitchFamily="18" charset="0"/>
              </a:rPr>
              <a:t>”: </a:t>
            </a:r>
            <a:r>
              <a:rPr lang="nl-BE" sz="2000" b="1">
                <a:latin typeface="Times New Roman" panose="02020603050405020304" pitchFamily="18" charset="0"/>
                <a:cs typeface="Times New Roman" panose="02020603050405020304" pitchFamily="18" charset="0"/>
              </a:rPr>
              <a:t>verplichtingen en instructies</a:t>
            </a:r>
            <a:r>
              <a:rPr lang="nl-BE" sz="2000">
                <a:latin typeface="Times New Roman" panose="02020603050405020304" pitchFamily="18" charset="0"/>
                <a:cs typeface="Times New Roman" panose="02020603050405020304" pitchFamily="18" charset="0"/>
              </a:rPr>
              <a:t> die volgens het nationale recht en de procedures van de beslissingsstaat aan een natuurlijke persoon worden opgelegd</a:t>
            </a:r>
          </a:p>
          <a:p>
            <a:pPr algn="just"/>
            <a:endParaRPr lang="en-US" sz="2000" b="1" dirty="0">
              <a:latin typeface="Times New Roman" panose="02020603050405020304" pitchFamily="18" charset="0"/>
              <a:cs typeface="Times New Roman" panose="02020603050405020304" pitchFamily="18" charset="0"/>
            </a:endParaRPr>
          </a:p>
          <a:p>
            <a:pPr algn="just"/>
            <a:r>
              <a:rPr lang="nl-BE" sz="2000">
                <a:latin typeface="Times New Roman" panose="02020603050405020304" pitchFamily="18" charset="0"/>
                <a:cs typeface="Times New Roman" panose="02020603050405020304" pitchFamily="18" charset="0"/>
              </a:rPr>
              <a:t>“</a:t>
            </a:r>
            <a:r>
              <a:rPr lang="nl-BE" sz="2000" b="1">
                <a:solidFill>
                  <a:srgbClr val="FF0000"/>
                </a:solidFill>
                <a:latin typeface="Times New Roman" panose="02020603050405020304" pitchFamily="18" charset="0"/>
                <a:cs typeface="Times New Roman" panose="02020603050405020304" pitchFamily="18" charset="0"/>
              </a:rPr>
              <a:t>Beslissingsstaat</a:t>
            </a:r>
            <a:r>
              <a:rPr lang="nl-BE" sz="2000">
                <a:latin typeface="Times New Roman" panose="02020603050405020304" pitchFamily="18" charset="0"/>
                <a:cs typeface="Times New Roman" panose="02020603050405020304" pitchFamily="18" charset="0"/>
              </a:rPr>
              <a:t>”: de lidstaat waar de beslissing inzake toezichtmaatregelen is gegeven;</a:t>
            </a:r>
          </a:p>
          <a:p>
            <a:pPr algn="just"/>
            <a:endParaRPr lang="en-US" sz="2000" b="1" dirty="0">
              <a:latin typeface="Times New Roman" panose="02020603050405020304" pitchFamily="18" charset="0"/>
              <a:cs typeface="Times New Roman" panose="02020603050405020304" pitchFamily="18" charset="0"/>
            </a:endParaRPr>
          </a:p>
          <a:p>
            <a:pPr algn="just"/>
            <a:r>
              <a:rPr lang="nl-BE" sz="2000">
                <a:latin typeface="Times New Roman" panose="02020603050405020304" pitchFamily="18" charset="0"/>
                <a:cs typeface="Times New Roman" panose="02020603050405020304" pitchFamily="18" charset="0"/>
              </a:rPr>
              <a:t>“</a:t>
            </a:r>
            <a:r>
              <a:rPr lang="nl-BE" sz="2000" b="1">
                <a:solidFill>
                  <a:srgbClr val="FF0000"/>
                </a:solidFill>
                <a:latin typeface="Times New Roman" panose="02020603050405020304" pitchFamily="18" charset="0"/>
                <a:cs typeface="Times New Roman" panose="02020603050405020304" pitchFamily="18" charset="0"/>
              </a:rPr>
              <a:t>Tenuitvoerleggingsstaat</a:t>
            </a:r>
            <a:r>
              <a:rPr lang="nl-BE" sz="2000">
                <a:latin typeface="Times New Roman" panose="02020603050405020304" pitchFamily="18" charset="0"/>
                <a:cs typeface="Times New Roman" panose="02020603050405020304" pitchFamily="18" charset="0"/>
              </a:rPr>
              <a:t>”: de lidstaat waar op de naleving van de toezichtmaatregelen wordt toegezien.</a:t>
            </a:r>
          </a:p>
        </p:txBody>
      </p:sp>
      <p:sp>
        <p:nvSpPr>
          <p:cNvPr id="4" name="Slide Number Placeholder 3">
            <a:extLst>
              <a:ext uri="{FF2B5EF4-FFF2-40B4-BE49-F238E27FC236}">
                <a16:creationId xmlns:a16="http://schemas.microsoft.com/office/drawing/2014/main" id="{B10DD946-51A0-472C-8FDC-B77FE3A6548A}"/>
              </a:ext>
            </a:extLst>
          </p:cNvPr>
          <p:cNvSpPr>
            <a:spLocks noGrp="1"/>
          </p:cNvSpPr>
          <p:nvPr>
            <p:ph type="sldNum" sz="quarter" idx="12"/>
          </p:nvPr>
        </p:nvSpPr>
        <p:spPr/>
        <p:txBody>
          <a:bodyPr/>
          <a:lstStyle/>
          <a:p>
            <a:fld id="{6D22F896-40B5-4ADD-8801-0D06FADFA095}" type="slidenum">
              <a:rPr lang="en-US" smtClean="0">
                <a:solidFill>
                  <a:schemeClr val="bg1"/>
                </a:solidFill>
              </a:rPr>
              <a:t>5</a:t>
            </a:fld>
            <a:endParaRPr lang="en-US">
              <a:solidFill>
                <a:schemeClr val="bg1"/>
              </a:solidFill>
            </a:endParaRPr>
          </a:p>
        </p:txBody>
      </p:sp>
    </p:spTree>
    <p:extLst>
      <p:ext uri="{BB962C8B-B14F-4D97-AF65-F5344CB8AC3E}">
        <p14:creationId xmlns:p14="http://schemas.microsoft.com/office/powerpoint/2010/main" val="1302641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nl-BE" sz="3600" b="1">
                <a:latin typeface="Times New Roman" panose="02020603050405020304" pitchFamily="18" charset="0"/>
                <a:cs typeface="Times New Roman" panose="02020603050405020304" pitchFamily="18" charset="0"/>
              </a:rPr>
              <a:t>Bevoegde autoriteiten</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65442"/>
            <a:ext cx="10275501" cy="4393982"/>
          </a:xfrm>
        </p:spPr>
        <p:txBody>
          <a:bodyPr>
            <a:normAutofit/>
          </a:bodyPr>
          <a:lstStyle/>
          <a:p>
            <a:pPr marL="342900" marR="0" lvl="0" indent="-342900" algn="just">
              <a:lnSpc>
                <a:spcPct val="107000"/>
              </a:lnSpc>
              <a:spcBef>
                <a:spcPts val="0"/>
              </a:spcBef>
              <a:spcAft>
                <a:spcPts val="0"/>
              </a:spcAft>
              <a:buFont typeface="Symbol" panose="05050102010706020507" pitchFamily="18" charset="2"/>
              <a:buChar char=""/>
            </a:pPr>
            <a:r>
              <a:rPr lang="nl-BE" sz="2000">
                <a:latin typeface="Times New Roman" panose="02020603050405020304" pitchFamily="18" charset="0"/>
                <a:cs typeface="Times New Roman" panose="02020603050405020304" pitchFamily="18" charset="0"/>
              </a:rPr>
              <a:t>Elke lidstaat deelt het secretariaat-generaal van de Raad mee welke </a:t>
            </a:r>
            <a:r>
              <a:rPr lang="nl-BE" sz="2000" b="1">
                <a:solidFill>
                  <a:srgbClr val="FF0000"/>
                </a:solidFill>
                <a:latin typeface="Times New Roman" panose="02020603050405020304" pitchFamily="18" charset="0"/>
                <a:cs typeface="Times New Roman" panose="02020603050405020304" pitchFamily="18" charset="0"/>
              </a:rPr>
              <a:t>rechterlijke autoriteiten</a:t>
            </a:r>
            <a:r>
              <a:rPr lang="nl-BE" sz="2000">
                <a:solidFill>
                  <a:srgbClr val="FF0000"/>
                </a:solidFill>
                <a:latin typeface="Times New Roman" panose="02020603050405020304" pitchFamily="18" charset="0"/>
                <a:cs typeface="Times New Roman" panose="02020603050405020304" pitchFamily="18" charset="0"/>
              </a:rPr>
              <a:t> </a:t>
            </a:r>
            <a:r>
              <a:rPr lang="nl-BE" sz="2000">
                <a:latin typeface="Times New Roman" panose="02020603050405020304" pitchFamily="18" charset="0"/>
                <a:cs typeface="Times New Roman" panose="02020603050405020304" pitchFamily="18" charset="0"/>
              </a:rPr>
              <a:t>krachtens het nationale recht bevoegd zijn om te handelen overeenkomstig dit kaderbesluit, in het geval dat die lidstaat de beslissingsstaat of de tenuitvoerleggingsstaat is. (art. 6, lid 1)</a:t>
            </a:r>
          </a:p>
          <a:p>
            <a:pPr marL="342900" marR="0" lvl="0" indent="-342900" algn="just">
              <a:lnSpc>
                <a:spcPct val="107000"/>
              </a:lnSpc>
              <a:spcBef>
                <a:spcPts val="0"/>
              </a:spcBef>
              <a:spcAft>
                <a:spcPts val="0"/>
              </a:spcAft>
              <a:buFont typeface="Symbol" panose="05050102010706020507" pitchFamily="18" charset="2"/>
              <a:buChar char=""/>
            </a:pPr>
            <a:endParaRPr lang="en-GB"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nl-BE" sz="2000">
                <a:latin typeface="Times New Roman" panose="02020603050405020304" pitchFamily="18" charset="0"/>
                <a:cs typeface="Times New Roman" panose="02020603050405020304" pitchFamily="18" charset="0"/>
              </a:rPr>
              <a:t>Lidstaten kunnen</a:t>
            </a:r>
            <a:r>
              <a:rPr lang="nl-BE" sz="2000" b="1">
                <a:solidFill>
                  <a:srgbClr val="FF0000"/>
                </a:solidFill>
                <a:latin typeface="Times New Roman" panose="02020603050405020304" pitchFamily="18" charset="0"/>
                <a:cs typeface="Times New Roman" panose="02020603050405020304" pitchFamily="18" charset="0"/>
              </a:rPr>
              <a:t> andere dan rechterlijke autoriteiten</a:t>
            </a:r>
            <a:r>
              <a:rPr lang="nl-BE" sz="2000">
                <a:latin typeface="Times New Roman" panose="02020603050405020304" pitchFamily="18" charset="0"/>
                <a:cs typeface="Times New Roman" panose="02020603050405020304" pitchFamily="18" charset="0"/>
              </a:rPr>
              <a:t> aanwijzen als bevoegd om beslissingen krachtens dit kaderbesluit te nemen, mits deze autoriteiten volgens het nationale recht en de nationale procedures bevoegd zijn om soortgelijke beslissingen te nemen (art. 6, lid 2) </a:t>
            </a:r>
            <a:r>
              <a:rPr lang="nl-BE" sz="2000" b="1" u="sng">
                <a:solidFill>
                  <a:srgbClr val="FF0000"/>
                </a:solidFill>
                <a:latin typeface="Times New Roman" panose="02020603050405020304" pitchFamily="18" charset="0"/>
                <a:cs typeface="Times New Roman" panose="02020603050405020304" pitchFamily="18" charset="0"/>
              </a:rPr>
              <a:t>Echter</a:t>
            </a:r>
            <a:r>
              <a:rPr lang="nl-BE" sz="2000">
                <a:latin typeface="Times New Roman" panose="02020603050405020304" pitchFamily="18" charset="0"/>
                <a:cs typeface="Times New Roman" panose="02020603050405020304" pitchFamily="18" charset="0"/>
              </a:rPr>
              <a:t>, de in artikel 18, lid 1, onder c), bedoelde beslissingen worden door </a:t>
            </a:r>
            <a:r>
              <a:rPr lang="nl-BE" sz="2000" b="1">
                <a:latin typeface="Times New Roman" panose="02020603050405020304" pitchFamily="18" charset="0"/>
                <a:cs typeface="Times New Roman" panose="02020603050405020304" pitchFamily="18" charset="0"/>
              </a:rPr>
              <a:t>een</a:t>
            </a:r>
            <a:r>
              <a:rPr lang="nl-BE" sz="2000">
                <a:latin typeface="Times New Roman" panose="02020603050405020304" pitchFamily="18" charset="0"/>
                <a:cs typeface="Times New Roman" panose="02020603050405020304" pitchFamily="18" charset="0"/>
              </a:rPr>
              <a:t> </a:t>
            </a:r>
            <a:r>
              <a:rPr lang="nl-BE" sz="2000" b="1">
                <a:latin typeface="Times New Roman" panose="02020603050405020304" pitchFamily="18" charset="0"/>
                <a:cs typeface="Times New Roman" panose="02020603050405020304" pitchFamily="18" charset="0"/>
              </a:rPr>
              <a:t>bevoegde rechterlijke autoriteit </a:t>
            </a:r>
            <a:r>
              <a:rPr lang="nl-BE" sz="2000">
                <a:latin typeface="Times New Roman" panose="02020603050405020304" pitchFamily="18" charset="0"/>
                <a:cs typeface="Times New Roman" panose="02020603050405020304" pitchFamily="18" charset="0"/>
              </a:rPr>
              <a:t>gegeven</a:t>
            </a:r>
          </a:p>
          <a:p>
            <a:pPr marL="342900" marR="0" lvl="0" indent="-342900" algn="just">
              <a:lnSpc>
                <a:spcPct val="107000"/>
              </a:lnSpc>
              <a:spcBef>
                <a:spcPts val="0"/>
              </a:spcBef>
              <a:spcAft>
                <a:spcPts val="0"/>
              </a:spcAft>
              <a:buFont typeface="Symbol" panose="05050102010706020507" pitchFamily="18" charset="2"/>
              <a:buChar char=""/>
            </a:pPr>
            <a:endParaRPr lang="en-GB" sz="2000" b="1"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nl-BE" sz="2000">
                <a:latin typeface="Times New Roman" panose="02020603050405020304" pitchFamily="18" charset="0"/>
                <a:cs typeface="Times New Roman" panose="02020603050405020304" pitchFamily="18" charset="0"/>
              </a:rPr>
              <a:t>Iedere lidstaat kan </a:t>
            </a:r>
            <a:r>
              <a:rPr lang="nl-BE" sz="2000" b="1">
                <a:latin typeface="Times New Roman" panose="02020603050405020304" pitchFamily="18" charset="0"/>
                <a:cs typeface="Times New Roman" panose="02020603050405020304" pitchFamily="18" charset="0"/>
              </a:rPr>
              <a:t>één</a:t>
            </a:r>
            <a:r>
              <a:rPr lang="nl-BE" sz="2000">
                <a:latin typeface="Times New Roman" panose="02020603050405020304" pitchFamily="18" charset="0"/>
                <a:cs typeface="Times New Roman" panose="02020603050405020304" pitchFamily="18" charset="0"/>
              </a:rPr>
              <a:t> of, indien zijn nationale recht daarin voorziet, </a:t>
            </a:r>
            <a:r>
              <a:rPr lang="nl-BE" sz="2000" b="1">
                <a:latin typeface="Times New Roman" panose="02020603050405020304" pitchFamily="18" charset="0"/>
                <a:cs typeface="Times New Roman" panose="02020603050405020304" pitchFamily="18" charset="0"/>
              </a:rPr>
              <a:t>meer</a:t>
            </a:r>
            <a:r>
              <a:rPr lang="nl-BE" sz="2000">
                <a:latin typeface="Times New Roman" panose="02020603050405020304" pitchFamily="18" charset="0"/>
                <a:cs typeface="Times New Roman" panose="02020603050405020304" pitchFamily="18" charset="0"/>
              </a:rPr>
              <a:t> </a:t>
            </a:r>
            <a:r>
              <a:rPr lang="nl-BE" sz="2000" b="1">
                <a:latin typeface="Times New Roman" panose="02020603050405020304" pitchFamily="18" charset="0"/>
                <a:cs typeface="Times New Roman" panose="02020603050405020304" pitchFamily="18" charset="0"/>
              </a:rPr>
              <a:t>centrale autoriteiten</a:t>
            </a:r>
            <a:r>
              <a:rPr lang="nl-BE" sz="2000">
                <a:latin typeface="Times New Roman" panose="02020603050405020304" pitchFamily="18" charset="0"/>
                <a:cs typeface="Times New Roman" panose="02020603050405020304" pitchFamily="18" charset="0"/>
              </a:rPr>
              <a:t> aanwijzen om de bevoegde rechterlijke autoriteiten </a:t>
            </a:r>
            <a:r>
              <a:rPr lang="nl-BE" sz="2000" b="1" u="sng">
                <a:solidFill>
                  <a:srgbClr val="FF0000"/>
                </a:solidFill>
                <a:latin typeface="Times New Roman" panose="02020603050405020304" pitchFamily="18" charset="0"/>
                <a:cs typeface="Times New Roman" panose="02020603050405020304" pitchFamily="18" charset="0"/>
              </a:rPr>
              <a:t>bij te staan</a:t>
            </a:r>
            <a:r>
              <a:rPr lang="nl-BE" sz="2000">
                <a:latin typeface="Times New Roman" panose="02020603050405020304" pitchFamily="18" charset="0"/>
                <a:cs typeface="Times New Roman" panose="02020603050405020304" pitchFamily="18" charset="0"/>
              </a:rPr>
              <a:t> (art. 7, lid 1)</a:t>
            </a: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EBAD978-0421-4FB4-AE95-83608E267925}"/>
              </a:ext>
            </a:extLst>
          </p:cNvPr>
          <p:cNvSpPr>
            <a:spLocks noGrp="1"/>
          </p:cNvSpPr>
          <p:nvPr>
            <p:ph type="sldNum" sz="quarter" idx="12"/>
          </p:nvPr>
        </p:nvSpPr>
        <p:spPr/>
        <p:txBody>
          <a:bodyPr/>
          <a:lstStyle/>
          <a:p>
            <a:fld id="{6D22F896-40B5-4ADD-8801-0D06FADFA095}" type="slidenum">
              <a:rPr lang="en-US" smtClean="0">
                <a:solidFill>
                  <a:schemeClr val="bg1"/>
                </a:solidFill>
              </a:rPr>
              <a:t>6</a:t>
            </a:fld>
            <a:endParaRPr lang="en-US">
              <a:solidFill>
                <a:schemeClr val="bg1"/>
              </a:solidFill>
            </a:endParaRPr>
          </a:p>
        </p:txBody>
      </p:sp>
    </p:spTree>
    <p:extLst>
      <p:ext uri="{BB962C8B-B14F-4D97-AF65-F5344CB8AC3E}">
        <p14:creationId xmlns:p14="http://schemas.microsoft.com/office/powerpoint/2010/main" val="427690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44282"/>
            <a:ext cx="10905066" cy="1135737"/>
          </a:xfrm>
        </p:spPr>
        <p:txBody>
          <a:bodyPr>
            <a:normAutofit fontScale="90000"/>
          </a:bodyPr>
          <a:lstStyle/>
          <a:p>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r>
              <a:rPr lang="nl-BE" sz="3600" b="1">
                <a:latin typeface="Times New Roman" panose="02020603050405020304" pitchFamily="18" charset="0"/>
                <a:cs typeface="Times New Roman" panose="02020603050405020304" pitchFamily="18" charset="0"/>
              </a:rPr>
              <a:t>Criteria voor toezending van de beslissing inzake toezichtmaatregelen</a:t>
            </a:r>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endParaRPr lang="nl-BE" sz="36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94226"/>
            <a:ext cx="10275501" cy="4719492"/>
          </a:xfrm>
        </p:spPr>
        <p:txBody>
          <a:bodyPr>
            <a:normAutofit/>
          </a:bodyPr>
          <a:lstStyle/>
          <a:p>
            <a:pPr marL="342900" marR="0" lvl="0" indent="-342900" algn="just">
              <a:lnSpc>
                <a:spcPct val="107000"/>
              </a:lnSpc>
              <a:spcBef>
                <a:spcPts val="0"/>
              </a:spcBef>
              <a:spcAft>
                <a:spcPts val="0"/>
              </a:spcAft>
              <a:buFont typeface="Wingdings" panose="05000000000000000000" pitchFamily="2" charset="2"/>
              <a:buChar char=""/>
            </a:pPr>
            <a:r>
              <a:rPr lang="nl-BE" sz="2000" dirty="0">
                <a:latin typeface="Times New Roman" panose="02020603050405020304" pitchFamily="18" charset="0"/>
                <a:cs typeface="Times New Roman" panose="02020603050405020304" pitchFamily="18" charset="0"/>
              </a:rPr>
              <a:t>De verdachte heeft zijn </a:t>
            </a:r>
            <a:r>
              <a:rPr lang="nl-BE" sz="2000" b="1" dirty="0">
                <a:solidFill>
                  <a:srgbClr val="FF0000"/>
                </a:solidFill>
                <a:latin typeface="Times New Roman" panose="02020603050405020304" pitchFamily="18" charset="0"/>
                <a:cs typeface="Times New Roman" panose="02020603050405020304" pitchFamily="18" charset="0"/>
              </a:rPr>
              <a:t>vaste en wettige verblijfplaats in een andere LS</a:t>
            </a:r>
            <a:r>
              <a:rPr lang="nl-BE" sz="2000" dirty="0">
                <a:latin typeface="Times New Roman" panose="02020603050405020304" pitchFamily="18" charset="0"/>
                <a:cs typeface="Times New Roman" panose="02020603050405020304" pitchFamily="18" charset="0"/>
              </a:rPr>
              <a:t> en is </a:t>
            </a:r>
            <a:r>
              <a:rPr lang="nl-BE" sz="2000" dirty="0">
                <a:solidFill>
                  <a:srgbClr val="FF0000"/>
                </a:solidFill>
                <a:latin typeface="Times New Roman" panose="02020603050405020304" pitchFamily="18" charset="0"/>
                <a:cs typeface="Times New Roman" panose="02020603050405020304" pitchFamily="18" charset="0"/>
              </a:rPr>
              <a:t>bereid naar die de tenuitvoerleggingsstaat terug te keren</a:t>
            </a:r>
            <a:r>
              <a:rPr lang="nl-BE" sz="2000" dirty="0">
                <a:latin typeface="Times New Roman" panose="02020603050405020304" pitchFamily="18" charset="0"/>
                <a:cs typeface="Times New Roman" panose="02020603050405020304" pitchFamily="18" charset="0"/>
              </a:rPr>
              <a:t> (art. 9, lid 1)</a:t>
            </a:r>
          </a:p>
          <a:p>
            <a:pPr marL="342900" indent="-342900" algn="just">
              <a:lnSpc>
                <a:spcPct val="107000"/>
              </a:lnSpc>
              <a:spcBef>
                <a:spcPts val="0"/>
              </a:spcBef>
              <a:buFont typeface="Wingdings" panose="05000000000000000000" pitchFamily="2" charset="2"/>
              <a:buChar char=""/>
            </a:pPr>
            <a:r>
              <a:rPr lang="nl-BE" sz="2000" i="1" dirty="0">
                <a:latin typeface="Times New Roman" panose="02020603050405020304" pitchFamily="18" charset="0"/>
                <a:cs typeface="Times New Roman" panose="02020603050405020304" pitchFamily="18" charset="0"/>
              </a:rPr>
              <a:t>Uittreksels</a:t>
            </a:r>
            <a:r>
              <a:rPr lang="nl-BE" sz="2000" dirty="0">
                <a:latin typeface="Times New Roman" panose="02020603050405020304" pitchFamily="18" charset="0"/>
                <a:cs typeface="Times New Roman" panose="02020603050405020304" pitchFamily="18" charset="0"/>
              </a:rPr>
              <a:t> Op verzoek van de beklaagde, kan de beslissingsstaat de beslissing inzake toezichtmaatregelen doen toekomen aan de bevoegde autoriteit van </a:t>
            </a:r>
            <a:r>
              <a:rPr lang="nl-BE" sz="2000" b="1" dirty="0">
                <a:solidFill>
                  <a:srgbClr val="FF0000"/>
                </a:solidFill>
                <a:latin typeface="Times New Roman" panose="02020603050405020304" pitchFamily="18" charset="0"/>
                <a:cs typeface="Times New Roman" panose="02020603050405020304" pitchFamily="18" charset="0"/>
              </a:rPr>
              <a:t>een andere lidstaat dan de lidstaat waar de betrokkene zijn vaste en wettige verblijfplaats heeft</a:t>
            </a:r>
            <a:r>
              <a:rPr lang="nl-BE" sz="2000" dirty="0">
                <a:latin typeface="Times New Roman" panose="02020603050405020304" pitchFamily="18" charset="0"/>
                <a:cs typeface="Times New Roman" panose="02020603050405020304" pitchFamily="18" charset="0"/>
              </a:rPr>
              <a:t>, op voorwaarde dat </a:t>
            </a:r>
            <a:r>
              <a:rPr lang="nl-BE" sz="2000" b="1" dirty="0">
                <a:solidFill>
                  <a:srgbClr val="FF0000"/>
                </a:solidFill>
                <a:latin typeface="Times New Roman" panose="02020603050405020304" pitchFamily="18" charset="0"/>
                <a:cs typeface="Times New Roman" panose="02020603050405020304" pitchFamily="18" charset="0"/>
              </a:rPr>
              <a:t>laatstgenoemde autoriteit met de toezending instemt</a:t>
            </a:r>
            <a:r>
              <a:rPr lang="nl-BE" sz="2000" dirty="0">
                <a:latin typeface="Times New Roman" panose="02020603050405020304" pitchFamily="18" charset="0"/>
                <a:cs typeface="Times New Roman" panose="02020603050405020304" pitchFamily="18" charset="0"/>
              </a:rPr>
              <a:t> (art. 9, lid 2)</a:t>
            </a:r>
          </a:p>
          <a:p>
            <a:pPr marL="342900" indent="-342900" algn="just">
              <a:lnSpc>
                <a:spcPct val="107000"/>
              </a:lnSpc>
              <a:spcBef>
                <a:spcPts val="0"/>
              </a:spcBef>
              <a:buFont typeface="Wingdings" panose="05000000000000000000" pitchFamily="2" charset="2"/>
              <a:buChar char=""/>
            </a:pPr>
            <a:r>
              <a:rPr lang="nl-BE" sz="2000" b="1" dirty="0">
                <a:latin typeface="Times New Roman" panose="02020603050405020304" pitchFamily="18" charset="0"/>
                <a:cs typeface="Times New Roman" panose="02020603050405020304" pitchFamily="18" charset="0"/>
              </a:rPr>
              <a:t>Toestemming van de beklaagde</a:t>
            </a:r>
            <a:r>
              <a:rPr lang="nl-BE" sz="2000" dirty="0">
                <a:latin typeface="Times New Roman" panose="02020603050405020304" pitchFamily="18" charset="0"/>
                <a:cs typeface="Times New Roman" panose="02020603050405020304" pitchFamily="18" charset="0"/>
              </a:rPr>
              <a:t> is </a:t>
            </a:r>
            <a:r>
              <a:rPr lang="nl-BE" sz="2000" b="1" dirty="0">
                <a:solidFill>
                  <a:srgbClr val="FF0000"/>
                </a:solidFill>
                <a:latin typeface="Times New Roman" panose="02020603050405020304" pitchFamily="18" charset="0"/>
                <a:cs typeface="Times New Roman" panose="02020603050405020304" pitchFamily="18" charset="0"/>
              </a:rPr>
              <a:t>in alle gevallen verplicht</a:t>
            </a:r>
          </a:p>
          <a:p>
            <a:pPr marL="342900" indent="-342900" algn="just">
              <a:lnSpc>
                <a:spcPct val="107000"/>
              </a:lnSpc>
              <a:spcBef>
                <a:spcPts val="0"/>
              </a:spcBef>
              <a:buFont typeface="Wingdings" panose="05000000000000000000" pitchFamily="2" charset="2"/>
              <a:buChar char=""/>
            </a:pPr>
            <a:r>
              <a:rPr lang="nl-BE" sz="2000" dirty="0">
                <a:latin typeface="Times New Roman" panose="02020603050405020304" pitchFamily="18" charset="0"/>
                <a:cs typeface="Times New Roman" panose="02020603050405020304" pitchFamily="18" charset="0"/>
              </a:rPr>
              <a:t>Voor lid 2 dient de toestemming van de tenuitvoerleggingsstaat </a:t>
            </a:r>
            <a:r>
              <a:rPr lang="nl-BE" sz="2000" b="1" dirty="0">
                <a:solidFill>
                  <a:srgbClr val="FF0000"/>
                </a:solidFill>
                <a:latin typeface="Times New Roman" panose="02020603050405020304" pitchFamily="18" charset="0"/>
                <a:cs typeface="Times New Roman" panose="02020603050405020304" pitchFamily="18" charset="0"/>
              </a:rPr>
              <a:t>vooraf</a:t>
            </a:r>
            <a:r>
              <a:rPr lang="nl-BE" sz="2000" dirty="0">
                <a:latin typeface="Times New Roman" panose="02020603050405020304" pitchFamily="18" charset="0"/>
                <a:cs typeface="Times New Roman" panose="02020603050405020304" pitchFamily="18" charset="0"/>
              </a:rPr>
              <a:t> te worden verkregen</a:t>
            </a:r>
          </a:p>
          <a:p>
            <a:pPr marL="342900" indent="-342900" algn="just">
              <a:lnSpc>
                <a:spcPct val="107000"/>
              </a:lnSpc>
              <a:spcBef>
                <a:spcPts val="0"/>
              </a:spcBef>
              <a:buFont typeface="Wingdings" panose="05000000000000000000" pitchFamily="2" charset="2"/>
              <a:buChar char=""/>
            </a:pPr>
            <a:r>
              <a:rPr lang="nl-BE" sz="2000" dirty="0">
                <a:latin typeface="Times New Roman" panose="02020603050405020304" pitchFamily="18" charset="0"/>
                <a:cs typeface="Times New Roman" panose="02020603050405020304" pitchFamily="18" charset="0"/>
              </a:rPr>
              <a:t>Lidstaten bepalen </a:t>
            </a:r>
            <a:r>
              <a:rPr lang="nl-BE" sz="2000" b="1" dirty="0">
                <a:latin typeface="Times New Roman" panose="02020603050405020304" pitchFamily="18" charset="0"/>
                <a:cs typeface="Times New Roman" panose="02020603050405020304" pitchFamily="18" charset="0"/>
              </a:rPr>
              <a:t>onder welke voorwaarden</a:t>
            </a:r>
            <a:r>
              <a:rPr lang="nl-BE" sz="2000" dirty="0">
                <a:latin typeface="Times New Roman" panose="02020603050405020304" pitchFamily="18" charset="0"/>
                <a:cs typeface="Times New Roman" panose="02020603050405020304" pitchFamily="18" charset="0"/>
              </a:rPr>
              <a:t> hun bevoegde autoriteiten in het </a:t>
            </a:r>
            <a:r>
              <a:rPr lang="nl-BE" sz="2000" b="1" dirty="0">
                <a:latin typeface="Times New Roman" panose="02020603050405020304" pitchFamily="18" charset="0"/>
                <a:cs typeface="Times New Roman" panose="02020603050405020304" pitchFamily="18" charset="0"/>
              </a:rPr>
              <a:t>in lid 2 </a:t>
            </a:r>
            <a:r>
              <a:rPr lang="nl-BE" sz="2000" dirty="0">
                <a:latin typeface="Times New Roman" panose="02020603050405020304" pitchFamily="18" charset="0"/>
                <a:cs typeface="Times New Roman" panose="02020603050405020304" pitchFamily="18" charset="0"/>
              </a:rPr>
              <a:t>bedoelde geval kunnen instemmen met toezending van de beslissing inzake toezichtmaatregelen.</a:t>
            </a:r>
            <a:r>
              <a:rPr lang="nl-BE" sz="2000" b="1" dirty="0">
                <a:latin typeface="Times New Roman" panose="02020603050405020304" pitchFamily="18" charset="0"/>
                <a:cs typeface="Times New Roman" panose="02020603050405020304" pitchFamily="18" charset="0"/>
              </a:rPr>
              <a:t> </a:t>
            </a:r>
          </a:p>
          <a:p>
            <a:pPr marL="342900" indent="-342900" algn="just">
              <a:lnSpc>
                <a:spcPct val="107000"/>
              </a:lnSpc>
              <a:spcBef>
                <a:spcPts val="0"/>
              </a:spcBef>
              <a:buFont typeface="Wingdings" panose="05000000000000000000" pitchFamily="2" charset="2"/>
              <a:buChar char=""/>
            </a:pPr>
            <a:r>
              <a:rPr lang="nl-BE" sz="2000" dirty="0">
                <a:latin typeface="Times New Roman" panose="02020603050405020304" pitchFamily="18" charset="0"/>
                <a:cs typeface="Times New Roman" panose="02020603050405020304" pitchFamily="18" charset="0"/>
              </a:rPr>
              <a:t>Het secretariaat-generaal stelt de ontvangen informatie ter beschikking van alle andere </a:t>
            </a:r>
            <a:r>
              <a:rPr lang="nl-BE" sz="2000" dirty="0" err="1">
                <a:latin typeface="Times New Roman" panose="02020603050405020304" pitchFamily="18" charset="0"/>
                <a:cs typeface="Times New Roman" panose="02020603050405020304" pitchFamily="18" charset="0"/>
              </a:rPr>
              <a:t>LS’en</a:t>
            </a:r>
            <a:r>
              <a:rPr lang="nl-BE" sz="2000" dirty="0">
                <a:latin typeface="Times New Roman" panose="02020603050405020304" pitchFamily="18" charset="0"/>
                <a:cs typeface="Times New Roman" panose="02020603050405020304" pitchFamily="18" charset="0"/>
              </a:rPr>
              <a:t> en van de Commissie - zie onderstaande link met de informatie betreffende artikel 9, lid 2-4 van het KB: </a:t>
            </a:r>
            <a:r>
              <a:rPr lang="nl-BE" sz="2000" dirty="0">
                <a:latin typeface="Times New Roman" panose="02020603050405020304" pitchFamily="18" charset="0"/>
                <a:cs typeface="Times New Roman" panose="02020603050405020304" pitchFamily="18" charset="0"/>
                <a:hlinkClick r:id="rId3"/>
              </a:rPr>
              <a:t>https://www.ejn-crimjust.europa.eu/ejn/libdocumentproperties/EN/3189</a:t>
            </a:r>
            <a:r>
              <a:rPr lang="nl-BE" sz="2000" dirty="0">
                <a:latin typeface="Times New Roman" panose="02020603050405020304" pitchFamily="18" charset="0"/>
                <a:cs typeface="Times New Roman" panose="02020603050405020304" pitchFamily="18" charset="0"/>
              </a:rPr>
              <a:t> </a:t>
            </a:r>
          </a:p>
          <a:p>
            <a:pPr marL="342900" indent="-342900" algn="just">
              <a:lnSpc>
                <a:spcPct val="107000"/>
              </a:lnSpc>
              <a:spcBef>
                <a:spcPts val="0"/>
              </a:spcBef>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7</a:t>
            </a:fld>
            <a:endParaRPr lang="en-US">
              <a:solidFill>
                <a:schemeClr val="bg1"/>
              </a:solidFill>
            </a:endParaRPr>
          </a:p>
        </p:txBody>
      </p:sp>
    </p:spTree>
    <p:extLst>
      <p:ext uri="{BB962C8B-B14F-4D97-AF65-F5344CB8AC3E}">
        <p14:creationId xmlns:p14="http://schemas.microsoft.com/office/powerpoint/2010/main" val="1394756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r>
              <a:rPr lang="nl-BE" sz="3600" b="1">
                <a:latin typeface="Times New Roman" panose="02020603050405020304" pitchFamily="18" charset="0"/>
                <a:cs typeface="Times New Roman" panose="02020603050405020304" pitchFamily="18" charset="0"/>
              </a:rPr>
              <a:t>Procedure voor erkenning van een beslissing inzake toezichtmaatregelen en termijnen</a:t>
            </a:r>
            <a:br>
              <a:rPr lang="nl-BE" sz="3600" i="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endParaRPr lang="nl-BE" sz="36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07567"/>
            <a:ext cx="10275501" cy="4393982"/>
          </a:xfrm>
        </p:spPr>
        <p:txBody>
          <a:bodyPr>
            <a:normAutofit fontScale="92500" lnSpcReduction="20000"/>
          </a:bodyPr>
          <a:lstStyle/>
          <a:p>
            <a:pPr marL="342900" indent="-342900" algn="just">
              <a:lnSpc>
                <a:spcPct val="107000"/>
              </a:lnSpc>
              <a:spcBef>
                <a:spcPts val="0"/>
              </a:spcBef>
              <a:buFont typeface="Wingdings" panose="05000000000000000000" pitchFamily="2" charset="2"/>
              <a:buChar char=""/>
            </a:pPr>
            <a:r>
              <a:rPr lang="nl-BE" sz="2000">
                <a:latin typeface="Times New Roman" panose="02020603050405020304" pitchFamily="18" charset="0"/>
                <a:cs typeface="Times New Roman" panose="02020603050405020304" pitchFamily="18" charset="0"/>
              </a:rPr>
              <a:t>De bevoegde autoriteit van de beslissingsstaat </a:t>
            </a:r>
            <a:r>
              <a:rPr lang="nl-BE" sz="2000" b="1">
                <a:latin typeface="Times New Roman" panose="02020603050405020304" pitchFamily="18" charset="0"/>
                <a:cs typeface="Times New Roman" panose="02020603050405020304" pitchFamily="18" charset="0"/>
              </a:rPr>
              <a:t>zendt</a:t>
            </a:r>
            <a:r>
              <a:rPr lang="nl-BE" sz="2000">
                <a:latin typeface="Times New Roman" panose="02020603050405020304" pitchFamily="18" charset="0"/>
                <a:cs typeface="Times New Roman" panose="02020603050405020304" pitchFamily="18" charset="0"/>
              </a:rPr>
              <a:t> de bevoegde autoriteit in de tenuitvoerleggingsstaat een beslissing inzake toezichtmaatregelen </a:t>
            </a:r>
            <a:r>
              <a:rPr lang="nl-BE" sz="2000" b="1">
                <a:latin typeface="Times New Roman" panose="02020603050405020304" pitchFamily="18" charset="0"/>
                <a:cs typeface="Times New Roman" panose="02020603050405020304" pitchFamily="18" charset="0"/>
              </a:rPr>
              <a:t>toe</a:t>
            </a:r>
            <a:r>
              <a:rPr lang="nl-BE" sz="2000">
                <a:latin typeface="Times New Roman" panose="02020603050405020304" pitchFamily="18" charset="0"/>
                <a:cs typeface="Times New Roman" panose="02020603050405020304" pitchFamily="18" charset="0"/>
              </a:rPr>
              <a:t>, die vergezeld gaat van een </a:t>
            </a:r>
            <a:r>
              <a:rPr lang="nl-BE" sz="2000" b="1">
                <a:solidFill>
                  <a:srgbClr val="FF0000"/>
                </a:solidFill>
                <a:latin typeface="Times New Roman" panose="02020603050405020304" pitchFamily="18" charset="0"/>
                <a:cs typeface="Times New Roman" panose="02020603050405020304" pitchFamily="18" charset="0"/>
              </a:rPr>
              <a:t>Certificaat</a:t>
            </a:r>
            <a:r>
              <a:rPr lang="nl-BE" sz="2000">
                <a:latin typeface="Times New Roman" panose="02020603050405020304" pitchFamily="18" charset="0"/>
                <a:cs typeface="Times New Roman" panose="02020603050405020304" pitchFamily="18" charset="0"/>
              </a:rPr>
              <a:t> volgens het modelformulier in bijlage I en </a:t>
            </a:r>
            <a:r>
              <a:rPr lang="nl-BE" sz="2000" b="1">
                <a:latin typeface="Times New Roman" panose="02020603050405020304" pitchFamily="18" charset="0"/>
                <a:cs typeface="Times New Roman" panose="02020603050405020304" pitchFamily="18" charset="0"/>
              </a:rPr>
              <a:t>blijft bevoegd </a:t>
            </a:r>
            <a:r>
              <a:rPr lang="nl-BE" sz="2000">
                <a:latin typeface="Times New Roman" panose="02020603050405020304" pitchFamily="18" charset="0"/>
                <a:cs typeface="Times New Roman" panose="02020603050405020304" pitchFamily="18" charset="0"/>
              </a:rPr>
              <a:t>tot het toezien op de naleving van de toezichtmaatregelen </a:t>
            </a:r>
            <a:r>
              <a:rPr lang="nl-BE" sz="2000" u="sng">
                <a:latin typeface="Times New Roman" panose="02020603050405020304" pitchFamily="18" charset="0"/>
                <a:cs typeface="Times New Roman" panose="02020603050405020304" pitchFamily="18" charset="0"/>
              </a:rPr>
              <a:t>tot zij in kennis werd gesteld van een beslissing van de bevoegde autoriteit in de tenuitvoerleggingsstaat</a:t>
            </a:r>
            <a:r>
              <a:rPr lang="nl-BE" sz="2000">
                <a:latin typeface="Times New Roman" panose="02020603050405020304" pitchFamily="18" charset="0"/>
                <a:cs typeface="Times New Roman" panose="02020603050405020304" pitchFamily="18" charset="0"/>
              </a:rPr>
              <a:t>.</a:t>
            </a: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nl-BE" sz="2000">
                <a:latin typeface="Times New Roman" panose="02020603050405020304" pitchFamily="18" charset="0"/>
                <a:cs typeface="Times New Roman" panose="02020603050405020304" pitchFamily="18" charset="0"/>
              </a:rPr>
              <a:t>De BA in de tenuitvoerleggingsstaat neemt een beslissing, </a:t>
            </a:r>
            <a:r>
              <a:rPr lang="nl-BE" sz="2000" b="1">
                <a:solidFill>
                  <a:srgbClr val="FF0000"/>
                </a:solidFill>
                <a:latin typeface="Times New Roman" panose="02020603050405020304" pitchFamily="18" charset="0"/>
                <a:cs typeface="Times New Roman" panose="02020603050405020304" pitchFamily="18" charset="0"/>
              </a:rPr>
              <a:t>zo spoedig mogelijk</a:t>
            </a:r>
            <a:r>
              <a:rPr lang="nl-BE" sz="2000">
                <a:latin typeface="Times New Roman" panose="02020603050405020304" pitchFamily="18" charset="0"/>
                <a:cs typeface="Times New Roman" panose="02020603050405020304" pitchFamily="18" charset="0"/>
              </a:rPr>
              <a:t> en in elk geval </a:t>
            </a:r>
            <a:r>
              <a:rPr lang="nl-BE" sz="2000" b="1">
                <a:solidFill>
                  <a:srgbClr val="FF0000"/>
                </a:solidFill>
                <a:latin typeface="Times New Roman" panose="02020603050405020304" pitchFamily="18" charset="0"/>
                <a:cs typeface="Times New Roman" panose="02020603050405020304" pitchFamily="18" charset="0"/>
              </a:rPr>
              <a:t>binnen twintig dagen</a:t>
            </a:r>
            <a:r>
              <a:rPr lang="nl-BE" sz="2000">
                <a:latin typeface="Times New Roman" panose="02020603050405020304" pitchFamily="18" charset="0"/>
                <a:cs typeface="Times New Roman" panose="02020603050405020304" pitchFamily="18" charset="0"/>
              </a:rPr>
              <a:t> na ontvangst van de beslissing inzake toezichtmaatregelen en het certificaat</a:t>
            </a: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nl-BE" sz="2000">
                <a:latin typeface="Times New Roman" panose="02020603050405020304" pitchFamily="18" charset="0"/>
                <a:cs typeface="Times New Roman" panose="02020603050405020304" pitchFamily="18" charset="0"/>
              </a:rPr>
              <a:t>Indien de bevoegde autoriteit van de tenuitvoerleggingsstaat, </a:t>
            </a:r>
            <a:r>
              <a:rPr lang="nl-BE" sz="2000" b="1">
                <a:solidFill>
                  <a:srgbClr val="FF0000"/>
                </a:solidFill>
                <a:latin typeface="Times New Roman" panose="02020603050405020304" pitchFamily="18" charset="0"/>
                <a:cs typeface="Times New Roman" panose="02020603050405020304" pitchFamily="18" charset="0"/>
              </a:rPr>
              <a:t>in uitzonderlijke omstandigheden</a:t>
            </a:r>
            <a:r>
              <a:rPr lang="nl-BE" sz="2000">
                <a:latin typeface="Times New Roman" panose="02020603050405020304" pitchFamily="18" charset="0"/>
                <a:cs typeface="Times New Roman" panose="02020603050405020304" pitchFamily="18" charset="0"/>
              </a:rPr>
              <a:t>, de termijn niet kan naleven, </a:t>
            </a:r>
            <a:r>
              <a:rPr lang="nl-BE" sz="2000" b="1">
                <a:latin typeface="Times New Roman" panose="02020603050405020304" pitchFamily="18" charset="0"/>
                <a:cs typeface="Times New Roman" panose="02020603050405020304" pitchFamily="18" charset="0"/>
              </a:rPr>
              <a:t>stelt</a:t>
            </a:r>
            <a:r>
              <a:rPr lang="nl-BE" sz="2000">
                <a:latin typeface="Times New Roman" panose="02020603050405020304" pitchFamily="18" charset="0"/>
                <a:cs typeface="Times New Roman" panose="02020603050405020304" pitchFamily="18" charset="0"/>
              </a:rPr>
              <a:t> zij de bevoegde autoriteit van de beslissingsstaat hiervan </a:t>
            </a:r>
            <a:r>
              <a:rPr lang="nl-BE" sz="2000" b="1">
                <a:latin typeface="Times New Roman" panose="02020603050405020304" pitchFamily="18" charset="0"/>
                <a:cs typeface="Times New Roman" panose="02020603050405020304" pitchFamily="18" charset="0"/>
              </a:rPr>
              <a:t>onverwijld</a:t>
            </a:r>
            <a:r>
              <a:rPr lang="nl-BE" sz="2000">
                <a:latin typeface="Times New Roman" panose="02020603050405020304" pitchFamily="18" charset="0"/>
                <a:cs typeface="Times New Roman" panose="02020603050405020304" pitchFamily="18" charset="0"/>
              </a:rPr>
              <a:t> en op ongeacht welke wijze </a:t>
            </a:r>
            <a:r>
              <a:rPr lang="nl-BE" sz="2000" b="1">
                <a:latin typeface="Times New Roman" panose="02020603050405020304" pitchFamily="18" charset="0"/>
                <a:cs typeface="Times New Roman" panose="02020603050405020304" pitchFamily="18" charset="0"/>
              </a:rPr>
              <a:t>in kennis</a:t>
            </a:r>
            <a:r>
              <a:rPr lang="nl-BE" sz="2000">
                <a:latin typeface="Times New Roman" panose="02020603050405020304" pitchFamily="18" charset="0"/>
                <a:cs typeface="Times New Roman" panose="02020603050405020304" pitchFamily="18" charset="0"/>
              </a:rPr>
              <a:t>, onder opgave van de redenen voor de vertraging en van de tijd die deze nog voor het nemen van een definitief besluit nodig zal hebben.</a:t>
            </a: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nl-BE" sz="2000">
                <a:latin typeface="Times New Roman" panose="02020603050405020304" pitchFamily="18" charset="0"/>
                <a:cs typeface="Times New Roman" panose="02020603050405020304" pitchFamily="18" charset="0"/>
              </a:rPr>
              <a:t>Indien het in artikel 10 bedoelde </a:t>
            </a:r>
            <a:r>
              <a:rPr lang="nl-BE" sz="2000" b="1">
                <a:latin typeface="Times New Roman" panose="02020603050405020304" pitchFamily="18" charset="0"/>
                <a:cs typeface="Times New Roman" panose="02020603050405020304" pitchFamily="18" charset="0"/>
              </a:rPr>
              <a:t>certificaat onvolledig is ingevuld of kennelijk niet overeenstemt met de beslissing inzake toezichtmaatregelen</a:t>
            </a:r>
            <a:r>
              <a:rPr lang="nl-BE" sz="2000">
                <a:latin typeface="Times New Roman" panose="02020603050405020304" pitchFamily="18" charset="0"/>
                <a:cs typeface="Times New Roman" panose="02020603050405020304" pitchFamily="18" charset="0"/>
              </a:rPr>
              <a:t>, kan de bevoegde autoriteit het besluit over de erkenning van </a:t>
            </a:r>
            <a:r>
              <a:rPr lang="nl-BE" sz="2000" b="1">
                <a:latin typeface="Times New Roman" panose="02020603050405020304" pitchFamily="18" charset="0"/>
                <a:cs typeface="Times New Roman" panose="02020603050405020304" pitchFamily="18" charset="0"/>
              </a:rPr>
              <a:t>de beslissing</a:t>
            </a:r>
            <a:r>
              <a:rPr lang="nl-BE" sz="2000">
                <a:latin typeface="Times New Roman" panose="02020603050405020304" pitchFamily="18" charset="0"/>
                <a:cs typeface="Times New Roman" panose="02020603050405020304" pitchFamily="18" charset="0"/>
              </a:rPr>
              <a:t> inzake toezichtmaatregelen </a:t>
            </a:r>
            <a:r>
              <a:rPr lang="nl-BE" sz="2000" b="1">
                <a:latin typeface="Times New Roman" panose="02020603050405020304" pitchFamily="18" charset="0"/>
                <a:cs typeface="Times New Roman" panose="02020603050405020304" pitchFamily="18" charset="0"/>
              </a:rPr>
              <a:t>uitstellen</a:t>
            </a:r>
            <a:r>
              <a:rPr lang="nl-BE" sz="2000">
                <a:latin typeface="Times New Roman" panose="02020603050405020304" pitchFamily="18" charset="0"/>
                <a:cs typeface="Times New Roman" panose="02020603050405020304" pitchFamily="18" charset="0"/>
              </a:rPr>
              <a:t> totdat het certificaat binnen een redelijk geachte termijn is aangevuld of gecorrigeerd.</a:t>
            </a:r>
          </a:p>
          <a:p>
            <a:pPr marL="342900" marR="0" lvl="0" indent="-342900" algn="just">
              <a:lnSpc>
                <a:spcPct val="107000"/>
              </a:lnSpc>
              <a:spcBef>
                <a:spcPts val="0"/>
              </a:spcBef>
              <a:spcAft>
                <a:spcPts val="0"/>
              </a:spcAft>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8</a:t>
            </a:fld>
            <a:endParaRPr lang="en-US">
              <a:solidFill>
                <a:schemeClr val="bg1"/>
              </a:solidFill>
            </a:endParaRPr>
          </a:p>
        </p:txBody>
      </p:sp>
    </p:spTree>
    <p:extLst>
      <p:ext uri="{BB962C8B-B14F-4D97-AF65-F5344CB8AC3E}">
        <p14:creationId xmlns:p14="http://schemas.microsoft.com/office/powerpoint/2010/main" val="1982904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br>
              <a:rPr lang="nl-BE" sz="3600" b="1" dirty="0">
                <a:latin typeface="Times New Roman" panose="02020603050405020304" pitchFamily="18" charset="0"/>
                <a:cs typeface="Times New Roman" panose="02020603050405020304" pitchFamily="18" charset="0"/>
              </a:rPr>
            </a:br>
            <a:br>
              <a:rPr lang="nl-BE" sz="3600" b="1" dirty="0">
                <a:latin typeface="Times New Roman" panose="02020603050405020304" pitchFamily="18" charset="0"/>
                <a:cs typeface="Times New Roman" panose="02020603050405020304" pitchFamily="18" charset="0"/>
              </a:rPr>
            </a:br>
            <a:br>
              <a:rPr lang="nl-BE" sz="3600" b="1" dirty="0">
                <a:latin typeface="Times New Roman" panose="02020603050405020304" pitchFamily="18" charset="0"/>
                <a:cs typeface="Times New Roman" panose="02020603050405020304" pitchFamily="18" charset="0"/>
              </a:rPr>
            </a:br>
            <a:br>
              <a:rPr lang="nl-BE" sz="3600" b="1" dirty="0">
                <a:latin typeface="Times New Roman" panose="02020603050405020304" pitchFamily="18" charset="0"/>
                <a:cs typeface="Times New Roman" panose="02020603050405020304" pitchFamily="18" charset="0"/>
              </a:rPr>
            </a:br>
            <a:r>
              <a:rPr lang="nl-BE" sz="3600" b="1" dirty="0">
                <a:latin typeface="Times New Roman" panose="02020603050405020304" pitchFamily="18" charset="0"/>
                <a:cs typeface="Times New Roman" panose="02020603050405020304" pitchFamily="18" charset="0"/>
              </a:rPr>
              <a:t>Gronden voor weigering van de erkenning </a:t>
            </a:r>
            <a:br>
              <a:rPr lang="nl-BE" sz="3600" b="1" dirty="0">
                <a:latin typeface="Times New Roman" panose="02020603050405020304" pitchFamily="18" charset="0"/>
                <a:cs typeface="Times New Roman" panose="02020603050405020304" pitchFamily="18" charset="0"/>
              </a:rPr>
            </a:br>
            <a:r>
              <a:rPr lang="nl-BE" sz="3600" b="1" dirty="0">
                <a:latin typeface="Times New Roman" panose="02020603050405020304" pitchFamily="18" charset="0"/>
                <a:cs typeface="Times New Roman" panose="02020603050405020304" pitchFamily="18" charset="0"/>
              </a:rPr>
              <a:t>Aanpassing van de beslissing</a:t>
            </a:r>
            <a:br>
              <a:rPr lang="nl-BE" sz="3600" b="1" dirty="0">
                <a:latin typeface="Times New Roman" panose="02020603050405020304" pitchFamily="18" charset="0"/>
                <a:cs typeface="Times New Roman" panose="02020603050405020304" pitchFamily="18" charset="0"/>
              </a:rPr>
            </a:br>
            <a:br>
              <a:rPr lang="nl-BE" sz="3600" b="1" dirty="0">
                <a:latin typeface="Times New Roman" panose="02020603050405020304" pitchFamily="18" charset="0"/>
                <a:cs typeface="Times New Roman" panose="02020603050405020304" pitchFamily="18" charset="0"/>
              </a:rPr>
            </a:br>
            <a:br>
              <a:rPr lang="nl-BE" sz="3600" b="1" dirty="0">
                <a:latin typeface="Times New Roman" panose="02020603050405020304" pitchFamily="18" charset="0"/>
                <a:cs typeface="Times New Roman" panose="02020603050405020304" pitchFamily="18" charset="0"/>
              </a:rPr>
            </a:br>
            <a:br>
              <a:rPr lang="nl-BE" sz="3600" b="1" dirty="0">
                <a:latin typeface="Times New Roman" panose="02020603050405020304" pitchFamily="18" charset="0"/>
                <a:cs typeface="Times New Roman" panose="02020603050405020304" pitchFamily="18" charset="0"/>
              </a:rPr>
            </a:br>
            <a:endParaRPr lang="nl-BE"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07566"/>
            <a:ext cx="10275501" cy="4393982"/>
          </a:xfrm>
        </p:spPr>
        <p:txBody>
          <a:bodyPr>
            <a:normAutofit/>
          </a:bodyPr>
          <a:lstStyle/>
          <a:p>
            <a:pPr marL="342900" marR="0" lvl="0" indent="-342900" algn="just">
              <a:lnSpc>
                <a:spcPct val="107000"/>
              </a:lnSpc>
              <a:spcBef>
                <a:spcPts val="0"/>
              </a:spcBef>
              <a:spcAft>
                <a:spcPts val="0"/>
              </a:spcAft>
              <a:buFont typeface="Wingdings" panose="05000000000000000000" pitchFamily="2" charset="2"/>
              <a:buChar char=""/>
            </a:pPr>
            <a:r>
              <a:rPr lang="nl-BE" sz="2000">
                <a:latin typeface="Times New Roman" panose="02020603050405020304" pitchFamily="18" charset="0"/>
                <a:cs typeface="Times New Roman" panose="02020603050405020304" pitchFamily="18" charset="0"/>
              </a:rPr>
              <a:t>Gronden tot weigering van de erkenning uitdrukkelijk en beperkt bepaald in </a:t>
            </a:r>
            <a:r>
              <a:rPr lang="nl-BE" sz="2000" b="1">
                <a:latin typeface="Times New Roman" panose="02020603050405020304" pitchFamily="18" charset="0"/>
                <a:cs typeface="Times New Roman" panose="02020603050405020304" pitchFamily="18" charset="0"/>
              </a:rPr>
              <a:t>artikel 15, letter a)-h) van het KB</a:t>
            </a:r>
          </a:p>
          <a:p>
            <a:pPr marL="342900" marR="0" lvl="0" indent="-342900" algn="just">
              <a:lnSpc>
                <a:spcPct val="107000"/>
              </a:lnSpc>
              <a:spcBef>
                <a:spcPts val="0"/>
              </a:spcBef>
              <a:spcAft>
                <a:spcPts val="0"/>
              </a:spcAft>
              <a:buFont typeface="Wingdings" panose="05000000000000000000" pitchFamily="2" charset="2"/>
              <a:buChar char=""/>
            </a:pPr>
            <a:endParaRPr lang="en-US" sz="2000" b="1"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nl-BE" sz="2000">
                <a:latin typeface="Times New Roman" panose="02020603050405020304" pitchFamily="18" charset="0"/>
                <a:cs typeface="Times New Roman" panose="02020603050405020304" pitchFamily="18" charset="0"/>
              </a:rPr>
              <a:t>Indien de </a:t>
            </a:r>
            <a:r>
              <a:rPr lang="nl-BE" sz="2000" b="1">
                <a:latin typeface="Times New Roman" panose="02020603050405020304" pitchFamily="18" charset="0"/>
                <a:cs typeface="Times New Roman" panose="02020603050405020304" pitchFamily="18" charset="0"/>
              </a:rPr>
              <a:t>aard van de toezichtmaatregel</a:t>
            </a:r>
            <a:r>
              <a:rPr lang="nl-BE" sz="2000">
                <a:latin typeface="Times New Roman" panose="02020603050405020304" pitchFamily="18" charset="0"/>
                <a:cs typeface="Times New Roman" panose="02020603050405020304" pitchFamily="18" charset="0"/>
              </a:rPr>
              <a:t> onverenigbaar is met het recht van de tenuitvoerleggingsstaat, </a:t>
            </a:r>
            <a:r>
              <a:rPr lang="nl-BE" sz="2000" b="1">
                <a:solidFill>
                  <a:srgbClr val="FF0000"/>
                </a:solidFill>
                <a:latin typeface="Times New Roman" panose="02020603050405020304" pitchFamily="18" charset="0"/>
                <a:cs typeface="Times New Roman" panose="02020603050405020304" pitchFamily="18" charset="0"/>
              </a:rPr>
              <a:t>kan</a:t>
            </a:r>
            <a:r>
              <a:rPr lang="nl-BE" sz="2000">
                <a:latin typeface="Times New Roman" panose="02020603050405020304" pitchFamily="18" charset="0"/>
                <a:cs typeface="Times New Roman" panose="02020603050405020304" pitchFamily="18" charset="0"/>
              </a:rPr>
              <a:t> de bevoegde autoriteit in deze lidstaat de maatregel </a:t>
            </a:r>
            <a:r>
              <a:rPr lang="nl-BE" sz="2000" b="1">
                <a:solidFill>
                  <a:srgbClr val="FF0000"/>
                </a:solidFill>
                <a:latin typeface="Times New Roman" panose="02020603050405020304" pitchFamily="18" charset="0"/>
                <a:cs typeface="Times New Roman" panose="02020603050405020304" pitchFamily="18" charset="0"/>
              </a:rPr>
              <a:t>aanpassen</a:t>
            </a:r>
            <a:r>
              <a:rPr lang="nl-BE" sz="2000">
                <a:latin typeface="Times New Roman" panose="02020603050405020304" pitchFamily="18" charset="0"/>
                <a:cs typeface="Times New Roman" panose="02020603050405020304" pitchFamily="18" charset="0"/>
              </a:rPr>
              <a:t> </a:t>
            </a:r>
            <a:r>
              <a:rPr lang="nl-BE" sz="2000" u="sng">
                <a:latin typeface="Times New Roman" panose="02020603050405020304" pitchFamily="18" charset="0"/>
                <a:cs typeface="Times New Roman" panose="02020603050405020304" pitchFamily="18" charset="0"/>
              </a:rPr>
              <a:t>aan het soort van toezichtmaatregelen die volgens het recht van de tenuitvoerleggingsstaat voor vergelijkbare strafbare feiten geldt</a:t>
            </a:r>
            <a:r>
              <a:rPr lang="nl-BE" sz="2000">
                <a:latin typeface="Times New Roman" panose="02020603050405020304" pitchFamily="18" charset="0"/>
                <a:cs typeface="Times New Roman" panose="02020603050405020304" pitchFamily="18" charset="0"/>
              </a:rPr>
              <a:t>. De aangepaste toezichtmaatregel</a:t>
            </a:r>
            <a:r>
              <a:rPr lang="nl-BE" sz="2000" b="1">
                <a:solidFill>
                  <a:srgbClr val="FF0000"/>
                </a:solidFill>
                <a:latin typeface="Times New Roman" panose="02020603050405020304" pitchFamily="18" charset="0"/>
                <a:cs typeface="Times New Roman" panose="02020603050405020304" pitchFamily="18" charset="0"/>
              </a:rPr>
              <a:t> komt zoveel mogelijk overeen</a:t>
            </a:r>
            <a:r>
              <a:rPr lang="nl-BE" sz="2000">
                <a:latin typeface="Times New Roman" panose="02020603050405020304" pitchFamily="18" charset="0"/>
                <a:cs typeface="Times New Roman" panose="02020603050405020304" pitchFamily="18" charset="0"/>
              </a:rPr>
              <a:t> met </a:t>
            </a:r>
            <a:r>
              <a:rPr lang="nl-BE" sz="2000" b="1">
                <a:latin typeface="Times New Roman" panose="02020603050405020304" pitchFamily="18" charset="0"/>
                <a:cs typeface="Times New Roman" panose="02020603050405020304" pitchFamily="18" charset="0"/>
              </a:rPr>
              <a:t>de in de beslissingsstaat opgelegde toezichtmaatregel.</a:t>
            </a:r>
          </a:p>
          <a:p>
            <a:pPr marL="342900" marR="0" lvl="0" indent="-342900" algn="just">
              <a:lnSpc>
                <a:spcPct val="107000"/>
              </a:lnSpc>
              <a:spcBef>
                <a:spcPts val="0"/>
              </a:spcBef>
              <a:spcAft>
                <a:spcPts val="0"/>
              </a:spcAft>
              <a:buFont typeface="Wingdings" panose="05000000000000000000" pitchFamily="2" charset="2"/>
              <a:buChar char=""/>
            </a:pPr>
            <a:endParaRPr lang="en-US" sz="2000" b="1"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nl-BE" sz="2000">
                <a:latin typeface="Times New Roman" panose="02020603050405020304" pitchFamily="18" charset="0"/>
                <a:cs typeface="Times New Roman" panose="02020603050405020304" pitchFamily="18" charset="0"/>
              </a:rPr>
              <a:t>De aangepaste toezichtmaatregel </a:t>
            </a:r>
            <a:r>
              <a:rPr lang="nl-BE" sz="2000" b="1">
                <a:solidFill>
                  <a:srgbClr val="FF0000"/>
                </a:solidFill>
                <a:latin typeface="Times New Roman" panose="02020603050405020304" pitchFamily="18" charset="0"/>
                <a:cs typeface="Times New Roman" panose="02020603050405020304" pitchFamily="18" charset="0"/>
              </a:rPr>
              <a:t>mag niet strenger zijn</a:t>
            </a:r>
            <a:r>
              <a:rPr lang="nl-BE" sz="2000">
                <a:latin typeface="Times New Roman" panose="02020603050405020304" pitchFamily="18" charset="0"/>
                <a:cs typeface="Times New Roman" panose="02020603050405020304" pitchFamily="18" charset="0"/>
              </a:rPr>
              <a:t> dan de oorspronkelijk opgelegde maatregel.</a:t>
            </a:r>
          </a:p>
          <a:p>
            <a:pPr marL="342900" marR="0" lvl="0" indent="-342900" algn="just">
              <a:lnSpc>
                <a:spcPct val="107000"/>
              </a:lnSpc>
              <a:spcBef>
                <a:spcPts val="0"/>
              </a:spcBef>
              <a:spcAft>
                <a:spcPts val="0"/>
              </a:spcAft>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9</a:t>
            </a:fld>
            <a:endParaRPr lang="en-US">
              <a:solidFill>
                <a:schemeClr val="bg1"/>
              </a:solidFill>
            </a:endParaRPr>
          </a:p>
        </p:txBody>
      </p:sp>
    </p:spTree>
    <p:extLst>
      <p:ext uri="{BB962C8B-B14F-4D97-AF65-F5344CB8AC3E}">
        <p14:creationId xmlns:p14="http://schemas.microsoft.com/office/powerpoint/2010/main" val="22338371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1652</Words>
  <Application>Microsoft Office PowerPoint</Application>
  <PresentationFormat>Grand écran</PresentationFormat>
  <Paragraphs>98</Paragraphs>
  <Slides>12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12</vt:i4>
      </vt:variant>
    </vt:vector>
  </HeadingPairs>
  <TitlesOfParts>
    <vt:vector size="19" baseType="lpstr">
      <vt:lpstr>Arial</vt:lpstr>
      <vt:lpstr>Calibri</vt:lpstr>
      <vt:lpstr>Calibri Light</vt:lpstr>
      <vt:lpstr>Symbol</vt:lpstr>
      <vt:lpstr>Times New Roman</vt:lpstr>
      <vt:lpstr>Wingdings</vt:lpstr>
      <vt:lpstr>Office Theme</vt:lpstr>
      <vt:lpstr>Betere toepassing van het Europees strafrecht Opleiding voor gerechtelijk personeel </vt:lpstr>
      <vt:lpstr>Inhoud:</vt:lpstr>
      <vt:lpstr>  Informatieblad</vt:lpstr>
      <vt:lpstr>  Doelstellingen </vt:lpstr>
      <vt:lpstr>  Definities - artikel 4 van het KB</vt:lpstr>
      <vt:lpstr>Bevoegde autoriteiten</vt:lpstr>
      <vt:lpstr>  Criteria voor toezending van de beslissing inzake toezichtmaatregelen  </vt:lpstr>
      <vt:lpstr>   Procedure voor erkenning van een beslissing inzake toezichtmaatregelen en termijnen   </vt:lpstr>
      <vt:lpstr>    Gronden voor weigering van de erkenning  Aanpassing van de beslissing    </vt:lpstr>
      <vt:lpstr>     Toepasselijk recht en vervolgbeslissingen     </vt:lpstr>
      <vt:lpstr>     Verplichtingen voor de betrokken autoriteiten     </vt:lpstr>
      <vt:lpstr>     Raadplegingen (art. 22) en talen (art. 24)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COUNCIL FRAMEWORK DECISION 2009/829/JHA  of 23 October 2009 on the application, between Member States of the European Union, of the principle of mutual recognition to decisions on supervision measures as an alternative to provisional detention</dc:title>
  <dc:creator>motoi constantin daniel</dc:creator>
  <cp:lastModifiedBy>Kim Hennuy</cp:lastModifiedBy>
  <cp:revision>25</cp:revision>
  <dcterms:created xsi:type="dcterms:W3CDTF">2020-10-28T14:00:49Z</dcterms:created>
  <dcterms:modified xsi:type="dcterms:W3CDTF">2021-06-24T15:07:49Z</dcterms:modified>
</cp:coreProperties>
</file>