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3"/>
  </p:notesMasterIdLst>
  <p:sldIdLst>
    <p:sldId id="256" r:id="rId2"/>
    <p:sldId id="257" r:id="rId3"/>
    <p:sldId id="263" r:id="rId4"/>
    <p:sldId id="264" r:id="rId5"/>
    <p:sldId id="265" r:id="rId6"/>
    <p:sldId id="266" r:id="rId7"/>
    <p:sldId id="267" r:id="rId8"/>
    <p:sldId id="268" r:id="rId9"/>
    <p:sldId id="269"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2" d="100"/>
          <a:sy n="52" d="100"/>
        </p:scale>
        <p:origin x="114" y="1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24/06/2021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6/24/2021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6/24/2021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6/24/2021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6/24/2021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6/24/2021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6/24/2021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6/24/2021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6/24/2021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6/24/2021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6/24/2021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6/24/2021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6/24/2021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7"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02212" y="2199807"/>
            <a:ext cx="9992089" cy="1438939"/>
          </a:xfrm>
        </p:spPr>
        <p:txBody>
          <a:bodyPr anchor="ctr">
            <a:normAutofit fontScale="90000"/>
          </a:bodyPr>
          <a:lstStyle/>
          <a:p>
            <a:pPr marL="0" marR="0" algn="l">
              <a:spcBef>
                <a:spcPts val="0"/>
              </a:spcBef>
              <a:spcAft>
                <a:spcPts val="800"/>
              </a:spcAft>
            </a:pPr>
            <a:r>
              <a:rPr lang="nl-BE" sz="4000" b="1" dirty="0">
                <a:latin typeface="Times New Roman" panose="02020603050405020304" pitchFamily="18" charset="0"/>
                <a:cs typeface="Times New Roman" panose="02020603050405020304" pitchFamily="18" charset="0"/>
              </a:rPr>
              <a:t>Betere toepassing van het Europees strafrecht</a:t>
            </a:r>
            <a:br>
              <a:rPr lang="nl-BE" sz="4000" b="1" dirty="0">
                <a:latin typeface="Times New Roman" panose="02020603050405020304" pitchFamily="18" charset="0"/>
                <a:cs typeface="Times New Roman" panose="02020603050405020304" pitchFamily="18" charset="0"/>
              </a:rPr>
            </a:br>
            <a:r>
              <a:rPr lang="nl-BE" sz="4000" b="1" dirty="0">
                <a:latin typeface="Times New Roman" panose="02020603050405020304" pitchFamily="18" charset="0"/>
                <a:cs typeface="Times New Roman" panose="02020603050405020304" pitchFamily="18" charset="0"/>
              </a:rPr>
              <a:t>ERA-opleiding gerechtelijk personeel</a:t>
            </a:r>
          </a:p>
        </p:txBody>
      </p:sp>
      <p:sp>
        <p:nvSpPr>
          <p:cNvPr id="3" name="TextBox 2">
            <a:extLst>
              <a:ext uri="{FF2B5EF4-FFF2-40B4-BE49-F238E27FC236}">
                <a16:creationId xmlns:a16="http://schemas.microsoft.com/office/drawing/2014/main" id="{B33FEDA7-9401-4F3F-AC37-2B14B78F05AD}"/>
              </a:ext>
            </a:extLst>
          </p:cNvPr>
          <p:cNvSpPr txBox="1"/>
          <p:nvPr/>
        </p:nvSpPr>
        <p:spPr>
          <a:xfrm>
            <a:off x="402213" y="4138367"/>
            <a:ext cx="8012783" cy="1754326"/>
          </a:xfrm>
          <a:prstGeom prst="rect">
            <a:avLst/>
          </a:prstGeom>
          <a:noFill/>
        </p:spPr>
        <p:txBody>
          <a:bodyPr wrap="square" rtlCol="0">
            <a:spAutoFit/>
          </a:bodyPr>
          <a:lstStyle/>
          <a:p>
            <a:r>
              <a:rPr lang="nl-BE" sz="3600" b="1" i="1">
                <a:solidFill>
                  <a:schemeClr val="bg1"/>
                </a:solidFill>
                <a:latin typeface="Times New Roman" panose="02020603050405020304" pitchFamily="18" charset="0"/>
                <a:cs typeface="Times New Roman" panose="02020603050405020304" pitchFamily="18" charset="0"/>
              </a:rPr>
              <a:t>Wederzijdse erkenning III.– Kaderbesluit 2008/947/JBZ van de Raad </a:t>
            </a:r>
          </a:p>
          <a:p>
            <a:endParaRPr lang="nl-BE" sz="3600" b="1" i="1">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95618"/>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Toepasselijk recht en vervolgbeslissingen</a:t>
            </a:r>
            <a:br>
              <a:rPr lang="nl-BE" sz="3600" i="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1355"/>
            <a:ext cx="10275501" cy="4934089"/>
          </a:xfrm>
        </p:spPr>
        <p:txBody>
          <a:bodyPr>
            <a:normAutofit fontScale="92500" lnSpcReduction="10000"/>
          </a:bodyPr>
          <a:lstStyle/>
          <a:p>
            <a:pPr marL="342900" indent="-342900" algn="just">
              <a:lnSpc>
                <a:spcPct val="97000"/>
              </a:lnSpc>
              <a:spcBef>
                <a:spcPts val="0"/>
              </a:spcBef>
              <a:buFont typeface="Wingdings" panose="05000000000000000000" pitchFamily="2" charset="2"/>
              <a:buChar char=""/>
            </a:pPr>
            <a:r>
              <a:rPr lang="nl-BE" sz="1900">
                <a:latin typeface="Times New Roman" panose="02020603050405020304" pitchFamily="18" charset="0"/>
                <a:cs typeface="Times New Roman" panose="02020603050405020304" pitchFamily="18" charset="0"/>
              </a:rPr>
              <a:t>Het toezicht op en de toepassing van proeftijdvoorwaarden en alternatieve straffen </a:t>
            </a:r>
            <a:r>
              <a:rPr lang="nl-BE" sz="1900" b="1">
                <a:latin typeface="Times New Roman" panose="02020603050405020304" pitchFamily="18" charset="0"/>
                <a:cs typeface="Times New Roman" panose="02020603050405020304" pitchFamily="18" charset="0"/>
              </a:rPr>
              <a:t>worden beheerst door het recht van de tenuitvoerleggingsstaat</a:t>
            </a:r>
          </a:p>
          <a:p>
            <a:pPr marL="0" indent="0" algn="just">
              <a:lnSpc>
                <a:spcPct val="97000"/>
              </a:lnSpc>
              <a:spcBef>
                <a:spcPts val="0"/>
              </a:spcBef>
              <a:buNone/>
            </a:pPr>
            <a:endParaRPr lang="en-GB" sz="1900" b="1" dirty="0">
              <a:latin typeface="Times New Roman" panose="02020603050405020304" pitchFamily="18" charset="0"/>
              <a:cs typeface="Times New Roman" panose="02020603050405020304" pitchFamily="18" charset="0"/>
            </a:endParaRPr>
          </a:p>
          <a:p>
            <a:pPr marL="342900" indent="-342900" algn="just">
              <a:lnSpc>
                <a:spcPct val="97000"/>
              </a:lnSpc>
              <a:spcBef>
                <a:spcPts val="0"/>
              </a:spcBef>
              <a:buFont typeface="Wingdings" panose="05000000000000000000" pitchFamily="2" charset="2"/>
              <a:buChar char=""/>
            </a:pPr>
            <a:r>
              <a:rPr lang="nl-BE" sz="1900">
                <a:latin typeface="Times New Roman" panose="02020603050405020304" pitchFamily="18" charset="0"/>
                <a:cs typeface="Times New Roman" panose="02020603050405020304" pitchFamily="18" charset="0"/>
              </a:rPr>
              <a:t>De bevoegde autoriteit van de tenuitvoerleggingsstaat </a:t>
            </a:r>
            <a:r>
              <a:rPr lang="nl-BE" sz="1900" b="1">
                <a:latin typeface="Times New Roman" panose="02020603050405020304" pitchFamily="18" charset="0"/>
                <a:cs typeface="Times New Roman" panose="02020603050405020304" pitchFamily="18" charset="0"/>
              </a:rPr>
              <a:t>is bevoegd </a:t>
            </a:r>
            <a:r>
              <a:rPr lang="nl-BE" sz="1900" u="sng">
                <a:latin typeface="Times New Roman" panose="02020603050405020304" pitchFamily="18" charset="0"/>
                <a:cs typeface="Times New Roman" panose="02020603050405020304" pitchFamily="18" charset="0"/>
              </a:rPr>
              <a:t>alle vervolgbeslissingen te geven</a:t>
            </a:r>
            <a:r>
              <a:rPr lang="nl-BE" sz="1900">
                <a:latin typeface="Times New Roman" panose="02020603050405020304" pitchFamily="18" charset="0"/>
                <a:cs typeface="Times New Roman" panose="02020603050405020304" pitchFamily="18" charset="0"/>
              </a:rPr>
              <a:t>, met name in geval van het niet-naleven van een proeftijdvoorwaarde of een alternatieve straf en in het geval dat de gevonniste persoon een nieuw strafbaar feit pleegt. Deze vervolgbeslissingen omvatten met name: </a:t>
            </a:r>
          </a:p>
          <a:p>
            <a:pPr marL="457200" indent="-457200" algn="just">
              <a:lnSpc>
                <a:spcPct val="97000"/>
              </a:lnSpc>
              <a:spcBef>
                <a:spcPts val="0"/>
              </a:spcBef>
              <a:buAutoNum type="alphaLcParenBoth"/>
            </a:pPr>
            <a:r>
              <a:rPr lang="nl-BE" sz="1900" i="1">
                <a:latin typeface="Times New Roman" panose="02020603050405020304" pitchFamily="18" charset="0"/>
                <a:cs typeface="Times New Roman" panose="02020603050405020304" pitchFamily="18" charset="0"/>
              </a:rPr>
              <a:t>het wijzigen van de in de proeftijdvoorwaarde of de alternatieve straf vervatte verplichtingen of instructies, en het wijzigen van de duur van de proeftijd; </a:t>
            </a:r>
          </a:p>
          <a:p>
            <a:pPr marL="457200" indent="-457200" algn="just">
              <a:lnSpc>
                <a:spcPct val="97000"/>
              </a:lnSpc>
              <a:spcBef>
                <a:spcPts val="0"/>
              </a:spcBef>
              <a:buAutoNum type="alphaLcParenBoth"/>
            </a:pPr>
            <a:r>
              <a:rPr lang="nl-BE" sz="1900" i="1">
                <a:latin typeface="Times New Roman" panose="02020603050405020304" pitchFamily="18" charset="0"/>
                <a:cs typeface="Times New Roman" panose="02020603050405020304" pitchFamily="18" charset="0"/>
              </a:rPr>
              <a:t>het intrekken van de opschorting van de tenuitvoerlegging van het vonnis of de herroeping van de voorwaardelijke invrijheidsstelling; </a:t>
            </a:r>
          </a:p>
          <a:p>
            <a:pPr marL="457200" indent="-457200" algn="just">
              <a:lnSpc>
                <a:spcPct val="97000"/>
              </a:lnSpc>
              <a:spcBef>
                <a:spcPts val="0"/>
              </a:spcBef>
              <a:buAutoNum type="alphaLcParenBoth"/>
            </a:pPr>
            <a:r>
              <a:rPr lang="nl-BE" sz="1900" i="1">
                <a:latin typeface="Times New Roman" panose="02020603050405020304" pitchFamily="18" charset="0"/>
                <a:cs typeface="Times New Roman" panose="02020603050405020304" pitchFamily="18" charset="0"/>
              </a:rPr>
              <a:t>het opleggen van een vrijheidsstraf of een tot vrijheidsbeneming strekkende maatregel in het geval van een alternatieve straf of een voorwaardelijke opschorting van de strafoplegging.</a:t>
            </a:r>
          </a:p>
          <a:p>
            <a:pPr marL="457200" indent="-457200" algn="just">
              <a:lnSpc>
                <a:spcPct val="97000"/>
              </a:lnSpc>
              <a:spcBef>
                <a:spcPts val="0"/>
              </a:spcBef>
              <a:buAutoNum type="alphaLcParenBoth"/>
            </a:pPr>
            <a:endParaRPr lang="en-GB" sz="1900" i="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nl-BE" sz="1900">
                <a:latin typeface="Times New Roman" panose="02020603050405020304" pitchFamily="18" charset="0"/>
                <a:cs typeface="Times New Roman" panose="02020603050405020304" pitchFamily="18" charset="0"/>
              </a:rPr>
              <a:t>Iedere LS kan verklaren dat hij als tenuitvoerleggingsstaat </a:t>
            </a:r>
            <a:r>
              <a:rPr lang="nl-BE" sz="1900" b="1">
                <a:latin typeface="Times New Roman" panose="02020603050405020304" pitchFamily="18" charset="0"/>
                <a:cs typeface="Times New Roman" panose="02020603050405020304" pitchFamily="18" charset="0"/>
              </a:rPr>
              <a:t>zal weigeren de verantwoordelijkheid op zich te nemen voor vervolgbeslissingen voor de in artikel 14, lid van het KB bedoelde gevallen</a:t>
            </a:r>
            <a:r>
              <a:rPr lang="nl-BE" sz="1900">
                <a:latin typeface="Times New Roman" panose="02020603050405020304" pitchFamily="18" charset="0"/>
                <a:cs typeface="Times New Roman" panose="02020603050405020304" pitchFamily="18" charset="0"/>
              </a:rPr>
              <a:t>.</a:t>
            </a:r>
            <a:r>
              <a:rPr lang="nl-BE" sz="1900" b="1">
                <a:latin typeface="Times New Roman" panose="02020603050405020304" pitchFamily="18" charset="0"/>
                <a:cs typeface="Times New Roman" panose="02020603050405020304" pitchFamily="18" charset="0"/>
              </a:rPr>
              <a:t> </a:t>
            </a:r>
            <a:r>
              <a:rPr lang="nl-BE" sz="1900">
                <a:latin typeface="Times New Roman" panose="02020603050405020304" pitchFamily="18" charset="0"/>
                <a:cs typeface="Times New Roman" panose="02020603050405020304" pitchFamily="18" charset="0"/>
              </a:rPr>
              <a:t>In deze situatie </a:t>
            </a:r>
            <a:r>
              <a:rPr lang="nl-BE" sz="1900" b="1">
                <a:latin typeface="Times New Roman" panose="02020603050405020304" pitchFamily="18" charset="0"/>
                <a:cs typeface="Times New Roman" panose="02020603050405020304" pitchFamily="18" charset="0"/>
              </a:rPr>
              <a:t>dient</a:t>
            </a:r>
            <a:r>
              <a:rPr lang="nl-BE" sz="1900">
                <a:latin typeface="Times New Roman" panose="02020603050405020304" pitchFamily="18" charset="0"/>
                <a:cs typeface="Times New Roman" panose="02020603050405020304" pitchFamily="18" charset="0"/>
              </a:rPr>
              <a:t> de tenuitvoerleggingsstaat de bevoegdheid aan de bevoegde autoriteit van de beslissingsstaat </a:t>
            </a:r>
            <a:r>
              <a:rPr lang="nl-BE" sz="1900" b="1">
                <a:latin typeface="Times New Roman" panose="02020603050405020304" pitchFamily="18" charset="0"/>
                <a:cs typeface="Times New Roman" panose="02020603050405020304" pitchFamily="18" charset="0"/>
              </a:rPr>
              <a:t>terug over te dragen</a:t>
            </a:r>
            <a:r>
              <a:rPr lang="nl-BE" sz="1900">
                <a:latin typeface="Times New Roman" panose="02020603050405020304" pitchFamily="18" charset="0"/>
                <a:cs typeface="Times New Roman" panose="02020603050405020304" pitchFamily="18" charset="0"/>
              </a:rPr>
              <a:t>, in geval van het niet-naleven van een proeftijdvoorwaarde of een alternatieve straf door de bevoegde autoriteit van de tenuitvoerleggingsstaat </a:t>
            </a: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Raadplegingen (art. 15) en talen (art. 21)</a:t>
            </a:r>
            <a:br>
              <a:rPr lang="nl-BE" sz="3600" i="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Telkens wanneer dat nodig wordt geacht, </a:t>
            </a:r>
            <a:r>
              <a:rPr lang="nl-BE" sz="2000" b="1">
                <a:latin typeface="Times New Roman" panose="02020603050405020304" pitchFamily="18" charset="0"/>
                <a:cs typeface="Times New Roman" panose="02020603050405020304" pitchFamily="18" charset="0"/>
              </a:rPr>
              <a:t>kunnen</a:t>
            </a:r>
            <a:r>
              <a:rPr lang="nl-BE" sz="2000">
                <a:latin typeface="Times New Roman" panose="02020603050405020304" pitchFamily="18" charset="0"/>
                <a:cs typeface="Times New Roman" panose="02020603050405020304" pitchFamily="18" charset="0"/>
              </a:rPr>
              <a:t> de bevoegde autoriteiten van de beslissingsstaat en van de tenuitvoerleggingsstaat met elkaar </a:t>
            </a:r>
            <a:r>
              <a:rPr lang="nl-BE" sz="2000" b="1">
                <a:latin typeface="Times New Roman" panose="02020603050405020304" pitchFamily="18" charset="0"/>
                <a:cs typeface="Times New Roman" panose="02020603050405020304" pitchFamily="18" charset="0"/>
              </a:rPr>
              <a:t>overleg plegen</a:t>
            </a:r>
            <a:r>
              <a:rPr lang="nl-BE" sz="2000">
                <a:latin typeface="Times New Roman" panose="02020603050405020304" pitchFamily="18" charset="0"/>
                <a:cs typeface="Times New Roman" panose="02020603050405020304" pitchFamily="18" charset="0"/>
              </a:rPr>
              <a:t> ten behoeve van een vlotte en efficiënte toepassing van dit kaderbesluit.</a:t>
            </a: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Het in artikel 6, lid 1, bedoelde certificaat </a:t>
            </a:r>
            <a:r>
              <a:rPr lang="nl-BE" sz="2000" b="1">
                <a:latin typeface="Times New Roman" panose="02020603050405020304" pitchFamily="18" charset="0"/>
                <a:cs typeface="Times New Roman" panose="02020603050405020304" pitchFamily="18" charset="0"/>
              </a:rPr>
              <a:t>wordt vertaald</a:t>
            </a:r>
            <a:r>
              <a:rPr lang="nl-BE" sz="2000">
                <a:latin typeface="Times New Roman" panose="02020603050405020304" pitchFamily="18" charset="0"/>
                <a:cs typeface="Times New Roman" panose="02020603050405020304" pitchFamily="18" charset="0"/>
              </a:rPr>
              <a:t> in de officiële taal of een der officiële talen van de tenuitvoerleggingsstaat. Elke lidstaat kan, bij de aanneming van dit kaderbesluit of later, in een bij het secretariaat-generaal van de Raad neer te leggen verklaring, meedelen dat hij een vertaling in een of meer andere officiële talen van de instellingen van de Europese Unie aanvaardt.</a:t>
            </a: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Inhoud:</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Informatieblad - KB 2008/947</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Doelstellingen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Toepassingsgebied</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Bevoegde autoriteiten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Criteria voor toezending van de beslissing inzake toezichtmaatregelen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Procedure voor erkenning van een beslissing inzake toezichtmaatregelen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Gronden tot weigering van erkenning en toezicht &amp; aanpassing van de beslissing </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Toepasselijk recht en vervolgbeslissingen</a:t>
            </a:r>
          </a:p>
          <a:p>
            <a:pPr>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Raadplegingen en talen</a:t>
            </a: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4102" y="406575"/>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Informatieblad</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04102" y="1812404"/>
            <a:ext cx="10905066" cy="4827557"/>
          </a:xfrm>
        </p:spPr>
        <p:txBody>
          <a:bodyPr>
            <a:noAutofit/>
          </a:bodyPr>
          <a:lstStyle/>
          <a:p>
            <a:pPr algn="just"/>
            <a:r>
              <a:rPr lang="nl-BE" sz="2000">
                <a:latin typeface="Times New Roman" panose="02020603050405020304" pitchFamily="18" charset="0"/>
                <a:cs typeface="Times New Roman" panose="02020603050405020304" pitchFamily="18" charset="0"/>
              </a:rPr>
              <a:t>Deadline voor omzetting van het KB - </a:t>
            </a:r>
            <a:r>
              <a:rPr lang="nl-BE" sz="2000" b="1">
                <a:solidFill>
                  <a:srgbClr val="FF0000"/>
                </a:solidFill>
                <a:latin typeface="Times New Roman" panose="02020603050405020304" pitchFamily="18" charset="0"/>
                <a:cs typeface="Times New Roman" panose="02020603050405020304" pitchFamily="18" charset="0"/>
              </a:rPr>
              <a:t>6 december 2011</a:t>
            </a:r>
          </a:p>
          <a:p>
            <a:pPr algn="just"/>
            <a:endParaRPr lang="en-GB" sz="2000" b="1" dirty="0">
              <a:latin typeface="Times New Roman" panose="02020603050405020304" pitchFamily="18" charset="0"/>
              <a:cs typeface="Times New Roman" panose="02020603050405020304" pitchFamily="18" charset="0"/>
            </a:endParaRPr>
          </a:p>
          <a:p>
            <a:pPr algn="just"/>
            <a:r>
              <a:rPr lang="nl-BE" sz="2000" b="1">
                <a:solidFill>
                  <a:srgbClr val="FF0000"/>
                </a:solidFill>
                <a:latin typeface="Times New Roman" panose="02020603050405020304" pitchFamily="18" charset="0"/>
                <a:cs typeface="Times New Roman" panose="02020603050405020304" pitchFamily="18" charset="0"/>
              </a:rPr>
              <a:t>27 LS’en </a:t>
            </a:r>
            <a:r>
              <a:rPr lang="nl-BE" sz="2000">
                <a:latin typeface="Times New Roman" panose="02020603050405020304" pitchFamily="18" charset="0"/>
                <a:cs typeface="Times New Roman" panose="02020603050405020304" pitchFamily="18" charset="0"/>
              </a:rPr>
              <a:t>hebben het uitgevoerd, </a:t>
            </a:r>
            <a:r>
              <a:rPr lang="nl-BE" sz="2000" b="1">
                <a:solidFill>
                  <a:srgbClr val="FF0000"/>
                </a:solidFill>
                <a:latin typeface="Times New Roman" panose="02020603050405020304" pitchFamily="18" charset="0"/>
                <a:cs typeface="Times New Roman" panose="02020603050405020304" pitchFamily="18" charset="0"/>
              </a:rPr>
              <a:t>VK neemt niet deel aan dit KB</a:t>
            </a:r>
          </a:p>
          <a:p>
            <a:pPr algn="just"/>
            <a:endParaRPr lang="en-GB" sz="2000" b="1" dirty="0">
              <a:latin typeface="Times New Roman" panose="02020603050405020304" pitchFamily="18" charset="0"/>
              <a:cs typeface="Times New Roman" panose="02020603050405020304" pitchFamily="18" charset="0"/>
            </a:endParaRPr>
          </a:p>
          <a:p>
            <a:pPr algn="just"/>
            <a:r>
              <a:rPr lang="nl-BE" sz="2000">
                <a:latin typeface="Times New Roman" panose="02020603050405020304" pitchFamily="18" charset="0"/>
                <a:cs typeface="Times New Roman" panose="02020603050405020304" pitchFamily="18" charset="0"/>
              </a:rPr>
              <a:t>Het KB </a:t>
            </a:r>
            <a:r>
              <a:rPr lang="nl-BE" sz="2000" b="1">
                <a:solidFill>
                  <a:srgbClr val="FF0000"/>
                </a:solidFill>
                <a:latin typeface="Times New Roman" panose="02020603050405020304" pitchFamily="18" charset="0"/>
                <a:cs typeface="Times New Roman" panose="02020603050405020304" pitchFamily="18" charset="0"/>
              </a:rPr>
              <a:t>bepaalt volgens welke regels</a:t>
            </a:r>
            <a:r>
              <a:rPr lang="nl-BE" sz="2000">
                <a:latin typeface="Times New Roman" panose="02020603050405020304" pitchFamily="18" charset="0"/>
                <a:cs typeface="Times New Roman" panose="02020603050405020304" pitchFamily="18" charset="0"/>
              </a:rPr>
              <a:t> </a:t>
            </a:r>
            <a:r>
              <a:rPr lang="nl-BE" sz="2000" i="1">
                <a:latin typeface="Times New Roman" panose="02020603050405020304" pitchFamily="18" charset="0"/>
                <a:cs typeface="Times New Roman" panose="02020603050405020304" pitchFamily="18" charset="0"/>
              </a:rPr>
              <a:t>een andere lidstaat dan de lidstaat waar de betrokkene is veroordeeld</a:t>
            </a:r>
            <a:r>
              <a:rPr lang="nl-BE" sz="2000">
                <a:latin typeface="Times New Roman" panose="02020603050405020304" pitchFamily="18" charset="0"/>
                <a:cs typeface="Times New Roman" panose="02020603050405020304" pitchFamily="18" charset="0"/>
              </a:rPr>
              <a:t>, vonnissen en, in voorkomend geval, proeftijdvoorwaarden </a:t>
            </a:r>
            <a:r>
              <a:rPr lang="nl-BE" sz="2000" b="1" u="sng">
                <a:latin typeface="Times New Roman" panose="02020603050405020304" pitchFamily="18" charset="0"/>
                <a:cs typeface="Times New Roman" panose="02020603050405020304" pitchFamily="18" charset="0"/>
              </a:rPr>
              <a:t>erkent</a:t>
            </a:r>
            <a:r>
              <a:rPr lang="nl-BE" sz="2000">
                <a:latin typeface="Times New Roman" panose="02020603050405020304" pitchFamily="18" charset="0"/>
                <a:cs typeface="Times New Roman" panose="02020603050405020304" pitchFamily="18" charset="0"/>
              </a:rPr>
              <a:t> en </a:t>
            </a:r>
            <a:r>
              <a:rPr lang="nl-BE" sz="2000" b="1" u="sng">
                <a:latin typeface="Times New Roman" panose="02020603050405020304" pitchFamily="18" charset="0"/>
                <a:cs typeface="Times New Roman" panose="02020603050405020304" pitchFamily="18" charset="0"/>
              </a:rPr>
              <a:t>toezicht houdt op </a:t>
            </a:r>
            <a:r>
              <a:rPr lang="nl-BE" sz="2000">
                <a:latin typeface="Times New Roman" panose="02020603050405020304" pitchFamily="18" charset="0"/>
                <a:cs typeface="Times New Roman" panose="02020603050405020304" pitchFamily="18" charset="0"/>
              </a:rPr>
              <a:t>de krachtens een vonnis opgelegde proeftijdvoorwaarden of op de in dat vonnis vervatte alternatieve straffen, en</a:t>
            </a:r>
            <a:r>
              <a:rPr lang="nl-BE" sz="2000" b="1" u="sng">
                <a:latin typeface="Times New Roman" panose="02020603050405020304" pitchFamily="18" charset="0"/>
                <a:cs typeface="Times New Roman" panose="02020603050405020304" pitchFamily="18" charset="0"/>
              </a:rPr>
              <a:t> alle overige beslissingen in verband met dat vonnis neemt</a:t>
            </a:r>
            <a:r>
              <a:rPr lang="nl-BE" sz="2000">
                <a:latin typeface="Times New Roman" panose="02020603050405020304" pitchFamily="18" charset="0"/>
                <a:cs typeface="Times New Roman" panose="02020603050405020304" pitchFamily="18" charset="0"/>
              </a:rPr>
              <a:t>, </a:t>
            </a:r>
            <a:r>
              <a:rPr lang="nl-BE" sz="2000" i="1">
                <a:latin typeface="Times New Roman" panose="02020603050405020304" pitchFamily="18" charset="0"/>
                <a:cs typeface="Times New Roman" panose="02020603050405020304" pitchFamily="18" charset="0"/>
              </a:rPr>
              <a:t>tenzij in dit kaderbesluit anders is bepaald</a:t>
            </a:r>
            <a:r>
              <a:rPr lang="nl-BE" sz="2000">
                <a:latin typeface="Times New Roman" panose="02020603050405020304" pitchFamily="18" charset="0"/>
                <a:cs typeface="Times New Roman" panose="02020603050405020304" pitchFamily="18" charset="0"/>
              </a:rPr>
              <a:t>.</a:t>
            </a:r>
          </a:p>
          <a:p>
            <a:pPr algn="just"/>
            <a:endParaRPr lang="en-GB"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8"/>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Doelstellingen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nl-BE" sz="2000">
                <a:latin typeface="Times New Roman" panose="02020603050405020304" pitchFamily="18" charset="0"/>
                <a:cs typeface="Times New Roman" panose="02020603050405020304" pitchFamily="18" charset="0"/>
              </a:rPr>
              <a:t>de </a:t>
            </a:r>
            <a:r>
              <a:rPr lang="nl-BE" sz="2000" b="1">
                <a:latin typeface="Times New Roman" panose="02020603050405020304" pitchFamily="18" charset="0"/>
                <a:cs typeface="Times New Roman" panose="02020603050405020304" pitchFamily="18" charset="0"/>
              </a:rPr>
              <a:t>resocialisatie van gevonniste personen bevorderen</a:t>
            </a:r>
            <a:r>
              <a:rPr lang="nl-BE" sz="2000">
                <a:latin typeface="Times New Roman" panose="02020603050405020304" pitchFamily="18" charset="0"/>
                <a:cs typeface="Times New Roman" panose="02020603050405020304" pitchFamily="18" charset="0"/>
              </a:rPr>
              <a:t> en </a:t>
            </a:r>
            <a:r>
              <a:rPr lang="nl-BE" sz="2000" b="1">
                <a:latin typeface="Times New Roman" panose="02020603050405020304" pitchFamily="18" charset="0"/>
                <a:cs typeface="Times New Roman" panose="02020603050405020304" pitchFamily="18" charset="0"/>
              </a:rPr>
              <a:t>de resocialisatiekansen van de veroordeelde vergroten</a:t>
            </a:r>
            <a:r>
              <a:rPr lang="nl-BE" sz="2000">
                <a:latin typeface="Times New Roman" panose="02020603050405020304" pitchFamily="18" charset="0"/>
                <a:cs typeface="Times New Roman" panose="02020603050405020304" pitchFamily="18" charset="0"/>
              </a:rPr>
              <a:t>, doordat hem de mogelijkheid wordt geboden familiale, taalkundige, culturele of andere banden te onderhouden</a:t>
            </a:r>
          </a:p>
          <a:p>
            <a:pPr algn="just"/>
            <a:endParaRPr lang="en-GB" sz="2000" dirty="0">
              <a:latin typeface="Times New Roman" panose="02020603050405020304" pitchFamily="18" charset="0"/>
              <a:cs typeface="Times New Roman" panose="02020603050405020304" pitchFamily="18" charset="0"/>
            </a:endParaRPr>
          </a:p>
          <a:p>
            <a:pPr algn="just"/>
            <a:r>
              <a:rPr lang="nl-BE" sz="2000" b="1">
                <a:latin typeface="Times New Roman" panose="02020603050405020304" pitchFamily="18" charset="0"/>
                <a:cs typeface="Times New Roman" panose="02020603050405020304" pitchFamily="18" charset="0"/>
              </a:rPr>
              <a:t>Verbetering van het toezicht op de naleving van proeftijdvoorwaarden en alternatieve straffen</a:t>
            </a:r>
            <a:r>
              <a:rPr lang="nl-BE" sz="2000">
                <a:latin typeface="Times New Roman" panose="02020603050405020304" pitchFamily="18" charset="0"/>
                <a:cs typeface="Times New Roman" panose="02020603050405020304" pitchFamily="18" charset="0"/>
              </a:rPr>
              <a:t>, om recidive te voorkomen</a:t>
            </a:r>
          </a:p>
          <a:p>
            <a:pPr algn="just"/>
            <a:endParaRPr lang="en-GB" sz="2000" dirty="0">
              <a:latin typeface="Times New Roman" panose="02020603050405020304" pitchFamily="18" charset="0"/>
              <a:cs typeface="Times New Roman" panose="02020603050405020304" pitchFamily="18" charset="0"/>
            </a:endParaRPr>
          </a:p>
          <a:p>
            <a:pPr algn="just"/>
            <a:r>
              <a:rPr lang="nl-BE" sz="2000" b="1">
                <a:latin typeface="Times New Roman" panose="02020603050405020304" pitchFamily="18" charset="0"/>
                <a:cs typeface="Times New Roman" panose="02020603050405020304" pitchFamily="18" charset="0"/>
              </a:rPr>
              <a:t>Verbetering van de bescherming van slachtoffers en de gemeenschap in het algemeen</a:t>
            </a:r>
          </a:p>
          <a:p>
            <a:pPr algn="just"/>
            <a:endParaRPr lang="en-GB" sz="2000" b="1" dirty="0">
              <a:latin typeface="Times New Roman" panose="02020603050405020304" pitchFamily="18" charset="0"/>
              <a:cs typeface="Times New Roman" panose="02020603050405020304" pitchFamily="18" charset="0"/>
            </a:endParaRPr>
          </a:p>
          <a:p>
            <a:pPr algn="just"/>
            <a:r>
              <a:rPr lang="nl-BE" sz="2000" b="1">
                <a:latin typeface="Times New Roman" panose="02020603050405020304" pitchFamily="18" charset="0"/>
                <a:cs typeface="Times New Roman" panose="02020603050405020304" pitchFamily="18" charset="0"/>
              </a:rPr>
              <a:t>Toepassing van passende proeftijdvoorwaarden en alternatieve straffen vereenvoudigen</a:t>
            </a:r>
            <a:r>
              <a:rPr lang="nl-BE" sz="2000">
                <a:latin typeface="Times New Roman" panose="02020603050405020304" pitchFamily="18" charset="0"/>
                <a:cs typeface="Times New Roman" panose="02020603050405020304" pitchFamily="18" charset="0"/>
              </a:rPr>
              <a:t> in het geval van delinquenten die niet wonen in de staat waar zij zijn veroordeeld.</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Toepassingsgebied</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700100" cy="4719492"/>
          </a:xfrm>
        </p:spPr>
        <p:txBody>
          <a:bodyPr>
            <a:normAutofit fontScale="92500" lnSpcReduction="10000"/>
          </a:bodyPr>
          <a:lstStyle/>
          <a:p>
            <a:pPr algn="just"/>
            <a:r>
              <a:rPr lang="nl-BE" sz="2000" dirty="0">
                <a:latin typeface="Times New Roman" panose="02020603050405020304" pitchFamily="18" charset="0"/>
                <a:cs typeface="Times New Roman" panose="02020603050405020304" pitchFamily="18" charset="0"/>
              </a:rPr>
              <a:t>Het KB is enkel </a:t>
            </a:r>
            <a:r>
              <a:rPr lang="nl-BE" sz="2000" b="1" dirty="0">
                <a:solidFill>
                  <a:srgbClr val="FF0000"/>
                </a:solidFill>
                <a:latin typeface="Times New Roman" panose="02020603050405020304" pitchFamily="18" charset="0"/>
                <a:cs typeface="Times New Roman" panose="02020603050405020304" pitchFamily="18" charset="0"/>
              </a:rPr>
              <a:t>van toepassing op</a:t>
            </a:r>
            <a:r>
              <a:rPr lang="nl-BE" sz="2000" dirty="0">
                <a:latin typeface="Times New Roman" panose="02020603050405020304" pitchFamily="18" charset="0"/>
                <a:cs typeface="Times New Roman" panose="02020603050405020304" pitchFamily="18" charset="0"/>
              </a:rPr>
              <a:t>: </a:t>
            </a:r>
          </a:p>
          <a:p>
            <a:pPr marL="457200" indent="-457200" algn="just">
              <a:buAutoNum type="alphaLcParenBoth"/>
            </a:pPr>
            <a:r>
              <a:rPr lang="nl-BE" sz="2000" dirty="0">
                <a:latin typeface="Times New Roman" panose="02020603050405020304" pitchFamily="18" charset="0"/>
                <a:cs typeface="Times New Roman" panose="02020603050405020304" pitchFamily="18" charset="0"/>
              </a:rPr>
              <a:t>de erkenning van vonnissen en, in voorkomend geval, proeftijdbeslissingen; </a:t>
            </a:r>
          </a:p>
          <a:p>
            <a:pPr marL="457200" indent="-457200" algn="just">
              <a:buAutoNum type="alphaLcParenBoth"/>
            </a:pPr>
            <a:r>
              <a:rPr lang="nl-BE" sz="2000" dirty="0">
                <a:latin typeface="Times New Roman" panose="02020603050405020304" pitchFamily="18" charset="0"/>
                <a:cs typeface="Times New Roman" panose="02020603050405020304" pitchFamily="18" charset="0"/>
              </a:rPr>
              <a:t>de overname van de verantwoordelijkheid voor het toezicht op proeftijdvoorwaarden en alternatieve straffen; </a:t>
            </a:r>
          </a:p>
          <a:p>
            <a:pPr marL="457200" indent="-457200" algn="just">
              <a:buAutoNum type="alphaLcParenBoth"/>
            </a:pPr>
            <a:r>
              <a:rPr lang="nl-BE" sz="2000" dirty="0">
                <a:latin typeface="Times New Roman" panose="02020603050405020304" pitchFamily="18" charset="0"/>
                <a:cs typeface="Times New Roman" panose="02020603050405020304" pitchFamily="18" charset="0"/>
              </a:rPr>
              <a:t>alle overige beslissingen die met de onder a) en b) bedoelde verband houden, als omschreven en bepaald in dit KB </a:t>
            </a:r>
          </a:p>
          <a:p>
            <a:pPr marL="457200" indent="-457200" algn="just">
              <a:buAutoNum type="alphaLcParenBoth"/>
            </a:pPr>
            <a:endParaRPr lang="en-GB" sz="2000" dirty="0">
              <a:latin typeface="Times New Roman" panose="02020603050405020304" pitchFamily="18" charset="0"/>
              <a:cs typeface="Times New Roman" panose="02020603050405020304" pitchFamily="18" charset="0"/>
            </a:endParaRPr>
          </a:p>
          <a:p>
            <a:pPr algn="just"/>
            <a:r>
              <a:rPr lang="nl-BE" sz="2000" dirty="0">
                <a:latin typeface="Times New Roman" panose="02020603050405020304" pitchFamily="18" charset="0"/>
                <a:cs typeface="Times New Roman" panose="02020603050405020304" pitchFamily="18" charset="0"/>
              </a:rPr>
              <a:t>Het KB </a:t>
            </a:r>
            <a:r>
              <a:rPr lang="nl-BE" sz="2000" b="1" dirty="0">
                <a:solidFill>
                  <a:srgbClr val="FF0000"/>
                </a:solidFill>
                <a:latin typeface="Times New Roman" panose="02020603050405020304" pitchFamily="18" charset="0"/>
                <a:cs typeface="Times New Roman" panose="02020603050405020304" pitchFamily="18" charset="0"/>
              </a:rPr>
              <a:t>is niet van toepassing op</a:t>
            </a:r>
            <a:r>
              <a:rPr lang="nl-BE" sz="2000" dirty="0">
                <a:latin typeface="Times New Roman" panose="02020603050405020304" pitchFamily="18" charset="0"/>
                <a:cs typeface="Times New Roman" panose="02020603050405020304" pitchFamily="18" charset="0"/>
              </a:rPr>
              <a:t>: </a:t>
            </a:r>
          </a:p>
          <a:p>
            <a:pPr marL="457200" indent="-457200" algn="just">
              <a:buAutoNum type="alphaLcParenBoth"/>
            </a:pPr>
            <a:r>
              <a:rPr lang="nl-BE" sz="2000" dirty="0">
                <a:latin typeface="Times New Roman" panose="02020603050405020304" pitchFamily="18" charset="0"/>
                <a:cs typeface="Times New Roman" panose="02020603050405020304" pitchFamily="18" charset="0"/>
              </a:rPr>
              <a:t>de tenuitvoerlegging van strafvonnissen waarbij een </a:t>
            </a:r>
            <a:r>
              <a:rPr lang="nl-BE" sz="2000" u="sng" dirty="0">
                <a:latin typeface="Times New Roman" panose="02020603050405020304" pitchFamily="18" charset="0"/>
                <a:cs typeface="Times New Roman" panose="02020603050405020304" pitchFamily="18" charset="0"/>
              </a:rPr>
              <a:t>vrijheidsstraf of een tot vrijheidsbeneming strekkende maatregel</a:t>
            </a:r>
            <a:r>
              <a:rPr lang="nl-BE" sz="2000" dirty="0">
                <a:latin typeface="Times New Roman" panose="02020603050405020304" pitchFamily="18" charset="0"/>
                <a:cs typeface="Times New Roman" panose="02020603050405020304" pitchFamily="18" charset="0"/>
              </a:rPr>
              <a:t> wordt opgelegd en die onder Kaderbesluit </a:t>
            </a:r>
            <a:r>
              <a:rPr lang="nl-BE" sz="2000" b="1" dirty="0">
                <a:latin typeface="Times New Roman" panose="02020603050405020304" pitchFamily="18" charset="0"/>
                <a:cs typeface="Times New Roman" panose="02020603050405020304" pitchFamily="18" charset="0"/>
              </a:rPr>
              <a:t>2008/909/JBZ </a:t>
            </a:r>
            <a:r>
              <a:rPr lang="nl-BE" sz="2000" dirty="0">
                <a:latin typeface="Times New Roman" panose="02020603050405020304" pitchFamily="18" charset="0"/>
                <a:cs typeface="Times New Roman" panose="02020603050405020304" pitchFamily="18" charset="0"/>
              </a:rPr>
              <a:t>vallen; </a:t>
            </a:r>
          </a:p>
          <a:p>
            <a:pPr marL="457200" indent="-457200" algn="just">
              <a:buAutoNum type="alphaLcParenBoth"/>
            </a:pPr>
            <a:r>
              <a:rPr lang="nl-BE" sz="2000" dirty="0">
                <a:latin typeface="Times New Roman" panose="02020603050405020304" pitchFamily="18" charset="0"/>
                <a:cs typeface="Times New Roman" panose="02020603050405020304" pitchFamily="18" charset="0"/>
              </a:rPr>
              <a:t>de erkenning en tenuitvoerlegging van geldelijke sancties die vallen onder KB </a:t>
            </a:r>
            <a:r>
              <a:rPr lang="nl-BE" sz="2000" b="1" dirty="0">
                <a:latin typeface="Times New Roman" panose="02020603050405020304" pitchFamily="18" charset="0"/>
                <a:cs typeface="Times New Roman" panose="02020603050405020304" pitchFamily="18" charset="0"/>
              </a:rPr>
              <a:t>2005/214/JBZ</a:t>
            </a:r>
            <a:r>
              <a:rPr lang="nl-BE" sz="2000" dirty="0">
                <a:latin typeface="Times New Roman" panose="02020603050405020304" pitchFamily="18" charset="0"/>
                <a:cs typeface="Times New Roman" panose="02020603050405020304" pitchFamily="18" charset="0"/>
              </a:rPr>
              <a:t> van 24 februari 2005 inzake de toepassing van het beginsel van wederzijdse erkenning op </a:t>
            </a:r>
            <a:r>
              <a:rPr lang="nl-BE" sz="2000" u="sng" dirty="0">
                <a:latin typeface="Times New Roman" panose="02020603050405020304" pitchFamily="18" charset="0"/>
                <a:cs typeface="Times New Roman" panose="02020603050405020304" pitchFamily="18" charset="0"/>
              </a:rPr>
              <a:t>geldelijke sancties </a:t>
            </a:r>
          </a:p>
          <a:p>
            <a:pPr marL="457200" indent="-457200" algn="just">
              <a:buAutoNum type="alphaLcParenBoth"/>
            </a:pPr>
            <a:r>
              <a:rPr lang="nl-BE" sz="2000" dirty="0">
                <a:latin typeface="Times New Roman" panose="02020603050405020304" pitchFamily="18" charset="0"/>
                <a:cs typeface="Times New Roman" panose="02020603050405020304" pitchFamily="18" charset="0"/>
              </a:rPr>
              <a:t>KB </a:t>
            </a:r>
            <a:r>
              <a:rPr lang="nl-BE" sz="2000" b="1" dirty="0">
                <a:latin typeface="Times New Roman" panose="02020603050405020304" pitchFamily="18" charset="0"/>
                <a:cs typeface="Times New Roman" panose="02020603050405020304" pitchFamily="18" charset="0"/>
              </a:rPr>
              <a:t>2006/783/JBZ </a:t>
            </a:r>
            <a:r>
              <a:rPr lang="nl-BE" sz="2000" dirty="0">
                <a:latin typeface="Times New Roman" panose="02020603050405020304" pitchFamily="18" charset="0"/>
                <a:cs typeface="Times New Roman" panose="02020603050405020304" pitchFamily="18" charset="0"/>
              </a:rPr>
              <a:t>van 6 oktober 2006 inzake de toepassing van het beginsel van </a:t>
            </a:r>
            <a:r>
              <a:rPr lang="nl-BE" sz="2000" u="sng" dirty="0">
                <a:latin typeface="Times New Roman" panose="02020603050405020304" pitchFamily="18" charset="0"/>
                <a:cs typeface="Times New Roman" panose="02020603050405020304" pitchFamily="18" charset="0"/>
              </a:rPr>
              <a:t>wederzijdse erkenning op confiscatiebevelen</a:t>
            </a: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Bevoegde autoriteiten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lnSpcReduction="10000"/>
          </a:bodyPr>
          <a:lstStyle/>
          <a:p>
            <a:pPr algn="just"/>
            <a:r>
              <a:rPr lang="nl-BE" sz="2000">
                <a:latin typeface="Times New Roman" panose="02020603050405020304" pitchFamily="18" charset="0"/>
                <a:cs typeface="Times New Roman" panose="02020603050405020304" pitchFamily="18" charset="0"/>
              </a:rPr>
              <a:t>Elke lidstaat deelt het secretariaat-generaal van de Raad mee welke </a:t>
            </a:r>
            <a:r>
              <a:rPr lang="nl-BE" sz="2000" b="1">
                <a:latin typeface="Times New Roman" panose="02020603050405020304" pitchFamily="18" charset="0"/>
                <a:cs typeface="Times New Roman" panose="02020603050405020304" pitchFamily="18" charset="0"/>
              </a:rPr>
              <a:t>autoriteit of autoriteiten</a:t>
            </a:r>
            <a:r>
              <a:rPr lang="nl-BE" sz="2000">
                <a:latin typeface="Times New Roman" panose="02020603050405020304" pitchFamily="18" charset="0"/>
                <a:cs typeface="Times New Roman" panose="02020603050405020304" pitchFamily="18" charset="0"/>
              </a:rPr>
              <a:t> krachtens het nationale recht bevoegd zijn overeenkomstig dit kaderbesluit te handelen in het geval dat die lidstaat de beslissingsstaat of de tenuitvoerleggingsstaat is.</a:t>
            </a:r>
          </a:p>
          <a:p>
            <a:pPr algn="just"/>
            <a:endParaRPr lang="en-GB" sz="2000" dirty="0">
              <a:latin typeface="Times New Roman" panose="02020603050405020304" pitchFamily="18" charset="0"/>
              <a:cs typeface="Times New Roman" panose="02020603050405020304" pitchFamily="18" charset="0"/>
            </a:endParaRPr>
          </a:p>
          <a:p>
            <a:pPr algn="just"/>
            <a:r>
              <a:rPr lang="nl-BE" sz="2000">
                <a:latin typeface="Times New Roman" panose="02020603050405020304" pitchFamily="18" charset="0"/>
                <a:cs typeface="Times New Roman" panose="02020603050405020304" pitchFamily="18" charset="0"/>
              </a:rPr>
              <a:t>De lidstaten kunnen </a:t>
            </a:r>
            <a:r>
              <a:rPr lang="nl-BE" sz="2000" b="1">
                <a:latin typeface="Times New Roman" panose="02020603050405020304" pitchFamily="18" charset="0"/>
                <a:cs typeface="Times New Roman" panose="02020603050405020304" pitchFamily="18" charset="0"/>
              </a:rPr>
              <a:t>andere autoriteiten dan rechterlijke instanties </a:t>
            </a:r>
            <a:r>
              <a:rPr lang="nl-BE" sz="2000">
                <a:latin typeface="Times New Roman" panose="02020603050405020304" pitchFamily="18" charset="0"/>
                <a:cs typeface="Times New Roman" panose="02020603050405020304" pitchFamily="18" charset="0"/>
              </a:rPr>
              <a:t>aanwijzen als bevoegd om beslissingen krachtens dit kaderbesluit te geven, mits deze autoriteiten volgens het nationale recht en de nationale procedures bevoegd zijn soortgelijke beslissingen te geven. </a:t>
            </a:r>
          </a:p>
          <a:p>
            <a:pPr algn="just"/>
            <a:endParaRPr lang="en-GB" sz="2000" dirty="0">
              <a:latin typeface="Times New Roman" panose="02020603050405020304" pitchFamily="18" charset="0"/>
              <a:cs typeface="Times New Roman" panose="02020603050405020304" pitchFamily="18" charset="0"/>
            </a:endParaRPr>
          </a:p>
          <a:p>
            <a:pPr algn="just"/>
            <a:r>
              <a:rPr lang="nl-BE" sz="2000">
                <a:latin typeface="Times New Roman" panose="02020603050405020304" pitchFamily="18" charset="0"/>
                <a:cs typeface="Times New Roman" panose="02020603050405020304" pitchFamily="18" charset="0"/>
              </a:rPr>
              <a:t>De lidstaten zorgen ervoor dat de in artikel 14, lid 1, onder b) en c), bedoelde beslissingen die door een andere bevoegde autoriteit dan een rechter zijn gegeven, </a:t>
            </a:r>
            <a:r>
              <a:rPr lang="nl-BE" sz="2000" b="1">
                <a:latin typeface="Times New Roman" panose="02020603050405020304" pitchFamily="18" charset="0"/>
                <a:cs typeface="Times New Roman" panose="02020603050405020304" pitchFamily="18" charset="0"/>
              </a:rPr>
              <a:t>op verzoek van de betrokkene</a:t>
            </a:r>
            <a:r>
              <a:rPr lang="nl-BE" sz="2000">
                <a:latin typeface="Times New Roman" panose="02020603050405020304" pitchFamily="18" charset="0"/>
                <a:cs typeface="Times New Roman" panose="02020603050405020304" pitchFamily="18" charset="0"/>
              </a:rPr>
              <a:t> door een rechter of een ander onafhankelijk orgaan met rechterlijk karakter kunnen worden </a:t>
            </a:r>
            <a:r>
              <a:rPr lang="nl-BE" sz="2000" b="1">
                <a:latin typeface="Times New Roman" panose="02020603050405020304" pitchFamily="18" charset="0"/>
                <a:cs typeface="Times New Roman" panose="02020603050405020304" pitchFamily="18" charset="0"/>
              </a:rPr>
              <a:t>getoetst</a:t>
            </a:r>
            <a:r>
              <a:rPr lang="nl-BE" sz="2000">
                <a:latin typeface="Times New Roman" panose="02020603050405020304" pitchFamily="18" charset="0"/>
                <a:cs typeface="Times New Roman" panose="02020603050405020304" pitchFamily="18" charset="0"/>
              </a:rPr>
              <a:t>. </a:t>
            </a:r>
          </a:p>
          <a:p>
            <a:pPr algn="just"/>
            <a:endParaRPr lang="en-GB" sz="2000" dirty="0">
              <a:latin typeface="Times New Roman" panose="02020603050405020304" pitchFamily="18" charset="0"/>
              <a:cs typeface="Times New Roman" panose="02020603050405020304" pitchFamily="18" charset="0"/>
            </a:endParaRPr>
          </a:p>
          <a:p>
            <a:pPr algn="just"/>
            <a:r>
              <a:rPr lang="nl-BE" sz="2000">
                <a:latin typeface="Times New Roman" panose="02020603050405020304" pitchFamily="18" charset="0"/>
                <a:cs typeface="Times New Roman" panose="02020603050405020304" pitchFamily="18" charset="0"/>
              </a:rPr>
              <a:t>Het secretariaat-generaal van de Raad </a:t>
            </a:r>
            <a:r>
              <a:rPr lang="nl-BE" sz="2000" b="1">
                <a:latin typeface="Times New Roman" panose="02020603050405020304" pitchFamily="18" charset="0"/>
                <a:cs typeface="Times New Roman" panose="02020603050405020304" pitchFamily="18" charset="0"/>
              </a:rPr>
              <a:t>stelt de ontvangen informatie ter beschikking</a:t>
            </a:r>
            <a:r>
              <a:rPr lang="nl-BE" sz="2000">
                <a:latin typeface="Times New Roman" panose="02020603050405020304" pitchFamily="18" charset="0"/>
                <a:cs typeface="Times New Roman" panose="02020603050405020304" pitchFamily="18" charset="0"/>
              </a:rPr>
              <a:t> van alle lidstaten en van de Commissie.</a:t>
            </a: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16002"/>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Criteria voor toezending van de beslissing inzake toezichtmaatregelen</a:t>
            </a: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De bevoegde autoriteit van de beslissingsstaat kan een vonnis en, in voorkomend geval, een proeftijdbeslissing doen toekomen aan de bevoegde autoriteit van de staat waar </a:t>
            </a:r>
            <a:r>
              <a:rPr lang="nl-BE" sz="2000" b="1">
                <a:solidFill>
                  <a:srgbClr val="FF0000"/>
                </a:solidFill>
                <a:latin typeface="Times New Roman" panose="02020603050405020304" pitchFamily="18" charset="0"/>
                <a:cs typeface="Times New Roman" panose="02020603050405020304" pitchFamily="18" charset="0"/>
              </a:rPr>
              <a:t>de gevonniste persoon zijn vaste en wettige verblijfplaats heeft</a:t>
            </a:r>
            <a:r>
              <a:rPr lang="nl-BE" sz="2000">
                <a:latin typeface="Times New Roman" panose="02020603050405020304" pitchFamily="18" charset="0"/>
                <a:cs typeface="Times New Roman" panose="02020603050405020304" pitchFamily="18" charset="0"/>
              </a:rPr>
              <a:t>, in het geval dat hij </a:t>
            </a:r>
            <a:r>
              <a:rPr lang="nl-BE" sz="2000" b="1">
                <a:solidFill>
                  <a:srgbClr val="FF0000"/>
                </a:solidFill>
                <a:latin typeface="Times New Roman" panose="02020603050405020304" pitchFamily="18" charset="0"/>
                <a:cs typeface="Times New Roman" panose="02020603050405020304" pitchFamily="18" charset="0"/>
              </a:rPr>
              <a:t>naar die staat is teruggekeerd of wenst terug te keren</a:t>
            </a:r>
            <a:r>
              <a:rPr lang="nl-BE" sz="2000">
                <a:latin typeface="Times New Roman" panose="02020603050405020304" pitchFamily="18" charset="0"/>
                <a:cs typeface="Times New Roman" panose="02020603050405020304" pitchFamily="18" charset="0"/>
              </a:rPr>
              <a:t> (art. 5, lid 1)</a:t>
            </a:r>
          </a:p>
          <a:p>
            <a:pPr marL="342900" marR="0" lvl="0" indent="-342900" algn="just">
              <a:lnSpc>
                <a:spcPct val="107000"/>
              </a:lnSpc>
              <a:spcBef>
                <a:spcPts val="0"/>
              </a:spcBef>
              <a:spcAft>
                <a:spcPts val="0"/>
              </a:spcAft>
              <a:buFont typeface="Wingdings" panose="05000000000000000000" pitchFamily="2" charset="2"/>
              <a:buChar char=""/>
            </a:pPr>
            <a:r>
              <a:rPr lang="nl-BE" sz="2000" i="1">
                <a:latin typeface="Times New Roman" panose="02020603050405020304" pitchFamily="18" charset="0"/>
                <a:cs typeface="Times New Roman" panose="02020603050405020304" pitchFamily="18" charset="0"/>
              </a:rPr>
              <a:t>Uittreksels</a:t>
            </a:r>
            <a:r>
              <a:rPr lang="nl-BE" sz="2000">
                <a:latin typeface="Times New Roman" panose="02020603050405020304" pitchFamily="18" charset="0"/>
                <a:cs typeface="Times New Roman" panose="02020603050405020304" pitchFamily="18" charset="0"/>
              </a:rPr>
              <a:t> - </a:t>
            </a:r>
            <a:r>
              <a:rPr lang="nl-BE" sz="2000" b="1">
                <a:latin typeface="Times New Roman" panose="02020603050405020304" pitchFamily="18" charset="0"/>
                <a:cs typeface="Times New Roman" panose="02020603050405020304" pitchFamily="18" charset="0"/>
              </a:rPr>
              <a:t>op verzoek van de gevonniste persoon</a:t>
            </a:r>
            <a:r>
              <a:rPr lang="nl-BE" sz="2000">
                <a:latin typeface="Times New Roman" panose="02020603050405020304" pitchFamily="18" charset="0"/>
                <a:cs typeface="Times New Roman" panose="02020603050405020304" pitchFamily="18" charset="0"/>
              </a:rPr>
              <a:t>, de beslissing inzake toezichtmaatregelen en, in voorkomend geval, de proeftijdbeslissing doen toekomen aan de bevoegde autoriteit van een </a:t>
            </a:r>
            <a:r>
              <a:rPr lang="nl-BE" sz="2000" b="1">
                <a:solidFill>
                  <a:srgbClr val="FF0000"/>
                </a:solidFill>
                <a:latin typeface="Times New Roman" panose="02020603050405020304" pitchFamily="18" charset="0"/>
                <a:cs typeface="Times New Roman" panose="02020603050405020304" pitchFamily="18" charset="0"/>
              </a:rPr>
              <a:t>andere lidstaat dan die waar hij zijn vaste en wettige verblijfplaats heeft</a:t>
            </a:r>
            <a:r>
              <a:rPr lang="nl-BE" sz="2000">
                <a:latin typeface="Times New Roman" panose="02020603050405020304" pitchFamily="18" charset="0"/>
                <a:cs typeface="Times New Roman" panose="02020603050405020304" pitchFamily="18" charset="0"/>
              </a:rPr>
              <a:t>, </a:t>
            </a:r>
            <a:r>
              <a:rPr lang="nl-BE" sz="2000" u="sng">
                <a:latin typeface="Times New Roman" panose="02020603050405020304" pitchFamily="18" charset="0"/>
                <a:cs typeface="Times New Roman" panose="02020603050405020304" pitchFamily="18" charset="0"/>
              </a:rPr>
              <a:t>mits</a:t>
            </a:r>
            <a:r>
              <a:rPr lang="nl-BE" sz="2000">
                <a:latin typeface="Times New Roman" panose="02020603050405020304" pitchFamily="18" charset="0"/>
                <a:cs typeface="Times New Roman" panose="02020603050405020304" pitchFamily="18" charset="0"/>
              </a:rPr>
              <a:t> </a:t>
            </a:r>
            <a:r>
              <a:rPr lang="nl-BE" sz="2000" b="1">
                <a:solidFill>
                  <a:srgbClr val="FF0000"/>
                </a:solidFill>
                <a:latin typeface="Times New Roman" panose="02020603050405020304" pitchFamily="18" charset="0"/>
                <a:cs typeface="Times New Roman" panose="02020603050405020304" pitchFamily="18" charset="0"/>
              </a:rPr>
              <a:t>de</a:t>
            </a:r>
            <a:r>
              <a:rPr lang="nl-BE" sz="2000">
                <a:latin typeface="Times New Roman" panose="02020603050405020304" pitchFamily="18" charset="0"/>
                <a:cs typeface="Times New Roman" panose="02020603050405020304" pitchFamily="18" charset="0"/>
              </a:rPr>
              <a:t> </a:t>
            </a:r>
            <a:r>
              <a:rPr lang="nl-BE" sz="2000" b="1">
                <a:solidFill>
                  <a:srgbClr val="FF0000"/>
                </a:solidFill>
                <a:latin typeface="Times New Roman" panose="02020603050405020304" pitchFamily="18" charset="0"/>
                <a:cs typeface="Times New Roman" panose="02020603050405020304" pitchFamily="18" charset="0"/>
              </a:rPr>
              <a:t>laatstgenoemde autoriteit daarin instemt</a:t>
            </a:r>
            <a:r>
              <a:rPr lang="nl-BE" sz="2000">
                <a:latin typeface="Times New Roman" panose="02020603050405020304" pitchFamily="18" charset="0"/>
                <a:cs typeface="Times New Roman" panose="02020603050405020304" pitchFamily="18" charset="0"/>
              </a:rPr>
              <a:t>. (art. 5, lid 2)</a:t>
            </a:r>
          </a:p>
          <a:p>
            <a:pPr marL="342900" marR="0" lvl="0" indent="-342900" algn="just">
              <a:lnSpc>
                <a:spcPct val="107000"/>
              </a:lnSpc>
              <a:spcBef>
                <a:spcPts val="0"/>
              </a:spcBef>
              <a:spcAft>
                <a:spcPts val="0"/>
              </a:spcAft>
              <a:buFont typeface="Wingdings" panose="05000000000000000000" pitchFamily="2" charset="2"/>
              <a:buChar char=""/>
            </a:pPr>
            <a:r>
              <a:rPr lang="nl-BE" sz="2000" b="1">
                <a:latin typeface="Times New Roman" panose="02020603050405020304" pitchFamily="18" charset="0"/>
                <a:cs typeface="Times New Roman" panose="02020603050405020304" pitchFamily="18" charset="0"/>
              </a:rPr>
              <a:t>Toestemming van de veroordeelde</a:t>
            </a:r>
            <a:r>
              <a:rPr lang="nl-BE" sz="2000">
                <a:latin typeface="Times New Roman" panose="02020603050405020304" pitchFamily="18" charset="0"/>
                <a:cs typeface="Times New Roman" panose="02020603050405020304" pitchFamily="18" charset="0"/>
              </a:rPr>
              <a:t> is </a:t>
            </a:r>
            <a:r>
              <a:rPr lang="nl-BE" sz="2000" b="1">
                <a:solidFill>
                  <a:srgbClr val="FF0000"/>
                </a:solidFill>
                <a:latin typeface="Times New Roman" panose="02020603050405020304" pitchFamily="18" charset="0"/>
                <a:cs typeface="Times New Roman" panose="02020603050405020304" pitchFamily="18" charset="0"/>
              </a:rPr>
              <a:t>in alle gevallen verplicht</a:t>
            </a:r>
          </a:p>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Voor lid 2 dient de toestemming van de tenuitvoerleggingsstaat </a:t>
            </a:r>
            <a:r>
              <a:rPr lang="nl-BE" sz="2000" b="1">
                <a:solidFill>
                  <a:srgbClr val="FF0000"/>
                </a:solidFill>
                <a:latin typeface="Times New Roman" panose="02020603050405020304" pitchFamily="18" charset="0"/>
                <a:cs typeface="Times New Roman" panose="02020603050405020304" pitchFamily="18" charset="0"/>
              </a:rPr>
              <a:t>vooraf</a:t>
            </a:r>
            <a:r>
              <a:rPr lang="nl-BE" sz="2000">
                <a:latin typeface="Times New Roman" panose="02020603050405020304" pitchFamily="18" charset="0"/>
                <a:cs typeface="Times New Roman" panose="02020603050405020304" pitchFamily="18" charset="0"/>
              </a:rPr>
              <a:t> te worden verkregen</a:t>
            </a:r>
          </a:p>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Lidstaten bepalen </a:t>
            </a:r>
            <a:r>
              <a:rPr lang="nl-BE" sz="2000" b="1">
                <a:latin typeface="Times New Roman" panose="02020603050405020304" pitchFamily="18" charset="0"/>
                <a:cs typeface="Times New Roman" panose="02020603050405020304" pitchFamily="18" charset="0"/>
              </a:rPr>
              <a:t>onder welke voorwaarden</a:t>
            </a:r>
            <a:r>
              <a:rPr lang="nl-BE" sz="2000">
                <a:latin typeface="Times New Roman" panose="02020603050405020304" pitchFamily="18" charset="0"/>
                <a:cs typeface="Times New Roman" panose="02020603050405020304" pitchFamily="18" charset="0"/>
              </a:rPr>
              <a:t> hun bevoegde autoriteiten krachtens lid 2 kunnen toestemmen in de toezending van het vonnis en, in voorkomend geval, de proeftijdbeslissing. (art. 5, lid 3)</a:t>
            </a:r>
          </a:p>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Het secretariaat-generaal stelt de ontvangen informatie ter beschikking van alle andere LS’en en van de Commissie - zie onderstaande link met de informatie betreffende artikel 5, lid 3 van het KB:</a:t>
            </a:r>
          </a:p>
          <a:p>
            <a:pPr marL="0" indent="0" algn="just">
              <a:lnSpc>
                <a:spcPct val="107000"/>
              </a:lnSpc>
              <a:spcBef>
                <a:spcPts val="0"/>
              </a:spcBef>
              <a:buNone/>
            </a:pPr>
            <a:r>
              <a:rPr lang="nl-BE" sz="2000">
                <a:latin typeface="Times New Roman" panose="02020603050405020304" pitchFamily="18" charset="0"/>
                <a:cs typeface="Times New Roman" panose="02020603050405020304" pitchFamily="18" charset="0"/>
                <a:hlinkClick r:id="rId3"/>
              </a:rPr>
              <a:t>https://www.ejn-crimjust.europa.eu/ejn/libdocumentproperties/EN/3187</a:t>
            </a:r>
            <a:r>
              <a:rPr lang="nl-BE" sz="2000">
                <a:latin typeface="Times New Roman" panose="02020603050405020304" pitchFamily="18"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Procedure voor erkenning van een beslissing inzake toezichtmaatregelen en termijnen</a:t>
            </a:r>
            <a:br>
              <a:rPr lang="nl-BE" sz="3600" i="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fontScale="92500" lnSpcReduction="10000"/>
          </a:bodyPr>
          <a:lstStyle/>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De BA van de beslissingsstaat die een vonnis en, in voorkomend geval, een proeftijdbeslissing aan de bevoegde autoriteit van een andere lidstaat </a:t>
            </a:r>
            <a:r>
              <a:rPr lang="nl-BE" sz="2000" b="1">
                <a:solidFill>
                  <a:srgbClr val="FF0000"/>
                </a:solidFill>
                <a:latin typeface="Times New Roman" panose="02020603050405020304" pitchFamily="18" charset="0"/>
                <a:cs typeface="Times New Roman" panose="02020603050405020304" pitchFamily="18" charset="0"/>
              </a:rPr>
              <a:t>rechtstreeks toezendt</a:t>
            </a:r>
            <a:r>
              <a:rPr lang="nl-BE" sz="2000">
                <a:latin typeface="Times New Roman" panose="02020603050405020304" pitchFamily="18" charset="0"/>
                <a:cs typeface="Times New Roman" panose="02020603050405020304" pitchFamily="18" charset="0"/>
              </a:rPr>
              <a:t>, die/dat vergezeld gaat van een certificaat volgens het modelformulier in bijlage I, is </a:t>
            </a:r>
            <a:r>
              <a:rPr lang="nl-BE" sz="2000" b="1">
                <a:solidFill>
                  <a:srgbClr val="FF0000"/>
                </a:solidFill>
                <a:latin typeface="Times New Roman" panose="02020603050405020304" pitchFamily="18" charset="0"/>
                <a:cs typeface="Times New Roman" panose="02020603050405020304" pitchFamily="18" charset="0"/>
              </a:rPr>
              <a:t>nog altijd </a:t>
            </a:r>
            <a:r>
              <a:rPr lang="nl-BE" sz="2000">
                <a:latin typeface="Times New Roman" panose="02020603050405020304" pitchFamily="18" charset="0"/>
                <a:cs typeface="Times New Roman" panose="02020603050405020304" pitchFamily="18" charset="0"/>
              </a:rPr>
              <a:t>bevoegd met betrekking tot het toezicht op de de proeftijdvoorwaarden of alternatieve straffen</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De bevoegde autoriteit van de tenuitvoerleggingsstaat beslist </a:t>
            </a:r>
            <a:r>
              <a:rPr lang="nl-BE" sz="2000" b="1">
                <a:solidFill>
                  <a:srgbClr val="FF0000"/>
                </a:solidFill>
                <a:latin typeface="Times New Roman" panose="02020603050405020304" pitchFamily="18" charset="0"/>
                <a:cs typeface="Times New Roman" panose="02020603050405020304" pitchFamily="18" charset="0"/>
              </a:rPr>
              <a:t>zo spoedig mogelijk</a:t>
            </a:r>
            <a:r>
              <a:rPr lang="nl-BE" sz="2000">
                <a:latin typeface="Times New Roman" panose="02020603050405020304" pitchFamily="18" charset="0"/>
                <a:cs typeface="Times New Roman" panose="02020603050405020304" pitchFamily="18" charset="0"/>
              </a:rPr>
              <a:t> en </a:t>
            </a:r>
            <a:r>
              <a:rPr lang="nl-BE" sz="2000" b="1">
                <a:solidFill>
                  <a:srgbClr val="FF0000"/>
                </a:solidFill>
                <a:latin typeface="Times New Roman" panose="02020603050405020304" pitchFamily="18" charset="0"/>
                <a:cs typeface="Times New Roman" panose="02020603050405020304" pitchFamily="18" charset="0"/>
              </a:rPr>
              <a:t>binnen een termijn van 60 dagen</a:t>
            </a:r>
            <a:r>
              <a:rPr lang="nl-BE" sz="2000">
                <a:latin typeface="Times New Roman" panose="02020603050405020304" pitchFamily="18" charset="0"/>
                <a:cs typeface="Times New Roman" panose="02020603050405020304" pitchFamily="18" charset="0"/>
              </a:rPr>
              <a:t> na ontvangst van het vonnis en, in voorkomend geval, de proeftijdbeslissing, </a:t>
            </a:r>
            <a:r>
              <a:rPr lang="nl-BE" sz="2000" b="1">
                <a:latin typeface="Times New Roman" panose="02020603050405020304" pitchFamily="18" charset="0"/>
                <a:cs typeface="Times New Roman" panose="02020603050405020304" pitchFamily="18" charset="0"/>
              </a:rPr>
              <a:t>of</a:t>
            </a:r>
            <a:r>
              <a:rPr lang="nl-BE" sz="2000">
                <a:latin typeface="Times New Roman" panose="02020603050405020304" pitchFamily="18" charset="0"/>
                <a:cs typeface="Times New Roman" panose="02020603050405020304" pitchFamily="18" charset="0"/>
              </a:rPr>
              <a:t> zij het vonnis en, in voorkomend geval, de proeftijdbeslissing </a:t>
            </a:r>
            <a:r>
              <a:rPr lang="nl-BE" sz="2000" b="1">
                <a:latin typeface="Times New Roman" panose="02020603050405020304" pitchFamily="18" charset="0"/>
                <a:cs typeface="Times New Roman" panose="02020603050405020304" pitchFamily="18" charset="0"/>
              </a:rPr>
              <a:t>erkent</a:t>
            </a:r>
            <a:r>
              <a:rPr lang="nl-BE" sz="2000">
                <a:latin typeface="Times New Roman" panose="02020603050405020304" pitchFamily="18" charset="0"/>
                <a:cs typeface="Times New Roman" panose="02020603050405020304" pitchFamily="18" charset="0"/>
              </a:rPr>
              <a:t> en of zij de </a:t>
            </a:r>
            <a:r>
              <a:rPr lang="nl-BE" sz="2000" b="1">
                <a:latin typeface="Times New Roman" panose="02020603050405020304" pitchFamily="18" charset="0"/>
                <a:cs typeface="Times New Roman" panose="02020603050405020304" pitchFamily="18" charset="0"/>
              </a:rPr>
              <a:t>verantwoordelijkheid</a:t>
            </a:r>
            <a:r>
              <a:rPr lang="nl-BE" sz="2000">
                <a:latin typeface="Times New Roman" panose="02020603050405020304" pitchFamily="18" charset="0"/>
                <a:cs typeface="Times New Roman" panose="02020603050405020304" pitchFamily="18" charset="0"/>
              </a:rPr>
              <a:t> voor het toezicht op de proeftijdvoorwaarden en de alternatieve straffen </a:t>
            </a:r>
            <a:r>
              <a:rPr lang="nl-BE" sz="2000" b="1">
                <a:latin typeface="Times New Roman" panose="02020603050405020304" pitchFamily="18" charset="0"/>
                <a:cs typeface="Times New Roman" panose="02020603050405020304" pitchFamily="18" charset="0"/>
              </a:rPr>
              <a:t>aanvaardt</a:t>
            </a:r>
            <a:r>
              <a:rPr lang="nl-BE" sz="2000">
                <a:latin typeface="Times New Roman" panose="02020603050405020304" pitchFamily="18" charset="0"/>
                <a:cs typeface="Times New Roman" panose="02020603050405020304" pitchFamily="18" charset="0"/>
              </a:rPr>
              <a:t>.</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nl-BE" sz="2000">
                <a:latin typeface="Times New Roman" panose="02020603050405020304" pitchFamily="18" charset="0"/>
                <a:cs typeface="Times New Roman" panose="02020603050405020304" pitchFamily="18" charset="0"/>
              </a:rPr>
              <a:t>In het </a:t>
            </a:r>
            <a:r>
              <a:rPr lang="nl-BE" sz="2000" b="1">
                <a:latin typeface="Times New Roman" panose="02020603050405020304" pitchFamily="18" charset="0"/>
                <a:cs typeface="Times New Roman" panose="02020603050405020304" pitchFamily="18" charset="0"/>
              </a:rPr>
              <a:t>uitzonderlijke geval</a:t>
            </a:r>
            <a:r>
              <a:rPr lang="nl-BE" sz="2000">
                <a:latin typeface="Times New Roman" panose="02020603050405020304" pitchFamily="18" charset="0"/>
                <a:cs typeface="Times New Roman" panose="02020603050405020304" pitchFamily="18" charset="0"/>
              </a:rPr>
              <a:t> </a:t>
            </a:r>
            <a:r>
              <a:rPr lang="nl-BE" sz="2000" u="sng">
                <a:latin typeface="Times New Roman" panose="02020603050405020304" pitchFamily="18" charset="0"/>
                <a:cs typeface="Times New Roman" panose="02020603050405020304" pitchFamily="18" charset="0"/>
              </a:rPr>
              <a:t>dat het de bevoegde autoriteit van de tenuitvoerleggingsstaat onmogelijk is de in lid 1 genoemde termijn na te leven</a:t>
            </a:r>
            <a:r>
              <a:rPr lang="nl-BE" sz="2000">
                <a:latin typeface="Times New Roman" panose="02020603050405020304" pitchFamily="18" charset="0"/>
                <a:cs typeface="Times New Roman" panose="02020603050405020304" pitchFamily="18" charset="0"/>
              </a:rPr>
              <a:t>, </a:t>
            </a:r>
            <a:r>
              <a:rPr lang="nl-BE" sz="2000" b="1">
                <a:latin typeface="Times New Roman" panose="02020603050405020304" pitchFamily="18" charset="0"/>
                <a:cs typeface="Times New Roman" panose="02020603050405020304" pitchFamily="18" charset="0"/>
              </a:rPr>
              <a:t>stelt</a:t>
            </a:r>
            <a:r>
              <a:rPr lang="nl-BE" sz="2000">
                <a:latin typeface="Times New Roman" panose="02020603050405020304" pitchFamily="18" charset="0"/>
                <a:cs typeface="Times New Roman" panose="02020603050405020304" pitchFamily="18" charset="0"/>
              </a:rPr>
              <a:t> zij de bevoegde autoriteit van de beslissingsstaat hiervan onverwijld en op ongeacht welke wijze </a:t>
            </a:r>
            <a:r>
              <a:rPr lang="nl-BE" sz="2000" b="1">
                <a:latin typeface="Times New Roman" panose="02020603050405020304" pitchFamily="18" charset="0"/>
                <a:cs typeface="Times New Roman" panose="02020603050405020304" pitchFamily="18" charset="0"/>
              </a:rPr>
              <a:t>in kennis</a:t>
            </a:r>
            <a:r>
              <a:rPr lang="nl-BE" sz="2000">
                <a:latin typeface="Times New Roman" panose="02020603050405020304" pitchFamily="18" charset="0"/>
                <a:cs typeface="Times New Roman" panose="02020603050405020304" pitchFamily="18" charset="0"/>
              </a:rPr>
              <a:t>, onder opgave van de redenen voor de vertraging en van de tijd die deze nog voor het nemen van een definitief besluit nodig zal hebben.</a:t>
            </a: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72563"/>
            <a:ext cx="10905066" cy="1135737"/>
          </a:xfrm>
        </p:spPr>
        <p:txBody>
          <a:bodyPr>
            <a:normAutofit fontScale="90000"/>
          </a:bodyPr>
          <a:lstStyle/>
          <a:p>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r>
              <a:rPr lang="nl-BE" sz="3600" b="1" dirty="0">
                <a:latin typeface="Times New Roman" panose="02020603050405020304" pitchFamily="18" charset="0"/>
                <a:cs typeface="Times New Roman" panose="02020603050405020304" pitchFamily="18" charset="0"/>
              </a:rPr>
              <a:t>Gronden tot weigering van erkenning en toezicht &amp; aanpassing van de beslissing</a:t>
            </a:r>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endParaRPr lang="nl-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8300"/>
            <a:ext cx="10662777" cy="4792046"/>
          </a:xfrm>
        </p:spPr>
        <p:txBody>
          <a:bodyPr>
            <a:normAutofit fontScale="85000" lnSpcReduction="20000"/>
          </a:bodyPr>
          <a:lstStyle/>
          <a:p>
            <a:pPr marL="342900" marR="0" lvl="0" indent="-342900" algn="just">
              <a:lnSpc>
                <a:spcPct val="107000"/>
              </a:lnSpc>
              <a:spcBef>
                <a:spcPts val="0"/>
              </a:spcBef>
              <a:spcAft>
                <a:spcPts val="0"/>
              </a:spcAft>
              <a:buFont typeface="Wingdings" panose="05000000000000000000" pitchFamily="2" charset="2"/>
              <a:buChar char=""/>
            </a:pPr>
            <a:r>
              <a:rPr lang="nl-BE" sz="2100" dirty="0">
                <a:latin typeface="Times New Roman" panose="02020603050405020304" pitchFamily="18" charset="0"/>
                <a:cs typeface="Times New Roman" panose="02020603050405020304" pitchFamily="18" charset="0"/>
              </a:rPr>
              <a:t>Gronden tot weigering van de erkenning en toezicht </a:t>
            </a:r>
            <a:r>
              <a:rPr lang="nl-BE" sz="2100" b="1" dirty="0">
                <a:solidFill>
                  <a:srgbClr val="FF0000"/>
                </a:solidFill>
                <a:latin typeface="Times New Roman" panose="02020603050405020304" pitchFamily="18" charset="0"/>
                <a:cs typeface="Times New Roman" panose="02020603050405020304" pitchFamily="18" charset="0"/>
              </a:rPr>
              <a:t>uitdrukkelijk</a:t>
            </a:r>
            <a:r>
              <a:rPr lang="nl-BE" sz="2100" dirty="0">
                <a:latin typeface="Times New Roman" panose="02020603050405020304" pitchFamily="18" charset="0"/>
                <a:cs typeface="Times New Roman" panose="02020603050405020304" pitchFamily="18" charset="0"/>
              </a:rPr>
              <a:t> en </a:t>
            </a:r>
            <a:r>
              <a:rPr lang="nl-BE" sz="2100" b="1" dirty="0">
                <a:solidFill>
                  <a:srgbClr val="FF0000"/>
                </a:solidFill>
                <a:latin typeface="Times New Roman" panose="02020603050405020304" pitchFamily="18" charset="0"/>
                <a:cs typeface="Times New Roman" panose="02020603050405020304" pitchFamily="18" charset="0"/>
              </a:rPr>
              <a:t>beperkt</a:t>
            </a:r>
            <a:r>
              <a:rPr lang="nl-BE" sz="2100" dirty="0">
                <a:latin typeface="Times New Roman" panose="02020603050405020304" pitchFamily="18" charset="0"/>
                <a:cs typeface="Times New Roman" panose="02020603050405020304" pitchFamily="18" charset="0"/>
              </a:rPr>
              <a:t> bepaald in </a:t>
            </a:r>
            <a:r>
              <a:rPr lang="nl-BE" sz="2100" b="1" dirty="0">
                <a:latin typeface="Times New Roman" panose="02020603050405020304" pitchFamily="18" charset="0"/>
                <a:cs typeface="Times New Roman" panose="02020603050405020304" pitchFamily="18" charset="0"/>
              </a:rPr>
              <a:t>artikel 11, letter a)-k) van het KB</a:t>
            </a:r>
          </a:p>
          <a:p>
            <a:pPr marL="342900" marR="0" lvl="0" indent="-342900" algn="just">
              <a:lnSpc>
                <a:spcPct val="107000"/>
              </a:lnSpc>
              <a:spcBef>
                <a:spcPts val="0"/>
              </a:spcBef>
              <a:spcAft>
                <a:spcPts val="0"/>
              </a:spcAft>
              <a:buFont typeface="Wingdings" panose="05000000000000000000" pitchFamily="2" charset="2"/>
              <a:buChar char=""/>
            </a:pPr>
            <a:r>
              <a:rPr lang="nl-BE" sz="2100" dirty="0">
                <a:latin typeface="Times New Roman" panose="02020603050405020304" pitchFamily="18" charset="0"/>
                <a:cs typeface="Times New Roman" panose="02020603050405020304" pitchFamily="18" charset="0"/>
              </a:rPr>
              <a:t>Indien</a:t>
            </a:r>
            <a:r>
              <a:rPr lang="nl-BE" sz="2100" dirty="0">
                <a:solidFill>
                  <a:srgbClr val="FF0000"/>
                </a:solidFill>
                <a:latin typeface="Times New Roman" panose="02020603050405020304" pitchFamily="18" charset="0"/>
                <a:cs typeface="Times New Roman" panose="02020603050405020304" pitchFamily="18" charset="0"/>
              </a:rPr>
              <a:t> </a:t>
            </a:r>
            <a:r>
              <a:rPr lang="nl-BE" sz="2100" b="1" dirty="0">
                <a:solidFill>
                  <a:srgbClr val="FF0000"/>
                </a:solidFill>
                <a:latin typeface="Times New Roman" panose="02020603050405020304" pitchFamily="18" charset="0"/>
                <a:cs typeface="Times New Roman" panose="02020603050405020304" pitchFamily="18" charset="0"/>
              </a:rPr>
              <a:t>de aard van de proeftijdvoorwaarde of van de alternatieve straf</a:t>
            </a:r>
            <a:r>
              <a:rPr lang="nl-BE" sz="2100" dirty="0">
                <a:latin typeface="Times New Roman" panose="02020603050405020304" pitchFamily="18" charset="0"/>
                <a:cs typeface="Times New Roman" panose="02020603050405020304" pitchFamily="18" charset="0"/>
              </a:rPr>
              <a:t> onverenigbaar is met het recht van de tenuitvoerleggingsstaat</a:t>
            </a:r>
            <a:r>
              <a:rPr lang="nl-BE" sz="2100" b="1" dirty="0">
                <a:latin typeface="Times New Roman" panose="02020603050405020304" pitchFamily="18" charset="0"/>
                <a:cs typeface="Times New Roman" panose="02020603050405020304" pitchFamily="18" charset="0"/>
              </a:rPr>
              <a:t> =&gt; </a:t>
            </a:r>
            <a:r>
              <a:rPr lang="nl-BE" sz="2100" u="sng" dirty="0">
                <a:latin typeface="Times New Roman" panose="02020603050405020304" pitchFamily="18" charset="0"/>
                <a:cs typeface="Times New Roman" panose="02020603050405020304" pitchFamily="18" charset="0"/>
              </a:rPr>
              <a:t>kan laatstgenoemde dit aanpassen</a:t>
            </a:r>
            <a:r>
              <a:rPr lang="nl-BE" sz="2100" dirty="0">
                <a:latin typeface="Times New Roman" panose="02020603050405020304" pitchFamily="18" charset="0"/>
                <a:cs typeface="Times New Roman" panose="02020603050405020304" pitchFamily="18" charset="0"/>
              </a:rPr>
              <a:t> aan de aard van de proeftijdvoorwaarden en alternatieve straffen die volgens het recht van de tenuitvoerleggingsstaat voor gelijkwaardige strafbare feiten gelden. (zie bijv. de verplichting een taakstraf te verrichten).</a:t>
            </a:r>
          </a:p>
          <a:p>
            <a:pPr marL="342900" indent="-342900" algn="just">
              <a:lnSpc>
                <a:spcPct val="107000"/>
              </a:lnSpc>
              <a:spcBef>
                <a:spcPts val="0"/>
              </a:spcBef>
              <a:buFont typeface="Wingdings" panose="05000000000000000000" pitchFamily="2" charset="2"/>
              <a:buChar char=""/>
            </a:pPr>
            <a:r>
              <a:rPr lang="nl-BE" sz="2100" dirty="0">
                <a:latin typeface="Times New Roman" panose="02020603050405020304" pitchFamily="18" charset="0"/>
                <a:cs typeface="Times New Roman" panose="02020603050405020304" pitchFamily="18" charset="0"/>
              </a:rPr>
              <a:t>Indien</a:t>
            </a:r>
            <a:r>
              <a:rPr lang="nl-BE" sz="2100" dirty="0">
                <a:solidFill>
                  <a:srgbClr val="FF0000"/>
                </a:solidFill>
                <a:latin typeface="Times New Roman" panose="02020603050405020304" pitchFamily="18" charset="0"/>
                <a:cs typeface="Times New Roman" panose="02020603050405020304" pitchFamily="18" charset="0"/>
              </a:rPr>
              <a:t> </a:t>
            </a:r>
            <a:r>
              <a:rPr lang="nl-BE" sz="2100" b="1" dirty="0">
                <a:solidFill>
                  <a:srgbClr val="FF0000"/>
                </a:solidFill>
                <a:latin typeface="Times New Roman" panose="02020603050405020304" pitchFamily="18" charset="0"/>
                <a:cs typeface="Times New Roman" panose="02020603050405020304" pitchFamily="18" charset="0"/>
              </a:rPr>
              <a:t>de duur van de proeftijdvoorwaarde of van de alternatieve straf</a:t>
            </a:r>
            <a:r>
              <a:rPr lang="nl-BE" sz="2100" dirty="0">
                <a:latin typeface="Times New Roman" panose="02020603050405020304" pitchFamily="18" charset="0"/>
                <a:cs typeface="Times New Roman" panose="02020603050405020304" pitchFamily="18" charset="0"/>
              </a:rPr>
              <a:t> onverenigbaar is met het recht van de tenuitvoerleggingsstaat</a:t>
            </a:r>
            <a:r>
              <a:rPr lang="nl-BE" sz="2100" b="1" dirty="0">
                <a:latin typeface="Times New Roman" panose="02020603050405020304" pitchFamily="18" charset="0"/>
                <a:cs typeface="Times New Roman" panose="02020603050405020304" pitchFamily="18" charset="0"/>
              </a:rPr>
              <a:t> =&gt; </a:t>
            </a:r>
            <a:r>
              <a:rPr lang="nl-BE" sz="2100" u="sng" dirty="0">
                <a:latin typeface="Times New Roman" panose="02020603050405020304" pitchFamily="18" charset="0"/>
                <a:cs typeface="Times New Roman" panose="02020603050405020304" pitchFamily="18" charset="0"/>
              </a:rPr>
              <a:t>kan laatstgenoemde dit aanpassen</a:t>
            </a:r>
            <a:r>
              <a:rPr lang="nl-BE" sz="2100" dirty="0">
                <a:latin typeface="Times New Roman" panose="02020603050405020304" pitchFamily="18" charset="0"/>
                <a:cs typeface="Times New Roman" panose="02020603050405020304" pitchFamily="18" charset="0"/>
              </a:rPr>
              <a:t> aan de duur van de proeftijdvoorwaarden en alternatieve straffen die volgens het recht van de tenuitvoerleggingsstaat voor gelijkwaardige strafbare feiten gelden.</a:t>
            </a:r>
          </a:p>
          <a:p>
            <a:pPr marL="342900" indent="-342900" algn="just">
              <a:lnSpc>
                <a:spcPct val="107000"/>
              </a:lnSpc>
              <a:spcBef>
                <a:spcPts val="0"/>
              </a:spcBef>
              <a:buFont typeface="Wingdings" panose="05000000000000000000" pitchFamily="2" charset="2"/>
              <a:buChar char=""/>
            </a:pPr>
            <a:r>
              <a:rPr lang="nl-BE" sz="2100" dirty="0">
                <a:latin typeface="Times New Roman" panose="02020603050405020304" pitchFamily="18" charset="0"/>
                <a:cs typeface="Times New Roman" panose="02020603050405020304" pitchFamily="18" charset="0"/>
              </a:rPr>
              <a:t>Indien</a:t>
            </a:r>
            <a:r>
              <a:rPr lang="nl-BE" sz="2100" dirty="0">
                <a:solidFill>
                  <a:srgbClr val="FF0000"/>
                </a:solidFill>
                <a:latin typeface="Times New Roman" panose="02020603050405020304" pitchFamily="18" charset="0"/>
                <a:cs typeface="Times New Roman" panose="02020603050405020304" pitchFamily="18" charset="0"/>
              </a:rPr>
              <a:t> </a:t>
            </a:r>
            <a:r>
              <a:rPr lang="nl-BE" sz="2100" b="1" dirty="0">
                <a:solidFill>
                  <a:srgbClr val="FF0000"/>
                </a:solidFill>
                <a:latin typeface="Times New Roman" panose="02020603050405020304" pitchFamily="18" charset="0"/>
                <a:cs typeface="Times New Roman" panose="02020603050405020304" pitchFamily="18" charset="0"/>
              </a:rPr>
              <a:t>de duur van de proeftijd</a:t>
            </a:r>
            <a:r>
              <a:rPr lang="nl-BE" sz="2100" dirty="0">
                <a:latin typeface="Times New Roman" panose="02020603050405020304" pitchFamily="18" charset="0"/>
                <a:cs typeface="Times New Roman" panose="02020603050405020304" pitchFamily="18" charset="0"/>
              </a:rPr>
              <a:t> onverenigbaar is met het recht van de tenuitvoerleggingsstaat</a:t>
            </a:r>
            <a:r>
              <a:rPr lang="nl-BE" sz="2100" b="1" dirty="0">
                <a:latin typeface="Times New Roman" panose="02020603050405020304" pitchFamily="18" charset="0"/>
                <a:cs typeface="Times New Roman" panose="02020603050405020304" pitchFamily="18" charset="0"/>
              </a:rPr>
              <a:t> =&gt; </a:t>
            </a:r>
            <a:r>
              <a:rPr lang="nl-BE" sz="2100" u="sng" dirty="0">
                <a:latin typeface="Times New Roman" panose="02020603050405020304" pitchFamily="18" charset="0"/>
                <a:cs typeface="Times New Roman" panose="02020603050405020304" pitchFamily="18" charset="0"/>
              </a:rPr>
              <a:t>kan laatstgenoemde dit aanpassen</a:t>
            </a:r>
            <a:r>
              <a:rPr lang="nl-BE" sz="2100" dirty="0">
                <a:latin typeface="Times New Roman" panose="02020603050405020304" pitchFamily="18" charset="0"/>
                <a:cs typeface="Times New Roman" panose="02020603050405020304" pitchFamily="18" charset="0"/>
              </a:rPr>
              <a:t> aan de aard van de proeftijd die volgens het recht van de tenuitvoerleggingsstaat voor gelijkwaardige strafbare feiten geldt.</a:t>
            </a:r>
          </a:p>
          <a:p>
            <a:pPr marL="342900" indent="-342900" algn="just">
              <a:lnSpc>
                <a:spcPct val="117000"/>
              </a:lnSpc>
              <a:spcBef>
                <a:spcPts val="0"/>
              </a:spcBef>
              <a:buFont typeface="Wingdings" panose="05000000000000000000" pitchFamily="2" charset="2"/>
              <a:buChar char=""/>
            </a:pPr>
            <a:r>
              <a:rPr lang="nl-BE" sz="2100" dirty="0">
                <a:latin typeface="Times New Roman" panose="02020603050405020304" pitchFamily="18" charset="0"/>
                <a:cs typeface="Times New Roman" panose="02020603050405020304" pitchFamily="18" charset="0"/>
              </a:rPr>
              <a:t>De duur van de proeftijdvoorwaarde of alternatieve straf en de proeftijd </a:t>
            </a:r>
            <a:r>
              <a:rPr lang="nl-BE" sz="2100" b="1" dirty="0">
                <a:latin typeface="Times New Roman" panose="02020603050405020304" pitchFamily="18" charset="0"/>
                <a:cs typeface="Times New Roman" panose="02020603050405020304" pitchFamily="18" charset="0"/>
              </a:rPr>
              <a:t>mogen niet minder bedragen dan de maximumduur die volgens het recht van de tenuitvoerleggingsstaat voor gelijkwaardige strafbare feiten geldt</a:t>
            </a:r>
          </a:p>
          <a:p>
            <a:pPr marL="342900" indent="-342900" algn="just">
              <a:lnSpc>
                <a:spcPct val="117000"/>
              </a:lnSpc>
              <a:spcBef>
                <a:spcPts val="0"/>
              </a:spcBef>
              <a:buFont typeface="Wingdings" panose="05000000000000000000" pitchFamily="2" charset="2"/>
              <a:buChar char=""/>
            </a:pPr>
            <a:r>
              <a:rPr lang="nl-BE" sz="2100" dirty="0">
                <a:latin typeface="Times New Roman" panose="02020603050405020304" pitchFamily="18" charset="0"/>
                <a:cs typeface="Times New Roman" panose="02020603050405020304" pitchFamily="18" charset="0"/>
              </a:rPr>
              <a:t>Daarnaast mag de aangepaste proeftijdvoorwaarde, alternatieve straf of proeftijd </a:t>
            </a:r>
            <a:r>
              <a:rPr lang="nl-BE" sz="2100" b="1" dirty="0">
                <a:latin typeface="Times New Roman" panose="02020603050405020304" pitchFamily="18" charset="0"/>
                <a:cs typeface="Times New Roman" panose="02020603050405020304" pitchFamily="18" charset="0"/>
              </a:rPr>
              <a:t>niet strenger of langer zijn dan de oorspronkelijk opgelegde proeftijdvoorwaarde, alternatieve straf of proeftijd</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None/>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1567</Words>
  <Application>Microsoft Office PowerPoint</Application>
  <PresentationFormat>Widescreen</PresentationFormat>
  <Paragraphs>94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Times New Roman</vt:lpstr>
      <vt:lpstr>Wingdings</vt:lpstr>
      <vt:lpstr>Office Theme</vt:lpstr>
      <vt:lpstr>Betere toepassing van het Europees strafrecht ERA-opleiding gerechtelijk personeel</vt:lpstr>
      <vt:lpstr>Inhoud:</vt:lpstr>
      <vt:lpstr>Informatieblad</vt:lpstr>
      <vt:lpstr>Doelstellingen </vt:lpstr>
      <vt:lpstr>Toepassingsgebied</vt:lpstr>
      <vt:lpstr>Bevoegde autoriteiten</vt:lpstr>
      <vt:lpstr>  Criteria voor toezending van de beslissing inzake toezichtmaatregelen  </vt:lpstr>
      <vt:lpstr>   Procedure voor erkenning van een beslissing inzake toezichtmaatregelen en termijnen   </vt:lpstr>
      <vt:lpstr>    Gronden tot weigering van erkenning en toezicht &amp; aanpassing van de beslissing    </vt:lpstr>
      <vt:lpstr>     Toepasselijk recht en vervolgbeslissingen     </vt:lpstr>
      <vt:lpstr>     Raadplegingen (art. 15) en talen (art. 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Project Manager</cp:lastModifiedBy>
  <cp:revision>46</cp:revision>
  <dcterms:created xsi:type="dcterms:W3CDTF">2020-10-28T14:00:49Z</dcterms:created>
  <dcterms:modified xsi:type="dcterms:W3CDTF">2021-06-24T10:01:05Z</dcterms:modified>
</cp:coreProperties>
</file>