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6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nl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Betere toepassing van het Europees strafrecht</a:t>
            </a:r>
            <a:br>
              <a:rPr lang="nl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ERA-opleiding gerechtelijk personeel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nl-B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Bevriezing en confiscatie</a:t>
            </a:r>
          </a:p>
          <a:p>
            <a:pPr eaLnBrk="1" hangingPunct="1">
              <a:buFontTx/>
              <a:buNone/>
            </a:pPr>
            <a:r>
              <a:rPr lang="nl-B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Verordening 2018/1805, KB 2003/577 en KB 2006/783</a:t>
            </a:r>
          </a:p>
          <a:p>
            <a:pPr eaLnBrk="1" hangingPunct="1">
              <a:buFontTx/>
              <a:buNone/>
            </a:pPr>
            <a:endParaRPr lang="nl-BE" sz="39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Wederzijdse erkenning in strafzaken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valt niet samen met gedeeltelijke harmonisering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duidt geen bevoegdheid aan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gaat over mensen die over hun eigen rechten beschikken (NB: EU-advocaten!)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Artikel 82, lid 1 VWEU- nader onderzocht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Justitiële samenwerking op grond van wederzijdse erkenning</a:t>
            </a:r>
          </a:p>
          <a:p>
            <a:pPr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Onderlinge aanpassing </a:t>
            </a:r>
          </a:p>
          <a:p>
            <a:pPr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Maatregelen om:</a:t>
            </a:r>
          </a:p>
          <a:p>
            <a:pPr lvl="1"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A. erkenning te waarborgen</a:t>
            </a:r>
          </a:p>
          <a:p>
            <a:pPr lvl="1"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B. jurisdictiegeschillen te voorkomen/op te lossen</a:t>
            </a:r>
          </a:p>
          <a:p>
            <a:pPr lvl="1"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C. opleiding gerechtelijk personeel te ondersteunen</a:t>
            </a:r>
          </a:p>
          <a:p>
            <a:pPr lvl="1" eaLnBrk="1" hangingPunct="1">
              <a:lnSpc>
                <a:spcPct val="90000"/>
              </a:lnSpc>
            </a:pPr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D. samenwerking te bevorderen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Artikel 82, lid 2 VWEU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Minimumvoorschriften ter bevordering van wederzijdse erkenning:</a:t>
            </a:r>
          </a:p>
          <a:p>
            <a:pPr lvl="1" eaLnBrk="1" hangingPunct="1"/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A. wederzijdse toelaatbaarheid van bewijs</a:t>
            </a:r>
          </a:p>
          <a:p>
            <a:pPr lvl="1" eaLnBrk="1" hangingPunct="1"/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B.  rechten van personen in de strafvordering</a:t>
            </a:r>
          </a:p>
          <a:p>
            <a:pPr lvl="1" eaLnBrk="1" hangingPunct="1"/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C. rechten van slachtoffers van misdrijven</a:t>
            </a:r>
          </a:p>
          <a:p>
            <a:pPr lvl="1" eaLnBrk="1" hangingPunct="1"/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D. andere specifieke elementen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Verschillen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Verordening 2018/1805 en KB 2003/577 + KB 2006/783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Bevriezing (voorlopig)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Confiscatie (definitief)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Uitvaardigende vs. uitvoerende autoriteit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Bevriezing en confiscatie- Oefeningen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nl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Zoek de volgende bevoegde uitvoerende autoriteiten en de talen die in het certificaat dienen te worden gebruikt:</a:t>
            </a: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nl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De openbare aanklager in Bologna, Italië wenst een paar </a:t>
            </a:r>
            <a:r>
              <a:rPr lang="nl-B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Ferrari’s</a:t>
            </a:r>
            <a:r>
              <a:rPr lang="nl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 bevriezen die in bezit zijn van een 	maffiagroepering die tevens in Luik, België actief is.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	De Ierse autoriteiten ontvangen een verzoek tot confiscatie uit Luxemburg betreffende opbrengsten 	van witwassen van geld, die in Cork werden geïnvesteerd.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	Een Spaanse openbare aanklager die met succes een groep valsmunters vervolgde heeft onlangs 	informatie verkregen dat miljoenen euro’s in een bank te Kopenhagen worden bewaard.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	In welke zaken zal uw antwoord na 19 december 2020 anders zijn?</a:t>
            </a: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Verstekprocedures -&gt; EAB, zie 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 2009/299 wijzigt KB 2202/584</a:t>
            </a:r>
          </a:p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Gangbaar begrip van </a:t>
            </a:r>
            <a:r>
              <a:rPr lang="nl-B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verstek</a:t>
            </a:r>
          </a:p>
          <a:p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Daling van weigeringen onder voorbehoud van voorwaarden:</a:t>
            </a:r>
          </a:p>
          <a:p>
            <a:pPr lvl="1"/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persoonlijk gedagvaard + besloot om niet op te komen dagen</a:t>
            </a:r>
          </a:p>
          <a:p>
            <a:pPr lvl="1"/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machtigde een advocaat</a:t>
            </a:r>
          </a:p>
          <a:p>
            <a:pPr lvl="1"/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beslissing betekend + recht op een nieuw proces </a:t>
            </a:r>
          </a:p>
          <a:p>
            <a:pPr lvl="1"/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 op de hoogte worden gebracht + recht op een nieuw proces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Praktische problemen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9001428" cy="4967287"/>
          </a:xfrm>
        </p:spPr>
        <p:txBody>
          <a:bodyPr/>
          <a:lstStyle/>
          <a:p>
            <a:pPr>
              <a:defRPr/>
            </a:pPr>
            <a:r>
              <a:rPr lang="nl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Zelfstandige betekenis Unierechtelijke begrippen: welke begrippen? Welke betekenis? Mogelijke afwijking van nationale rechtsbegrippen? </a:t>
            </a:r>
          </a:p>
          <a:p>
            <a:pPr>
              <a:defRPr/>
            </a:pPr>
            <a:r>
              <a:rPr lang="nl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Problemen met:</a:t>
            </a:r>
          </a:p>
          <a:p>
            <a:pPr lvl="1">
              <a:defRPr/>
            </a:pPr>
            <a:r>
              <a:rPr lang="nl-B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verstek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 lvl="1">
              <a:defRPr/>
            </a:pP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dat heeft geleid tot de beslissing (4(1)) (C‑571/17 PPU)</a:t>
            </a:r>
          </a:p>
          <a:p>
            <a:pPr lvl="1">
              <a:defRPr/>
            </a:pP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dagvaarding (4(1)(a)) (</a:t>
            </a:r>
            <a:r>
              <a:rPr lang="nl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PPU)</a:t>
            </a:r>
          </a:p>
          <a:p>
            <a:pPr lvl="1">
              <a:defRPr/>
            </a:pP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verweer door een gemachtigd raadsman</a:t>
            </a:r>
          </a:p>
          <a:p>
            <a:pPr lvl="1">
              <a:defRPr/>
            </a:pP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betekening van het vonnis (art. 4(1)(c))</a:t>
            </a:r>
          </a:p>
          <a:p>
            <a:pPr lvl="1">
              <a:defRPr/>
            </a:pP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recht op een nieuw proces (art. 4(1)(d))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nl-BE" b="1">
                <a:latin typeface="Times New Roman" panose="02020603050405020304" pitchFamily="18" charset="0"/>
                <a:cs typeface="Times New Roman" panose="02020603050405020304" pitchFamily="18" charset="0"/>
              </a:rPr>
              <a:t>De uitvaardigende rechterlijke autoriteit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Zelfstandig begrip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10 november 2016, Zaak C‑452/16 PPU, Poltorak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9 oktober 2019, Zaak C‑489/19 PPU, NJ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Times New Roman" panose="02020603050405020304" pitchFamily="18" charset="0"/>
                <a:cs typeface="Times New Roman" panose="02020603050405020304" pitchFamily="18" charset="0"/>
              </a:rPr>
              <a:t>12 december 2019, Zaak C‑627/19 PPU, Openbaar Ministerie v ZB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Betere toepassing van het Europees strafrecht ERA-opleiding gerechtelijk personeel</vt:lpstr>
      <vt:lpstr>Wederzijdse erkenning in strafzaken</vt:lpstr>
      <vt:lpstr>Artikel 82, lid 1 VWEU- nader onderzocht</vt:lpstr>
      <vt:lpstr>Artikel 82, lid 2 VWEU</vt:lpstr>
      <vt:lpstr>Verschillen</vt:lpstr>
      <vt:lpstr>Bevriezing en confiscatie- Oefeningen</vt:lpstr>
      <vt:lpstr>Verstekprocedures -&gt; EAB, zie https://www.inabsentieaw.eu/</vt:lpstr>
      <vt:lpstr>Praktische problemen</vt:lpstr>
      <vt:lpstr>De uitvaardigende rechterlijke autoriteit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Project Manager</cp:lastModifiedBy>
  <cp:revision>8</cp:revision>
  <dcterms:created xsi:type="dcterms:W3CDTF">2020-12-03T12:07:33Z</dcterms:created>
  <dcterms:modified xsi:type="dcterms:W3CDTF">2021-06-24T11:13:09Z</dcterms:modified>
</cp:coreProperties>
</file>