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300" r:id="rId3"/>
    <p:sldId id="301" r:id="rId4"/>
    <p:sldId id="288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2" autoAdjust="0"/>
  </p:normalViewPr>
  <p:slideViewPr>
    <p:cSldViewPr snapToGrid="0">
      <p:cViewPr>
        <p:scale>
          <a:sx n="100" d="100"/>
          <a:sy n="100" d="100"/>
        </p:scale>
        <p:origin x="-954" y="-3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51D5-CDC1-4DAF-9338-5D6A04E330C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7A365-FFD8-4BE1-A6CA-5A6B6EC59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8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5BAF13-8D1F-4582-894F-7567C487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59C5A12-713A-4F12-8FF4-28348C85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E321B6-8A55-4BAE-BF10-B2DD7FB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CEF-ED61-4196-8B99-43A2518EEEBD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FAB231-875D-413F-AEF4-1E92395C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52A314-BE44-475D-98F3-07DB5003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38B4A6-7BDA-4880-8411-FF715121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BD363C9-CEF0-4F82-A229-96CAE388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4305C3-2370-444B-874E-0A2264C6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627A-D0A0-4F9E-8070-479AA3692127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7237D4-4FF4-469E-B63F-41B1D6AB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BF7CB-2170-490E-9379-769B097F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4B6CA20-F638-4A14-B262-3F522C67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B17388D-B8C8-4D22-8C5F-37717489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7566FB-8731-4091-A815-D0FCBDB0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110-48BB-4BBA-8E4D-6CBB7504344A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F7A3B7-16E9-4DB1-8062-29A6D68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E3F606-992A-4641-9946-B0ADFBA3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80280-7AA4-4A18-824F-066AB626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53E7C6-8A3F-46B4-930C-68BFCAFE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6608CA-5600-4309-82F2-FF634F8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08FE-A3D7-4544-9F50-11600FDAF08C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1E71FC-CFB7-4FF7-A899-70D172A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ED0B65-13DA-4310-876B-FB817DA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4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949684-070B-4C95-8461-89D53272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3302531-C3E1-4231-9CC3-E1D73198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34EBEF-283C-438A-A728-85CB2658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0C8-BA6E-418D-B139-22D58DEA1C98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73AC93-8D1F-4EAC-A22A-8F15855E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2CB921-D395-46BA-B23F-642B9456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5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63DFFB-21C1-4574-A11A-17320079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D58CEC-65DB-4E8A-A690-79870CF3B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D727348-3664-450B-8A35-CAB64E6FE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6E4D2E-76EA-4595-A819-02DF689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BD94-F428-4833-A162-1293F2BB27D2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9A7D818-3431-4E2A-AAC8-D5E67C9F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657C990-8F74-438A-B3E1-E24C68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4D29AA-EDA6-46AB-9973-4496BDC0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19ED72-1114-4FE5-89C4-2F25291E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ED88655-242F-4F63-A417-EADFC3EA5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C153CD-3A22-4B70-B7F3-4BF88AA3C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E174A24-725E-4981-B60C-9617B8BEF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9F35A79-7F03-4095-8D91-F11DAC20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9848-935C-43D7-A003-664D79272D73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6FA2C6B-8377-461A-8014-1B1CC29D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92BF0E6-A37F-46D3-93F1-4A8C3DE0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9094B3-F946-4851-B208-2B0E0C60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D40BF98-24A0-4B32-BE2D-7D4A2A28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A586-8B1A-4DEA-B115-C882BB6CE4E7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57AAAE8-848A-49F6-9779-4D5C31F4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A021C16-74D0-48A0-B8C3-469D64EB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9C0B69F-48B6-4A40-B106-0973F0B7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B1D8-1823-4312-8CB1-EC614C7527EA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FB5A767-E09D-4C09-BA01-D28879A2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130CAE0-CD1C-4407-924F-763B68C7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1A2835-8882-40D7-AEF4-4079C670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376A90-A249-4ED7-9672-0F630768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34E6B69-888D-4460-8A94-D6AB7CAB7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6D2CB06-D0DB-4A80-AC7B-EAF9EF3E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9D8-A857-4C63-9539-36BE0B1B47D3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80B7D96-9BEB-4AA4-BCFB-B3FD65B0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D449CB8-46F3-4DA9-A950-278E83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6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0673F-6AC1-495F-959F-2A124FD7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4FAE6AE-3EBC-40AD-8193-2B7F0846E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ADDCE2D-622E-4C4B-945D-DF7DDE993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558AA67-8B6A-45FB-B6E2-FDBCC8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1793-50D8-434E-82C1-1D55ADA589FA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7A76FA1-21BF-4B59-BA8E-18B71B13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84EDA3-E6A0-4CAC-9047-76527AEE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65ACF89-57E1-46E9-A396-EDE9E4AF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FDB9636-B067-41E1-908E-A3960FEC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5BD40D-305C-4FEE-876A-8D7E5B087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3E06-671B-4A0B-B8E2-4EDFF254A187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581E95-7C54-4FDD-BAA1-75668B0D3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C15203-445A-4B8C-A74D-EB74047D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3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9BEA302F-AF63-4BA7-A4CE-87F880265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14" y="2103437"/>
            <a:ext cx="10515600" cy="1325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Lepsze stosowanie europejskiego prawa karnego </a:t>
            </a:r>
            <a:b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Szkolenie pracowników sądów ERA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9413A1E3-8EBC-434F-AA2A-18F67A71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14" y="4397226"/>
            <a:ext cx="8458200" cy="105632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Europejski nakaz aresztowania (ENA)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4C6EF6B-5BA5-42C8-895C-B2C2D059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1</a:t>
            </a:fld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="" xmlns:a16="http://schemas.microsoft.com/office/drawing/2014/main" id="{ED6EF250-DA41-47BF-A9F6-84638B81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2" y="632401"/>
            <a:ext cx="10476345" cy="984250"/>
          </a:xfrm>
        </p:spPr>
        <p:txBody>
          <a:bodyPr>
            <a:normAutofit fontScale="90000"/>
          </a:bodyPr>
          <a:lstStyle/>
          <a:p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Decyzja ramowa Rady 2002/584 w sprawie europejskiego nakazu aresztowania i procedury wydawania osób między państwami członkowskimi – Scenariusz przypadku 1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="" xmlns:a16="http://schemas.microsoft.com/office/drawing/2014/main" id="{53E0D2F5-AC80-44C6-9E4E-0EABF12A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91" y="1724025"/>
            <a:ext cx="10476345" cy="4351338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Szef policji w Heraklionie, w imieniu prokuratury przy sądzie apelacyjnym Krety Wschodniej, wydaje ENA do Holandii (Królestwa Niderlandów) w sprawie lekarza medycyny narodowości holenderskiej (dr Drion), zamieszkałego w Maastricht, który miał popełnić morderstwo i dopuścić się sabotażu. Fakty dotyczące morderstwa odnoszą się do jego pomocy w położeniu kresu życia greckiego obywatela Karalisa w Heraklionie. Na specjalne życzenie Karalisa, Drion wstrzyknął mu śmiertelną substancję, która spowodowała jego śmierć kilka minut później. Fakty sabotażu dotyczą zniszczenia mienia Aegean Airlines na lotnisku w Atenach, co było wynikiem frustracji dr Driona, który dowiedział się, że nie zdążył na swój lot powrotny do Maastricht. </a:t>
            </a:r>
          </a:p>
          <a:p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E59194B-840C-493D-8433-5ACD07F9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="" xmlns:a16="http://schemas.microsoft.com/office/drawing/2014/main" id="{695EC9D6-4C34-4BD0-9B7D-433B9E0E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5" y="664442"/>
            <a:ext cx="10300546" cy="984250"/>
          </a:xfrm>
        </p:spPr>
        <p:txBody>
          <a:bodyPr>
            <a:noAutofit/>
          </a:bodyPr>
          <a:lstStyle/>
          <a:p>
            <a:r>
              <a:rPr lang="pl-PL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Decyzja ramowa Rady 2002/584 w sprawie europejskiego nakazu aresztowania i procedury wydawania osób między państwami członkowskimi – Scenariusz przypadku 1 – Pytania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D560C5D3-82FC-4A7F-830A-92C9EBDE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1727056"/>
            <a:ext cx="8458200" cy="4246562"/>
          </a:xfrm>
        </p:spPr>
        <p:txBody>
          <a:bodyPr/>
          <a:lstStyle/>
          <a:p>
            <a:pPr algn="just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Czy Holandia jest zobowiązana do wydania Dr. Driona, a jeśli tak, to na jakich warunkach? </a:t>
            </a:r>
          </a:p>
          <a:p>
            <a:pPr algn="just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Czy miałoby to znaczenie, gdyby przestępstwa nie miały miejsca w Grecji, ale w Holandii?</a:t>
            </a:r>
          </a:p>
          <a:p>
            <a:pPr algn="just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Czy Holandia może dokonać oceny tych przestępstw i zakwalifikować je zgodnie z holenderskim prawem karnym?</a:t>
            </a:r>
          </a:p>
          <a:p>
            <a:pPr algn="just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Czy narodowość osoby, której dotyczy wniosek, odgrywa jakąś rolę?</a:t>
            </a:r>
          </a:p>
          <a:p>
            <a:pPr algn="just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Czy osoba, której dotyczy wniosek, zostanie zatrzymana na czas trwania procedury?</a:t>
            </a:r>
          </a:p>
          <a:p>
            <a:pPr algn="just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Jakie organy będą zaangażowane po obu stronach w odniesieniu do tego ENA?</a:t>
            </a:r>
          </a:p>
          <a:p>
            <a:pPr algn="just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Jaką procedurę przewiduje się w Holandii i jak długo ona trwa?</a:t>
            </a:r>
          </a:p>
          <a:p>
            <a:pPr algn="just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Jaką rolę odgrywają organy greckie podczas procedury wydawania osób?</a:t>
            </a:r>
          </a:p>
          <a:p>
            <a:pPr algn="just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Kiedy i w jaki sposób odbędzie się wydanie?</a:t>
            </a:r>
          </a:p>
          <a:p>
            <a:pPr algn="just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Wyobraźmy sobie, że procedura wydania się udaje. Pod jakimi warunkami grecki prokurator może również oskarżyć Driona o popełnienie kolejnego przestępstwa kradzieży ze sklepu?</a:t>
            </a:r>
          </a:p>
          <a:p>
            <a:pPr marL="457200" indent="-457200">
              <a:buNone/>
              <a:defRPr/>
            </a:pPr>
            <a:endParaRPr lang="nl-N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F01358B8-3167-4DB4-9351-654C9317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="" xmlns:a16="http://schemas.microsoft.com/office/drawing/2014/main" id="{7F4F52C7-872E-47B0-B942-59FB63CD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Wzajemne zaufanie i europejski nakaz aresztowania</a:t>
            </a:r>
          </a:p>
        </p:txBody>
      </p:sp>
      <p:sp>
        <p:nvSpPr>
          <p:cNvPr id="9219" name="Tijdelijke aanduiding voor inhoud 2">
            <a:extLst>
              <a:ext uri="{FF2B5EF4-FFF2-40B4-BE49-F238E27FC236}">
                <a16:creationId xmlns="" xmlns:a16="http://schemas.microsoft.com/office/drawing/2014/main" id="{F59A5236-2CE5-4013-A151-51459532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99516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do zasady: zgodność z europejskim nakazem aresztowania</a:t>
            </a:r>
          </a:p>
          <a:p>
            <a:pPr>
              <a:spcBef>
                <a:spcPts val="2400"/>
              </a:spcBef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wyjątkiem mających zastosowanie podstaw do odmowy (Meloni)</a:t>
            </a:r>
          </a:p>
          <a:p>
            <a:pPr>
              <a:spcBef>
                <a:spcPts val="2400"/>
              </a:spcBef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Jednakże: Obawy dotyczące praw człowieka (Aranyosi/ Calderaru)</a:t>
            </a:r>
          </a:p>
          <a:p>
            <a:pPr>
              <a:spcBef>
                <a:spcPts val="2400"/>
              </a:spcBef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Państwa członkowskie muszą zwrócić się o gwarancje dotyczące praw bezwzględnych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AACAF33-3C6D-48D9-90D9-C0C30B2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=""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Wzajemne zaufanie tylko w momencie poddania się?</a:t>
            </a: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=""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699203"/>
            <a:ext cx="8458200" cy="46069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Druga sprawa Aranyosi: gwarancje tylko dla pierwszej jednostki zatrzymania? Mogłoby to prowadzić do wzajemnego monitorowania się państw członkowskich (ML, C-220/18 PPU)</a:t>
            </a:r>
          </a:p>
          <a:p>
            <a:pPr>
              <a:spcBef>
                <a:spcPts val="1800"/>
              </a:spcBef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Wzajemne zaufanie w państwach członkowskich, w których zagrożona jest praworządność? Sprawa Polski i Węgier COM-Zalecenie 2018/103 + C-354/20 PPU (DCAmsterdam ref. w sprawie Polski)</a:t>
            </a:r>
          </a:p>
          <a:p>
            <a:pPr>
              <a:spcBef>
                <a:spcPts val="1800"/>
              </a:spcBef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Wzajemne zaufanie w byłym państwie członkowskim – Zjednoczone Królestwo</a:t>
            </a:r>
          </a:p>
          <a:p>
            <a:pPr>
              <a:spcBef>
                <a:spcPts val="1800"/>
              </a:spcBef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Wzajemne zaufanie w państwach niebędących członkami UE – Norwegia/ Islandia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Niestandardowy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Office Theme</vt:lpstr>
      <vt:lpstr>Lepsze stosowanie europejskiego prawa karnego  Szkolenie pracowników sądów ERA</vt:lpstr>
      <vt:lpstr>Decyzja ramowa Rady 2002/584 w sprawie europejskiego nakazu aresztowania i procedury wydawania osób między państwami członkowskimi – Scenariusz przypadku 1  </vt:lpstr>
      <vt:lpstr>Decyzja ramowa Rady 2002/584 w sprawie europejskiego nakazu aresztowania i procedury wydawania osób między państwami członkowskimi – Scenariusz przypadku 1 – Pytania </vt:lpstr>
      <vt:lpstr>Wzajemne zaufanie i europejski nakaz aresztowania</vt:lpstr>
      <vt:lpstr>Wzajemne zaufanie tylko w momencie poddania się?</vt:lpstr>
    </vt:vector>
  </TitlesOfParts>
  <Company>www.vivalang.pl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www.vivalang.pl</dc:creator>
  <cp:lastModifiedBy>Grzegorz Kucharczyk</cp:lastModifiedBy>
  <cp:revision>13</cp:revision>
  <dcterms:created xsi:type="dcterms:W3CDTF">2020-12-02T15:00:47Z</dcterms:created>
  <dcterms:modified xsi:type="dcterms:W3CDTF">2021-03-31T05:15:36Z</dcterms:modified>
</cp:coreProperties>
</file>