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8" r:id="rId6"/>
    <p:sldId id="269" r:id="rId7"/>
    <p:sldId id="270" r:id="rId8"/>
    <p:sldId id="276" r:id="rId9"/>
    <p:sldId id="271" r:id="rId10"/>
    <p:sldId id="272" r:id="rId11"/>
    <p:sldId id="273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90" y="-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16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libdocumentproperties/EN/212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jn-crimjust.europa.eu/ejn/libdocumentproperties/EN/3152" TargetMode="External"/><Relationship Id="rId4" Type="http://schemas.openxmlformats.org/officeDocument/2006/relationships/hyperlink" Target="https://www.ejn-crimjust.europa.eu/ejn/libdocumentproperties/EN/315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665" y="2404967"/>
            <a:ext cx="9144000" cy="1252632"/>
          </a:xfrm>
        </p:spPr>
        <p:txBody>
          <a:bodyPr anchor="ctr"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Lepsze stosowanie europejskiego prawa karnego Szkolenie pracowników sądów ERA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F0848D1-47D9-40A0-A949-14DE88AA3AD9}"/>
              </a:ext>
            </a:extLst>
          </p:cNvPr>
          <p:cNvSpPr txBox="1"/>
          <p:nvPr/>
        </p:nvSpPr>
        <p:spPr>
          <a:xfrm>
            <a:off x="279665" y="4553146"/>
            <a:ext cx="678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Europejski nakaz dochodzeniowy (END</a:t>
            </a: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86860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do nieuznania lub niewykonania Odroczenie 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540337"/>
            <a:ext cx="10275501" cy="5317663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Podstawy nieuznania lub niewykonania END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są ograniczone i wyraźnie określone </a:t>
            </a:r>
            <a:r>
              <a:rPr lang="pl-PL" sz="1800" dirty="0">
                <a:latin typeface="Times New Roman" panose="02020603050405020304" pitchFamily="18" charset="0"/>
              </a:rPr>
              <a:t>(art. 11 lit. a)-h) dyrektywy)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Uznanie lub wykonanie END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może zostać odroczone </a:t>
            </a:r>
            <a:r>
              <a:rPr lang="pl-PL" sz="1800" dirty="0">
                <a:latin typeface="Times New Roman" panose="02020603050405020304" pitchFamily="18" charset="0"/>
              </a:rPr>
              <a:t>w państwie wykonującym nakaz, jeżeli: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l-PL" sz="1800" i="1" dirty="0">
                <a:latin typeface="Times New Roman" panose="02020603050405020304" pitchFamily="18" charset="0"/>
              </a:rPr>
              <a:t>jego wykonanie może zaszkodzić trwającemu dochodzeniu lub ściganiu w sprawie karnej, do czasu, gdy państwo wykonujące nakaz uzna to za zasadne;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l-PL" sz="1800" i="1" dirty="0">
                <a:latin typeface="Times New Roman" panose="02020603050405020304" pitchFamily="18" charset="0"/>
              </a:rPr>
              <a:t>przedmioty, dokumenty lub dane, o których mowa, są już wykorzystywane w innym postępowaniu, do czasu, gdy nie będą już potrzebne do tego celu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i="1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Gdy tylko </a:t>
            </a:r>
            <a:r>
              <a:rPr lang="pl-PL" sz="1800" b="1" dirty="0">
                <a:latin typeface="Times New Roman" panose="02020603050405020304" pitchFamily="18" charset="0"/>
              </a:rPr>
              <a:t>ustanie </a:t>
            </a:r>
            <a:r>
              <a:rPr lang="pl-PL" sz="1800" dirty="0">
                <a:latin typeface="Times New Roman" panose="02020603050405020304" pitchFamily="18" charset="0"/>
              </a:rPr>
              <a:t>podstawa odroczenia, organ wykonujący nakaz niezwłocznie podejmuje czynności niezbędne do wykonania END i informuje o tym organ wydający nakaz dowolną metodą pozwalającą na uzyskanie dokumentu pisemnego (art. 15 dyrektywy).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5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1" y="843977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Terminy uznania i wykonania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1" y="1403812"/>
            <a:ext cx="10275501" cy="531766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Times New Roman" panose="02020603050405020304" pitchFamily="18" charset="0"/>
              </a:rPr>
              <a:t>Podejmuje się decyzję o uznaniu lub wykonaniu, a czynności dochodzeniowe przeprowadza się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z taką samą szybkością i priorytetem, jak w przypadku podobnej sprawy krajowej </a:t>
            </a:r>
            <a:r>
              <a:rPr lang="pl-PL" sz="1700" dirty="0">
                <a:latin typeface="Times New Roman" panose="02020603050405020304" pitchFamily="18" charset="0"/>
              </a:rPr>
              <a:t>(art. 12 ust. 1 dyrektywy)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7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Times New Roman" panose="02020603050405020304" pitchFamily="18" charset="0"/>
              </a:rPr>
              <a:t>Organ wykonujący nakaz podejmuje decyzję o uznaniu lub wykonaniu END tak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szybko, jak to możliwe</a:t>
            </a:r>
            <a:r>
              <a:rPr lang="pl-PL" sz="1700" dirty="0">
                <a:latin typeface="Times New Roman" panose="02020603050405020304" pitchFamily="18" charset="0"/>
              </a:rPr>
              <a:t>, nie później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niż w terminie 30 dni </a:t>
            </a:r>
            <a:r>
              <a:rPr lang="pl-PL" sz="1700" dirty="0">
                <a:latin typeface="Times New Roman" panose="02020603050405020304" pitchFamily="18" charset="0"/>
              </a:rPr>
              <a:t>od otrzymania END przez właściwy organ wykonujący nakaz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 pilnych okolicznościach</a:t>
            </a:r>
            <a:r>
              <a:rPr lang="pl-PL" sz="1700" dirty="0">
                <a:latin typeface="Times New Roman" panose="02020603050405020304" pitchFamily="18" charset="0"/>
              </a:rPr>
              <a:t>, jeżeli </a:t>
            </a:r>
            <a:r>
              <a:rPr lang="pl-PL" sz="1700" u="sng" dirty="0">
                <a:latin typeface="Times New Roman" panose="02020603050405020304" pitchFamily="18" charset="0"/>
              </a:rPr>
              <a:t>konieczny jest krótszy termin</a:t>
            </a:r>
            <a:r>
              <a:rPr lang="pl-PL" sz="1700" dirty="0">
                <a:latin typeface="Times New Roman" panose="02020603050405020304" pitchFamily="18" charset="0"/>
              </a:rPr>
              <a:t> lub jeżeli </a:t>
            </a:r>
            <a:r>
              <a:rPr lang="pl-PL" sz="1700" u="sng" dirty="0">
                <a:latin typeface="Times New Roman" panose="02020603050405020304" pitchFamily="18" charset="0"/>
              </a:rPr>
              <a:t>organ wydający nakaz zaznaczył w END, że dana czynność dochodzeniowa musi zostać wykonana w określonym dniu</a:t>
            </a:r>
            <a:r>
              <a:rPr lang="pl-PL" sz="1700" dirty="0">
                <a:latin typeface="Times New Roman" panose="02020603050405020304" pitchFamily="18" charset="0"/>
              </a:rPr>
              <a:t>, organ wykonujący nakaz uwzględnia ten wymóg w możliwie najpełniejszym zakresie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Times New Roman" panose="02020603050405020304" pitchFamily="18" charset="0"/>
              </a:rPr>
              <a:t>Organ wykonujący nakaz przeprowadza czynność dochodzeniową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niezwłocznie </a:t>
            </a:r>
            <a:r>
              <a:rPr lang="pl-PL" sz="1700" dirty="0">
                <a:latin typeface="Times New Roman" panose="02020603050405020304" pitchFamily="18" charset="0"/>
              </a:rPr>
              <a:t>i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nie później niż w terminie 90 dni </a:t>
            </a:r>
            <a:r>
              <a:rPr lang="pl-PL" sz="1700" dirty="0">
                <a:latin typeface="Times New Roman" panose="02020603050405020304" pitchFamily="18" charset="0"/>
              </a:rPr>
              <a:t>od podjęcia decyzji o uznaniu. Jeżeli w danym przypadku właściwy organ wykonujący nakaz nie ma praktycznej możliwości zachowania terminu, </a:t>
            </a:r>
            <a:r>
              <a:rPr lang="pl-PL" sz="1700" u="sng" dirty="0">
                <a:latin typeface="Times New Roman" panose="02020603050405020304" pitchFamily="18" charset="0"/>
              </a:rPr>
              <a:t>informuje o</a:t>
            </a:r>
            <a:r>
              <a:rPr lang="pl-PL" sz="1700" dirty="0">
                <a:latin typeface="Times New Roman" panose="02020603050405020304" pitchFamily="18" charset="0"/>
              </a:rPr>
              <a:t> tym niezwłocznie w dowolny sposób właściwy organ państwa wydającego nakaz, podając przyczyny opóźnienia, i konsultuje się z organem wydającym nakaz w sprawie odpowiedniego terminu wykonania danej czynności dochodzeniowej.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5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680211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Środki prawne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491150"/>
            <a:ext cx="10275501" cy="504776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Państwa członkowskie dopilnowują, aby do czynności dochodzeniowych wskazanych w END miały zastosowanie środki prawne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równoważne środkom dostępnym w podobnej sprawie krajowej</a:t>
            </a:r>
            <a:r>
              <a:rPr lang="pl-PL" sz="18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Merytoryczne podstawy wydania END</a:t>
            </a:r>
            <a:r>
              <a:rPr lang="pl-PL" sz="1800" dirty="0">
                <a:latin typeface="Times New Roman" panose="02020603050405020304" pitchFamily="18" charset="0"/>
              </a:rPr>
              <a:t> można zakwestionować </a:t>
            </a:r>
            <a:r>
              <a:rPr lang="pl-PL" sz="1800" u="sng" dirty="0">
                <a:latin typeface="Times New Roman" panose="02020603050405020304" pitchFamily="18" charset="0"/>
              </a:rPr>
              <a:t>tylko</a:t>
            </a:r>
            <a:r>
              <a:rPr lang="pl-PL" sz="1800" dirty="0">
                <a:latin typeface="Times New Roman" panose="02020603050405020304" pitchFamily="18" charset="0"/>
              </a:rPr>
              <a:t> w powództwie wniesionym w </a:t>
            </a:r>
            <a:r>
              <a:rPr lang="pl-PL" sz="1800" u="sng" dirty="0">
                <a:latin typeface="Times New Roman" panose="02020603050405020304" pitchFamily="18" charset="0"/>
              </a:rPr>
              <a:t>państwie wydającym nakaz</a:t>
            </a:r>
            <a:r>
              <a:rPr lang="pl-PL" sz="1800" dirty="0">
                <a:latin typeface="Times New Roman" panose="02020603050405020304" pitchFamily="18" charset="0"/>
              </a:rPr>
              <a:t>, bez uszczerbku dla gwarancji praw podstawowych w państwie wykonującym nakaz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Organ wydający nakaz i organ wykonujący nakaz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informują </a:t>
            </a:r>
            <a:r>
              <a:rPr lang="pl-PL" sz="1800" dirty="0">
                <a:latin typeface="Times New Roman" panose="02020603050405020304" pitchFamily="18" charset="0"/>
              </a:rPr>
              <a:t>się wzajemnie o środkach odwoławczych przysługujących przeciwko wydaniu, uznaniu lub wykonaniu END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Zaskarżenie do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sądu nie zawiesza wykonania środka dochodzeniowego</a:t>
            </a:r>
            <a:r>
              <a:rPr lang="pl-PL" sz="1800" dirty="0">
                <a:latin typeface="Times New Roman" panose="02020603050405020304" pitchFamily="18" charset="0"/>
              </a:rPr>
              <a:t>, </a:t>
            </a:r>
            <a:r>
              <a:rPr lang="pl-PL" sz="1800" u="sng" dirty="0">
                <a:latin typeface="Times New Roman" panose="02020603050405020304" pitchFamily="18" charset="0"/>
              </a:rPr>
              <a:t>chyba że</a:t>
            </a:r>
            <a:r>
              <a:rPr lang="pl-PL" sz="1800" dirty="0">
                <a:latin typeface="Times New Roman" panose="02020603050405020304" pitchFamily="18" charset="0"/>
              </a:rPr>
              <a:t> jest to przewidziane w podobnych sprawach krajowych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1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49" y="764795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informowania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49" y="1672312"/>
            <a:ext cx="10275501" cy="531766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Times New Roman" panose="02020603050405020304" pitchFamily="18" charset="0"/>
              </a:rPr>
              <a:t>Właściwy organ państwa wykonującego nakaz, który otrzymał END, niezwłocznie – a w każdym razie nie później niż w ciągu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tygodnia</a:t>
            </a:r>
            <a:r>
              <a:rPr lang="pl-PL" sz="1700" dirty="0">
                <a:latin typeface="Times New Roman" panose="02020603050405020304" pitchFamily="18" charset="0"/>
              </a:rPr>
              <a:t> od otrzymania END –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potwierdza jego otrzymanie</a:t>
            </a:r>
            <a:r>
              <a:rPr lang="pl-PL" sz="1700" dirty="0">
                <a:latin typeface="Times New Roman" panose="02020603050405020304" pitchFamily="18" charset="0"/>
              </a:rPr>
              <a:t>, wypełniając i wysyłając formularz przedstawiony w załączniku B.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Times New Roman" panose="02020603050405020304" pitchFamily="18" charset="0"/>
              </a:rPr>
              <a:t>Organ wykonujący nakaz niezwłocznie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informuje </a:t>
            </a:r>
            <a:r>
              <a:rPr lang="pl-PL" sz="1700" dirty="0">
                <a:latin typeface="Times New Roman" panose="02020603050405020304" pitchFamily="18" charset="0"/>
              </a:rPr>
              <a:t>organ wydający nakaz w dowolny sposób: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l-PL" sz="1700" dirty="0">
                <a:latin typeface="Times New Roman" panose="02020603050405020304" pitchFamily="18" charset="0"/>
              </a:rPr>
              <a:t>fakt, że formularz przewidziany w załączniku A jest niekompletny lub w sposób oczywisty nieprawidłowy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l-PL" sz="1700" dirty="0">
                <a:latin typeface="Times New Roman" panose="02020603050405020304" pitchFamily="18" charset="0"/>
              </a:rPr>
              <a:t>jeżeli bez dalszych dociekań uzna, że celowe może być przeprowadzenie czynności dochodzeniowych, których początkowo nie przewidziano lub których nie można było określić w chwili wydania END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l-PL" sz="1700" dirty="0">
                <a:latin typeface="Times New Roman" panose="02020603050405020304" pitchFamily="18" charset="0"/>
              </a:rPr>
              <a:t>jeżeli stwierdzi, że w danym przypadku nie może spełnić formalności i procedur wyraźnie wskazanych przez organ wydający nakaz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Times New Roman" panose="02020603050405020304" pitchFamily="18" charset="0"/>
              </a:rPr>
              <a:t>Organ wykonujący nakaz bezzwłocznie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informuje </a:t>
            </a:r>
            <a:r>
              <a:rPr lang="pl-PL" sz="1700" dirty="0">
                <a:latin typeface="Times New Roman" panose="02020603050405020304" pitchFamily="18" charset="0"/>
              </a:rPr>
              <a:t>organ wydający nakaz za pomocą jakiegokolwiek środka umożliwiającego uzyskanie dokumentu pisemnego: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l-PL" sz="1700" dirty="0">
                <a:latin typeface="Times New Roman" panose="02020603050405020304" pitchFamily="18" charset="0"/>
              </a:rPr>
              <a:t>o wszelkich decyzjach podjętych na podstawie art. 10 lub 11;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l-PL" sz="1700" dirty="0">
                <a:latin typeface="Times New Roman" panose="02020603050405020304" pitchFamily="18" charset="0"/>
              </a:rPr>
              <a:t>o każdej decyzji o odroczeniu wykonania lub uznania END, o przyczynach odroczenia oraz, w miarę możliwości, o przewidywanym okresie odroczenia.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98808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Dodatkowe zasoby na stronie internetowej EJN</a:t>
            </a:r>
            <a:r>
              <a:rPr lang="pl-PL" sz="36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635260"/>
            <a:ext cx="10275501" cy="472109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Właściwe organy, akceptowane języki, sprawy pilne i zakres stosowania dyrektywy w sprawie END</a:t>
            </a: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(aktualizacja 7 sierpnia 2019 r.)</a:t>
            </a:r>
            <a:r>
              <a:rPr lang="pl-P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https://www.ejn-crimjust.europa.eu/ejn/libdocumentproperties/EN/2120</a:t>
            </a:r>
            <a:r>
              <a:rPr lang="pl-PL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Wskazówki dotyczące sposobu wypełniania formularza europejskiego nakazu dochodzeniowego (END)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https://www.ejn-crimjust.europa.eu/ejn/libdocumentproperties/EN/3155</a:t>
            </a:r>
            <a:r>
              <a:rPr lang="pl-P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Edytowalny formularz .pdf europejskiego nakazu dochodzeniowego – END (załącznik A)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https://www.ejn-crimjust.europa.eu/ejn/libdocumentproperties/EN/3152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buFontTx/>
              <a:buChar char="-"/>
            </a:pPr>
            <a:endParaRPr 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506632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 treści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42369"/>
            <a:ext cx="10275501" cy="45345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Arkusz informacyjny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Związek z innymi instrumentami prawnymi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Zakres stosowania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Definicje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Kanały przekazu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Rozpoznanie i wykonanie Środki alternatywne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Podstawy do nieuznania lub niewykonania Odroczenie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</a:rPr>
              <a:t>Terminy uznania i wykonania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Środki prawne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Obowiązek informowania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i="1" dirty="0">
                <a:latin typeface="Times New Roman" panose="02020603050405020304" pitchFamily="18" charset="0"/>
              </a:rPr>
              <a:t>Dodatkowe zasoby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25429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Arkusz informacyjny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362075"/>
            <a:ext cx="10275501" cy="4814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22 maja 2017 r.</a:t>
            </a:r>
            <a:r>
              <a:rPr lang="pl-PL" sz="1800" dirty="0">
                <a:latin typeface="Times New Roman" panose="02020603050405020304" pitchFamily="18" charset="0"/>
              </a:rPr>
              <a:t> – termin transpozycji dyrektywy 2014/41/UE</a:t>
            </a:r>
          </a:p>
          <a:p>
            <a:pPr algn="just"/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26 państw członkowskich </a:t>
            </a:r>
            <a:r>
              <a:rPr lang="pl-PL" sz="1800" dirty="0">
                <a:latin typeface="Times New Roman" panose="02020603050405020304" pitchFamily="18" charset="0"/>
              </a:rPr>
              <a:t>dokonało transpozycji, </a:t>
            </a:r>
            <a:r>
              <a:rPr lang="pl-PL" sz="1800" b="1" dirty="0">
                <a:latin typeface="Times New Roman" panose="02020603050405020304" pitchFamily="18" charset="0"/>
              </a:rPr>
              <a:t>Dania </a:t>
            </a:r>
            <a:r>
              <a:rPr lang="pl-PL" sz="1800" dirty="0">
                <a:latin typeface="Times New Roman" panose="02020603050405020304" pitchFamily="18" charset="0"/>
              </a:rPr>
              <a:t>i</a:t>
            </a:r>
            <a:r>
              <a:rPr lang="pl-PL" sz="1800" b="1" dirty="0">
                <a:latin typeface="Times New Roman" panose="02020603050405020304" pitchFamily="18" charset="0"/>
              </a:rPr>
              <a:t> </a:t>
            </a:r>
            <a:r>
              <a:rPr lang="pl-PL" sz="1800" b="1" dirty="0" smtClean="0">
                <a:latin typeface="Times New Roman" panose="02020603050405020304" pitchFamily="18" charset="0"/>
              </a:rPr>
              <a:t>Irlandia nie </a:t>
            </a:r>
            <a:r>
              <a:rPr lang="pl-PL" sz="1800" dirty="0">
                <a:latin typeface="Times New Roman" panose="02020603050405020304" pitchFamily="18" charset="0"/>
              </a:rPr>
              <a:t>są </a:t>
            </a:r>
            <a:r>
              <a:rPr lang="pl-PL" sz="1800" b="1" dirty="0" smtClean="0">
                <a:latin typeface="Times New Roman" panose="02020603050405020304" pitchFamily="18" charset="0"/>
              </a:rPr>
              <a:t>związane </a:t>
            </a:r>
            <a:endParaRPr lang="pl-PL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200" dirty="0"/>
          </a:p>
          <a:p>
            <a:pPr algn="just"/>
            <a:r>
              <a:rPr lang="pl-PL" sz="1800" dirty="0">
                <a:latin typeface="Times New Roman" panose="02020603050405020304" pitchFamily="18" charset="0"/>
              </a:rPr>
              <a:t>Podane są </a:t>
            </a:r>
            <a:r>
              <a:rPr lang="pl-PL" sz="1800" b="1" dirty="0">
                <a:latin typeface="Times New Roman" panose="02020603050405020304" pitchFamily="18" charset="0"/>
              </a:rPr>
              <a:t>terminy</a:t>
            </a:r>
            <a:r>
              <a:rPr lang="pl-PL" sz="1800" dirty="0">
                <a:latin typeface="Times New Roman" panose="02020603050405020304" pitchFamily="18" charset="0"/>
              </a:rPr>
              <a:t> gromadzenia wymaganych dowodów </a:t>
            </a: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pl-PL" sz="1800" b="1" dirty="0">
                <a:latin typeface="Times New Roman" panose="02020603050405020304" pitchFamily="18" charset="0"/>
              </a:rPr>
              <a:t>Ograniczone powody </a:t>
            </a:r>
            <a:r>
              <a:rPr lang="pl-PL" sz="1800" dirty="0">
                <a:latin typeface="Times New Roman" panose="02020603050405020304" pitchFamily="18" charset="0"/>
              </a:rPr>
              <a:t>odmowy uznania lub wykonania END</a:t>
            </a: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pl-PL" sz="1800" b="1" dirty="0">
                <a:latin typeface="Times New Roman" panose="02020603050405020304" pitchFamily="18" charset="0"/>
              </a:rPr>
              <a:t>Jednolity standardowy formularz,</a:t>
            </a:r>
            <a:r>
              <a:rPr lang="pl-PL" sz="1800" dirty="0">
                <a:latin typeface="Times New Roman" panose="02020603050405020304" pitchFamily="18" charset="0"/>
              </a:rPr>
              <a:t> który należy stosować – certyfikat </a:t>
            </a: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pl-PL" sz="1800" dirty="0">
                <a:latin typeface="Times New Roman" panose="02020603050405020304" pitchFamily="18" charset="0"/>
              </a:rPr>
              <a:t>Państwa członkowskie wykonują END zgodnie z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zasadą wzajemnego uznawania </a:t>
            </a:r>
            <a:r>
              <a:rPr lang="pl-PL" sz="1800" dirty="0">
                <a:latin typeface="Times New Roman" panose="02020603050405020304" pitchFamily="18" charset="0"/>
              </a:rPr>
              <a:t>i zgodnie z postanowieniami dyrektywy</a:t>
            </a:r>
          </a:p>
          <a:p>
            <a:pPr algn="just"/>
            <a:endParaRPr lang="en-US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Związek z innymi instrumentami prawnymi</a:t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2"/>
            <a:ext cx="10275501" cy="4719492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dirty="0">
                <a:latin typeface="Times New Roman" panose="02020603050405020304" pitchFamily="18" charset="0"/>
              </a:rPr>
              <a:t>Dyrektywa </a:t>
            </a:r>
            <a:r>
              <a:rPr lang="pl-PL" sz="1800" b="1" dirty="0">
                <a:latin typeface="Times New Roman" panose="02020603050405020304" pitchFamily="18" charset="0"/>
              </a:rPr>
              <a:t>zastępuje</a:t>
            </a:r>
            <a:r>
              <a:rPr lang="pl-PL" sz="1800" dirty="0">
                <a:latin typeface="Times New Roman" panose="02020603050405020304" pitchFamily="18" charset="0"/>
              </a:rPr>
              <a:t>, od dnia 22 maja 2017 r.,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odpowiednie postanowienia </a:t>
            </a:r>
            <a:r>
              <a:rPr lang="pl-PL" sz="1800" dirty="0">
                <a:latin typeface="Times New Roman" panose="02020603050405020304" pitchFamily="18" charset="0"/>
              </a:rPr>
              <a:t>następujących konwencji mających zastosowanie </a:t>
            </a:r>
            <a:r>
              <a:rPr lang="pl-PL" sz="1800" u="sng" dirty="0">
                <a:latin typeface="Times New Roman" panose="02020603050405020304" pitchFamily="18" charset="0"/>
              </a:rPr>
              <a:t>między państwami członkowskimi związanymi niniejszą dyrektywą</a:t>
            </a:r>
            <a:r>
              <a:rPr lang="pl-PL" sz="1800" dirty="0">
                <a:latin typeface="Times New Roman" panose="02020603050405020304" pitchFamily="18" charset="0"/>
              </a:rPr>
              <a:t> (a więc nie w odniesieniu do Danii i Irlandii):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latin typeface="Times New Roman" panose="02020603050405020304" pitchFamily="18" charset="0"/>
              </a:rPr>
              <a:t>a) Konwencja z 1959 r. i jej dwa protokoły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latin typeface="Times New Roman" panose="02020603050405020304" pitchFamily="18" charset="0"/>
              </a:rPr>
              <a:t>b) Konwencja wykonawcza do Układu z Schengen 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r>
              <a:rPr lang="pl-PL" sz="1800" dirty="0">
                <a:latin typeface="Times New Roman" panose="02020603050405020304" pitchFamily="18" charset="0"/>
              </a:rPr>
              <a:t>Konwencja z 2000 r. i jej protokół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dirty="0">
                <a:latin typeface="Times New Roman" panose="02020603050405020304" pitchFamily="18" charset="0"/>
              </a:rPr>
              <a:t>Gromadzenie dowodów będzie odbywać się zgodnie z przepisami niniejszej dyrektywy pomiędzy państwami członkowskimi </a:t>
            </a:r>
            <a:r>
              <a:rPr lang="pl-PL" sz="1800" u="sng" dirty="0">
                <a:latin typeface="Times New Roman" panose="02020603050405020304" pitchFamily="18" charset="0"/>
              </a:rPr>
              <a:t>związanymi</a:t>
            </a:r>
            <a:r>
              <a:rPr lang="pl-PL" sz="1800" dirty="0">
                <a:latin typeface="Times New Roman" panose="02020603050405020304" pitchFamily="18" charset="0"/>
              </a:rPr>
              <a:t> dyrektywą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dirty="0">
                <a:latin typeface="Times New Roman" panose="02020603050405020304" pitchFamily="18" charset="0"/>
              </a:rPr>
              <a:t>W odniesieniu do </a:t>
            </a:r>
            <a:r>
              <a:rPr lang="pl-PL" sz="1800" b="1" dirty="0">
                <a:latin typeface="Times New Roman" panose="02020603050405020304" pitchFamily="18" charset="0"/>
              </a:rPr>
              <a:t>Danii </a:t>
            </a:r>
            <a:r>
              <a:rPr lang="pl-PL" sz="1800" dirty="0">
                <a:latin typeface="Times New Roman" panose="02020603050405020304" pitchFamily="18" charset="0"/>
              </a:rPr>
              <a:t>i</a:t>
            </a:r>
            <a:r>
              <a:rPr lang="pl-PL" sz="1800" b="1" dirty="0">
                <a:latin typeface="Times New Roman" panose="02020603050405020304" pitchFamily="18" charset="0"/>
              </a:rPr>
              <a:t> Irlandii </a:t>
            </a:r>
            <a:r>
              <a:rPr lang="pl-PL" sz="1800" dirty="0">
                <a:latin typeface="Times New Roman" panose="02020603050405020304" pitchFamily="18" charset="0"/>
              </a:rPr>
              <a:t>zastosowanie będą miały przepisy instrumentów prawnych wzajemnej pomocy prawnej (instrument MLA, który </a:t>
            </a:r>
            <a:r>
              <a:rPr lang="pl-PL" sz="1800" b="1" dirty="0">
                <a:latin typeface="Times New Roman" panose="02020603050405020304" pitchFamily="18" charset="0"/>
              </a:rPr>
              <a:t>obowiązuje </a:t>
            </a:r>
            <a:r>
              <a:rPr lang="pl-PL" sz="1800" dirty="0">
                <a:latin typeface="Times New Roman" panose="02020603050405020304" pitchFamily="18" charset="0"/>
              </a:rPr>
              <a:t>w państwie członkowskim zaangażowanym we współpracę sądową)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 stosowania</a:t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47453"/>
            <a:ext cx="10275501" cy="471949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pl-PL" sz="1700" b="1" dirty="0">
                <a:latin typeface="Times New Roman" panose="02020603050405020304" pitchFamily="18" charset="0"/>
              </a:rPr>
              <a:t>END </a:t>
            </a:r>
            <a:r>
              <a:rPr lang="pl-PL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obejmuje </a:t>
            </a:r>
            <a:r>
              <a:rPr lang="pl-PL" sz="1700" dirty="0" smtClean="0">
                <a:latin typeface="Times New Roman" panose="02020603050405020304" pitchFamily="18" charset="0"/>
              </a:rPr>
              <a:t>wszelkie </a:t>
            </a:r>
            <a:r>
              <a:rPr lang="pl-PL" sz="1700" dirty="0">
                <a:latin typeface="Times New Roman" panose="02020603050405020304" pitchFamily="18" charset="0"/>
              </a:rPr>
              <a:t>czynności dochodzeniowe </a:t>
            </a:r>
            <a:r>
              <a:rPr lang="pl-PL" sz="1700" u="sng" dirty="0">
                <a:latin typeface="Times New Roman" panose="02020603050405020304" pitchFamily="18" charset="0"/>
              </a:rPr>
              <a:t>służące uzyskaniu materiału dowodowego</a:t>
            </a:r>
            <a:r>
              <a:rPr lang="pl-PL" sz="1700" dirty="0">
                <a:latin typeface="Times New Roman" panose="02020603050405020304" pitchFamily="18" charset="0"/>
              </a:rPr>
              <a:t> zgodnie z niniejszą dyrektywą (art. 1 ust. 1 dyrektywy)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Times New Roman" panose="02020603050405020304" pitchFamily="18" charset="0"/>
              </a:rPr>
              <a:t>END można również wydać w celu </a:t>
            </a:r>
            <a:r>
              <a:rPr lang="pl-PL" sz="1700" b="1" dirty="0">
                <a:latin typeface="Times New Roman" panose="02020603050405020304" pitchFamily="18" charset="0"/>
              </a:rPr>
              <a:t>uzyskania materiału dowodowego</a:t>
            </a:r>
            <a:r>
              <a:rPr lang="pl-PL" sz="1700" dirty="0">
                <a:latin typeface="Times New Roman" panose="02020603050405020304" pitchFamily="18" charset="0"/>
              </a:rPr>
              <a:t>, który </a:t>
            </a:r>
            <a:r>
              <a:rPr lang="pl-PL" sz="1700" dirty="0" smtClean="0">
                <a:latin typeface="Times New Roman" panose="02020603050405020304" pitchFamily="18" charset="0"/>
              </a:rPr>
              <a:t>jest </a:t>
            </a:r>
            <a:r>
              <a:rPr lang="pl-PL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już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 posiadaniu </a:t>
            </a:r>
            <a:r>
              <a:rPr lang="pl-PL" sz="1700" dirty="0">
                <a:latin typeface="Times New Roman" panose="02020603050405020304" pitchFamily="18" charset="0"/>
              </a:rPr>
              <a:t>właściwych organów państwa wykonującego nakaz (art. 1 ust. 2 dyrektywy)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 w sprawie END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ma zastosowania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l-PL" sz="1700" i="1" dirty="0">
                <a:latin typeface="Times New Roman" panose="02020603050405020304" pitchFamily="18" charset="0"/>
              </a:rPr>
              <a:t>Utworzenie wspólnego zespołu śledczego i gromadzenie dowodów w ramach takiego zespołu (art. 3 dyrektywy)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l-PL" sz="1700" i="1" dirty="0">
                <a:latin typeface="Times New Roman" panose="02020603050405020304" pitchFamily="18" charset="0"/>
              </a:rPr>
              <a:t>Spontaniczna wymiana informacji (art. 7 konwencji z 2000 r.)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l-PL" sz="1700" i="1" dirty="0">
                <a:latin typeface="Times New Roman" panose="02020603050405020304" pitchFamily="18" charset="0"/>
              </a:rPr>
              <a:t>Zamrożenie mienia w celu jego późniejszej konfiskaty (decyzja ramowa 2003/577/WSiSW w sprawie wykonania w Unii Europejskiej postanowień o zabezpieczeniu mienia i środków dowodowych; oraz, od 19.12.2020 r., rozporządzenie 2018/1805 w sprawie wzajemnego uznawania postanowień o zabezpieczeniu i nakazów konfiskaty)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l-PL" sz="1700" i="1" dirty="0">
                <a:latin typeface="Times New Roman" panose="02020603050405020304" pitchFamily="18" charset="0"/>
              </a:rPr>
              <a:t>Restytucja: zwrot przedmiotu ofierze (art. 8 Konwencji z 2000 r.)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l-PL" sz="1700" i="1" dirty="0">
                <a:latin typeface="Times New Roman" panose="02020603050405020304" pitchFamily="18" charset="0"/>
              </a:rPr>
              <a:t>Uzyskiwanie wyciągów z rejestru skazanych/ECRIS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l-PL" sz="17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Wezwanie świadków, oskarżonych itp. na rozprawę (art. 5 Konwencji z 2000 r. lub art. 7 Konwencji z 1959 r.)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5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4283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Definicje</a:t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80020"/>
            <a:ext cx="10275501" cy="471949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„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Państwo wydające nakaz</a:t>
            </a:r>
            <a:r>
              <a:rPr lang="pl-PL" sz="1800" dirty="0">
                <a:latin typeface="Times New Roman" panose="02020603050405020304" pitchFamily="18" charset="0"/>
              </a:rPr>
              <a:t>” – państwo członkowskie, w którym wydano END;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„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Państwo wykonujące nakaz</a:t>
            </a:r>
            <a:r>
              <a:rPr lang="pl-PL" sz="1800" dirty="0">
                <a:latin typeface="Times New Roman" panose="02020603050405020304" pitchFamily="18" charset="0"/>
              </a:rPr>
              <a:t>” – państwo członkowskie wykonujące END, w którym ma zostać przeprowadzona dana czynność dochodzeniowa;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„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Organ wydający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nakaz</a:t>
            </a:r>
            <a:r>
              <a:rPr lang="pl-PL" sz="1800" dirty="0" smtClean="0">
                <a:latin typeface="Times New Roman" panose="02020603050405020304" pitchFamily="18" charset="0"/>
              </a:rPr>
              <a:t>” </a:t>
            </a:r>
            <a:endParaRPr lang="pl-PL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800" dirty="0">
                <a:latin typeface="Times New Roman" panose="02020603050405020304" pitchFamily="18" charset="0"/>
              </a:rPr>
              <a:t>	</a:t>
            </a:r>
            <a:r>
              <a:rPr lang="pl-PL" sz="1800" i="1" dirty="0">
                <a:latin typeface="Times New Roman" panose="02020603050405020304" pitchFamily="18" charset="0"/>
              </a:rPr>
              <a:t>(i) sędzia, sąd, sędzia śledczy lub prokurator właściwy w danej sprawie; (ii) każdy inny właściwy organ określony przez państwo wydające nakaz, który w danej sprawie działa jako organ śledczy w postępowaniu karnym, uprawniony do nakazania gromadzenia materiału dowodowego zgodnie z prawem krajowym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latin typeface="Times New Roman" panose="02020603050405020304" pitchFamily="18" charset="0"/>
              </a:rPr>
              <a:t>„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Organ wykonujący nakaz</a:t>
            </a:r>
            <a:r>
              <a:rPr lang="pl-PL" sz="1800" dirty="0">
                <a:latin typeface="Times New Roman" panose="02020603050405020304" pitchFamily="18" charset="0"/>
              </a:rPr>
              <a:t>” – organ, który jest uprawniony do uznania END i zapewnienia jego wykonania zgodnie z niniejszą dyrektywą i procedurami mającymi zastosowanie w podobnej sprawie krajowej.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6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Kanały przekazu </a:t>
            </a:r>
            <a: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3"/>
            <a:ext cx="10275501" cy="4719492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pl-PL" sz="1600" dirty="0">
                <a:latin typeface="Times New Roman" panose="02020603050405020304" pitchFamily="18" charset="0"/>
              </a:rPr>
              <a:t>Wypełniony i podpisany END jest przekazywany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bezpośrednio</a:t>
            </a:r>
            <a:r>
              <a:rPr lang="pl-PL" sz="1600" dirty="0">
                <a:latin typeface="Times New Roman" panose="02020603050405020304" pitchFamily="18" charset="0"/>
              </a:rPr>
              <a:t> przez organ wydający nakaz organowi wykonującemu nakaz za pomocą dowolnego środka umożliwiającego uzyskanie dokumentu pisemnego – należy skorzystać z </a:t>
            </a:r>
            <a:r>
              <a:rPr lang="pl-PL" sz="16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ATLASU</a:t>
            </a:r>
            <a:r>
              <a:rPr lang="pl-PL" sz="1600" dirty="0">
                <a:latin typeface="Times New Roman" panose="02020603050405020304" pitchFamily="18" charset="0"/>
              </a:rPr>
              <a:t> na stronie internetowej EJN, aby zidentyfikować centralny organ wykonujący nakaz z państwa członkowskiego wykonującego nakaz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6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pl-PL" sz="1600" dirty="0">
                <a:latin typeface="Times New Roman" panose="02020603050405020304" pitchFamily="18" charset="0"/>
              </a:rPr>
              <a:t>Każde państwo członkowskie może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wyznaczyć organ centralny </a:t>
            </a:r>
            <a:r>
              <a:rPr lang="pl-PL" sz="1600" dirty="0">
                <a:latin typeface="Times New Roman" panose="02020603050405020304" pitchFamily="18" charset="0"/>
              </a:rPr>
              <a:t>lub, jeżeli przewiduje to jego system prawny,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więcej niż jeden organ centralny</a:t>
            </a:r>
            <a:r>
              <a:rPr lang="pl-PL" sz="1600" dirty="0">
                <a:latin typeface="Times New Roman" panose="02020603050405020304" pitchFamily="18" charset="0"/>
              </a:rPr>
              <a:t>, </a:t>
            </a:r>
            <a:r>
              <a:rPr lang="pl-PL" sz="1600" b="1" u="sng" dirty="0">
                <a:latin typeface="Times New Roman" panose="02020603050405020304" pitchFamily="18" charset="0"/>
              </a:rPr>
              <a:t>do pomocy</a:t>
            </a:r>
            <a:r>
              <a:rPr lang="pl-PL" sz="1600" b="1" dirty="0">
                <a:latin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</a:rPr>
              <a:t>właściwym organom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600" dirty="0">
                <a:latin typeface="Times New Roman" panose="02020603050405020304" pitchFamily="18" charset="0"/>
              </a:rPr>
              <a:t>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pl-PL" sz="1600" dirty="0">
                <a:latin typeface="Times New Roman" panose="02020603050405020304" pitchFamily="18" charset="0"/>
              </a:rPr>
              <a:t>Organ wydający nakaz może przekazać END za pośrednictwem systemu telekomunikacyjnego </a:t>
            </a:r>
            <a:r>
              <a:rPr lang="pl-PL" sz="1600" b="1" dirty="0">
                <a:latin typeface="Times New Roman" panose="02020603050405020304" pitchFamily="18" charset="0"/>
              </a:rPr>
              <a:t>Europejskiej Sieci Sądowej (EJN)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6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pl-PL" sz="1600" dirty="0">
                <a:latin typeface="Times New Roman" panose="02020603050405020304" pitchFamily="18" charset="0"/>
              </a:rPr>
              <a:t>Jeżeli tożsamość organu wykonującego nakaz nie jest znana, organ wydający nakaz podejmuje </a:t>
            </a:r>
            <a:r>
              <a:rPr lang="pl-PL" sz="1600" b="1" dirty="0">
                <a:latin typeface="Times New Roman" panose="02020603050405020304" pitchFamily="18" charset="0"/>
              </a:rPr>
              <a:t>wszelkie niezbędne zapytania, w tym za pośrednictwem punktów kontaktowych EJN</a:t>
            </a:r>
            <a:r>
              <a:rPr lang="pl-PL" sz="1600" dirty="0">
                <a:latin typeface="Times New Roman" panose="02020603050405020304" pitchFamily="18" charset="0"/>
              </a:rPr>
              <a:t>, w celu uzyskania informacji od państwa wykonującego nakaz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6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pl-PL" sz="1600" dirty="0">
                <a:latin typeface="Times New Roman" panose="02020603050405020304" pitchFamily="18" charset="0"/>
              </a:rPr>
              <a:t>Jeżeli </a:t>
            </a:r>
            <a:r>
              <a:rPr lang="pl-PL" sz="1600" b="1" dirty="0">
                <a:latin typeface="Times New Roman" panose="02020603050405020304" pitchFamily="18" charset="0"/>
              </a:rPr>
              <a:t>organ państwa wykonującego nakaz</a:t>
            </a:r>
            <a:r>
              <a:rPr lang="pl-PL" sz="1600" dirty="0">
                <a:latin typeface="Times New Roman" panose="02020603050405020304" pitchFamily="18" charset="0"/>
              </a:rPr>
              <a:t>, który otrzymał END, </a:t>
            </a:r>
            <a:r>
              <a:rPr lang="pl-PL" sz="1600" b="1" dirty="0">
                <a:latin typeface="Times New Roman" panose="02020603050405020304" pitchFamily="18" charset="0"/>
              </a:rPr>
              <a:t>nie ma kompetencji </a:t>
            </a:r>
            <a:r>
              <a:rPr lang="pl-PL" sz="1600" dirty="0">
                <a:latin typeface="Times New Roman" panose="02020603050405020304" pitchFamily="18" charset="0"/>
              </a:rPr>
              <a:t>do uznania tego nakazu ani do podjęcia czynności koniecznych do jego wykonania, </a:t>
            </a:r>
            <a:r>
              <a:rPr lang="pl-PL" sz="1600" b="1" dirty="0">
                <a:latin typeface="Times New Roman" panose="02020603050405020304" pitchFamily="18" charset="0"/>
              </a:rPr>
              <a:t>przekazuje</a:t>
            </a:r>
            <a:r>
              <a:rPr lang="pl-PL" sz="1600" dirty="0">
                <a:latin typeface="Times New Roman" panose="02020603050405020304" pitchFamily="18" charset="0"/>
              </a:rPr>
              <a:t> z </a:t>
            </a:r>
            <a:r>
              <a:rPr lang="pl-PL" sz="1600" i="1" u="sng" dirty="0">
                <a:latin typeface="Times New Roman" panose="02020603050405020304" pitchFamily="18" charset="0"/>
              </a:rPr>
              <a:t>urzędu </a:t>
            </a:r>
            <a:r>
              <a:rPr lang="pl-PL" sz="1600" dirty="0">
                <a:latin typeface="Times New Roman" panose="02020603050405020304" pitchFamily="18" charset="0"/>
              </a:rPr>
              <a:t>END</a:t>
            </a:r>
            <a:r>
              <a:rPr lang="pl-PL" sz="1600" b="1" dirty="0">
                <a:latin typeface="Times New Roman" panose="02020603050405020304" pitchFamily="18" charset="0"/>
              </a:rPr>
              <a:t> organowi wykonującemu nakaz i informuje o tym organ wydający nakaz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4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9" y="460830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Atlas – strona internetowa EJN</a:t>
            </a:r>
            <a: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2EFC71DD-0FB5-4C73-9F8B-E066C25DB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030" y="1611983"/>
            <a:ext cx="4754389" cy="4290641"/>
          </a:xfr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A977F4F-3E92-4AD6-938E-5FED15D10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02" y="1609453"/>
            <a:ext cx="4555056" cy="421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6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29" y="645737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Rozpoznanie i wykonanie Środki alternatywne</a:t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29" y="1642002"/>
            <a:ext cx="10275501" cy="4570261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700" dirty="0">
                <a:latin typeface="Times New Roman" panose="02020603050405020304" pitchFamily="18" charset="0"/>
              </a:rPr>
              <a:t>Organ wykonujący nakaz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uznaje </a:t>
            </a:r>
            <a:r>
              <a:rPr lang="pl-PL" sz="1700" dirty="0">
                <a:latin typeface="Times New Roman" panose="02020603050405020304" pitchFamily="18" charset="0"/>
              </a:rPr>
              <a:t>END </a:t>
            </a:r>
            <a:r>
              <a:rPr lang="pl-PL" sz="1700" b="1" dirty="0">
                <a:latin typeface="Times New Roman" panose="02020603050405020304" pitchFamily="18" charset="0"/>
              </a:rPr>
              <a:t>bez konieczności dopełniania dodatkowych formalności</a:t>
            </a:r>
            <a:r>
              <a:rPr lang="pl-PL" sz="1700" dirty="0">
                <a:latin typeface="Times New Roman" panose="02020603050405020304" pitchFamily="18" charset="0"/>
              </a:rPr>
              <a:t> i </a:t>
            </a:r>
            <a:r>
              <a:rPr lang="pl-PL" sz="1700" b="1" dirty="0">
                <a:latin typeface="Times New Roman" panose="02020603050405020304" pitchFamily="18" charset="0"/>
              </a:rPr>
              <a:t>zapewnia jego wykonanie w taki sam sposób i na takich samych zasadach </a:t>
            </a:r>
            <a:r>
              <a:rPr lang="pl-PL" sz="1700" dirty="0">
                <a:latin typeface="Times New Roman" panose="02020603050405020304" pitchFamily="18" charset="0"/>
              </a:rPr>
              <a:t>, jak gdyby daną czynność dochodzeniową zarządził organ państwa wykonującego nakaz (art. 9 ust. 1 dyrektywy)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700" dirty="0">
                <a:latin typeface="Times New Roman" panose="02020603050405020304" pitchFamily="18" charset="0"/>
              </a:rPr>
              <a:t>Organ wykonujący nakaz </a:t>
            </a:r>
            <a:r>
              <a:rPr lang="pl-PL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dopełnia </a:t>
            </a:r>
            <a:r>
              <a:rPr lang="pl-PL" sz="1700" b="1" dirty="0" smtClean="0">
                <a:latin typeface="Times New Roman" panose="02020603050405020304" pitchFamily="18" charset="0"/>
              </a:rPr>
              <a:t>formalności </a:t>
            </a:r>
            <a:r>
              <a:rPr lang="pl-PL" sz="1700" b="1" dirty="0">
                <a:latin typeface="Times New Roman" panose="02020603050405020304" pitchFamily="18" charset="0"/>
              </a:rPr>
              <a:t>i procedur wyraźnie wskazanych przez organ wydający</a:t>
            </a:r>
            <a:r>
              <a:rPr lang="pl-PL" sz="1700" dirty="0">
                <a:latin typeface="Times New Roman" panose="02020603050405020304" pitchFamily="18" charset="0"/>
              </a:rPr>
              <a:t> </a:t>
            </a:r>
            <a:r>
              <a:rPr lang="pl-PL" sz="1700" b="1" dirty="0">
                <a:latin typeface="Times New Roman" panose="02020603050405020304" pitchFamily="18" charset="0"/>
              </a:rPr>
              <a:t>nakaz</a:t>
            </a:r>
            <a:r>
              <a:rPr lang="pl-PL" sz="1700" dirty="0">
                <a:latin typeface="Times New Roman" panose="02020603050405020304" pitchFamily="18" charset="0"/>
              </a:rPr>
              <a:t>, </a:t>
            </a:r>
            <a:r>
              <a:rPr lang="pl-PL" sz="1700" u="sng" dirty="0">
                <a:latin typeface="Times New Roman" panose="02020603050405020304" pitchFamily="18" charset="0"/>
              </a:rPr>
              <a:t>chyba że</a:t>
            </a:r>
            <a:r>
              <a:rPr lang="pl-PL" sz="1700" dirty="0">
                <a:latin typeface="Times New Roman" panose="02020603050405020304" pitchFamily="18" charset="0"/>
              </a:rPr>
              <a:t> </a:t>
            </a:r>
            <a:r>
              <a:rPr lang="pl-PL" sz="1700" i="1" dirty="0">
                <a:latin typeface="Times New Roman" panose="02020603050405020304" pitchFamily="18" charset="0"/>
              </a:rPr>
              <a:t>niniejsza dyrektywa stanowi inaczej </a:t>
            </a:r>
            <a:r>
              <a:rPr lang="pl-PL" sz="1700" dirty="0">
                <a:latin typeface="Times New Roman" panose="02020603050405020304" pitchFamily="18" charset="0"/>
              </a:rPr>
              <a:t>i </a:t>
            </a:r>
            <a:r>
              <a:rPr lang="pl-PL" sz="1700" i="1" dirty="0">
                <a:latin typeface="Times New Roman" panose="02020603050405020304" pitchFamily="18" charset="0"/>
              </a:rPr>
              <a:t>pod warunkiem, że takie formalności i procedury nie są sprzeczne z podstawowymi zasadami prawa państwa wykonującego nakaz </a:t>
            </a:r>
            <a:r>
              <a:rPr lang="pl-PL" sz="1700" dirty="0">
                <a:latin typeface="Times New Roman" panose="02020603050405020304" pitchFamily="18" charset="0"/>
              </a:rPr>
              <a:t>(art. 9 ust. 2 dyrektywy)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Odwołanie się do innego rodzaju środka dochodzeniowego</a:t>
            </a:r>
            <a:r>
              <a:rPr lang="pl-PL" sz="1700" dirty="0">
                <a:latin typeface="Times New Roman" panose="02020603050405020304" pitchFamily="18" charset="0"/>
              </a:rPr>
              <a:t> (art. 10 ust. 1 dyrektywy)</a:t>
            </a:r>
            <a:r>
              <a:rPr lang="pl-PL" sz="1700" b="1" dirty="0">
                <a:latin typeface="Times New Roman" panose="02020603050405020304" pitchFamily="18" charset="0"/>
              </a:rPr>
              <a:t> </a:t>
            </a:r>
            <a:r>
              <a:rPr lang="pl-PL" sz="1700" dirty="0"/>
              <a:t>- </a:t>
            </a:r>
            <a:r>
              <a:rPr lang="pl-PL" sz="1700" dirty="0">
                <a:latin typeface="Times New Roman" panose="02020603050405020304" pitchFamily="18" charset="0"/>
              </a:rPr>
              <a:t>organ wykonujący nakaz korzysta w miarę możliwości z innej czynności dochodzeniowej niż przewidziana w END, jeżeli czynność dochodzeniowa wskazana w END</a:t>
            </a:r>
            <a:r>
              <a:rPr lang="pl-PL" sz="1700" b="1" dirty="0">
                <a:latin typeface="Times New Roman" panose="02020603050405020304" pitchFamily="18" charset="0"/>
              </a:rPr>
              <a:t> nie istnieje zgodnie z prawem państwa wykonującego nakaz </a:t>
            </a:r>
            <a:r>
              <a:rPr lang="pl-PL" sz="1700" dirty="0">
                <a:latin typeface="Times New Roman" panose="02020603050405020304" pitchFamily="18" charset="0"/>
              </a:rPr>
              <a:t>lub </a:t>
            </a:r>
            <a:r>
              <a:rPr lang="pl-PL" sz="1700" b="1" dirty="0">
                <a:latin typeface="Times New Roman" panose="02020603050405020304" pitchFamily="18" charset="0"/>
              </a:rPr>
              <a:t>nie byłaby dostępna w podobnej sprawie krajowej</a:t>
            </a:r>
            <a:r>
              <a:rPr lang="pl-PL" sz="1700" dirty="0">
                <a:latin typeface="Times New Roman" panose="02020603050405020304" pitchFamily="18" charset="0"/>
              </a:rPr>
              <a:t>.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Odstępstwa </a:t>
            </a:r>
            <a:r>
              <a:rPr lang="pl-PL" sz="1700" dirty="0">
                <a:latin typeface="Times New Roman" panose="02020603050405020304" pitchFamily="18" charset="0"/>
              </a:rPr>
              <a:t>od wyżej wymienionej opcji są przewidziane w art. 10 ust. 2 lit. a) – d) dyrektywy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700" dirty="0">
                <a:latin typeface="Times New Roman" panose="02020603050405020304" pitchFamily="18" charset="0"/>
              </a:rPr>
              <a:t>Organ wykonujący nakaz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może również skorzystać z </a:t>
            </a:r>
            <a:r>
              <a:rPr lang="pl-PL" sz="1700" dirty="0">
                <a:latin typeface="Times New Roman" panose="02020603050405020304" pitchFamily="18" charset="0"/>
              </a:rPr>
              <a:t>innej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czynności dochodzeniowej </a:t>
            </a:r>
            <a:r>
              <a:rPr lang="pl-PL" sz="1700" dirty="0">
                <a:latin typeface="Times New Roman" panose="02020603050405020304" pitchFamily="18" charset="0"/>
              </a:rPr>
              <a:t>niż wskazana w END, jeżeli </a:t>
            </a:r>
            <a:r>
              <a:rPr lang="pl-PL" sz="1700" b="1" dirty="0">
                <a:latin typeface="Times New Roman" panose="02020603050405020304" pitchFamily="18" charset="0"/>
              </a:rPr>
              <a:t>czynność dochodzeniowa wybrana przez organ wykonujący nakaz </a:t>
            </a:r>
            <a:r>
              <a:rPr lang="pl-PL" sz="1700" b="1" dirty="0" smtClean="0">
                <a:latin typeface="Times New Roman" panose="02020603050405020304" pitchFamily="18" charset="0"/>
              </a:rPr>
              <a:t>pozwoli</a:t>
            </a:r>
            <a:r>
              <a:rPr lang="pl-PL" sz="1700" dirty="0" smtClean="0">
                <a:latin typeface="Times New Roman" panose="02020603050405020304" pitchFamily="18" charset="0"/>
              </a:rPr>
              <a:t> </a:t>
            </a:r>
            <a:r>
              <a:rPr lang="pl-PL" sz="1700" b="1" u="sng" dirty="0" smtClean="0">
                <a:latin typeface="Times New Roman" panose="02020603050405020304" pitchFamily="18" charset="0"/>
              </a:rPr>
              <a:t>osiągnąć </a:t>
            </a:r>
            <a:r>
              <a:rPr lang="pl-PL" sz="1700" b="1" u="sng" dirty="0">
                <a:latin typeface="Times New Roman" panose="02020603050405020304" pitchFamily="18" charset="0"/>
              </a:rPr>
              <a:t>ten sam rezultat</a:t>
            </a:r>
            <a:r>
              <a:rPr lang="pl-PL" sz="1700" b="1" dirty="0">
                <a:latin typeface="Times New Roman" panose="02020603050405020304" pitchFamily="18" charset="0"/>
              </a:rPr>
              <a:t> przy</a:t>
            </a:r>
            <a:r>
              <a:rPr lang="pl-PL" sz="1700" dirty="0">
                <a:latin typeface="Times New Roman" panose="02020603050405020304" pitchFamily="18" charset="0"/>
              </a:rPr>
              <a:t> </a:t>
            </a:r>
            <a:r>
              <a:rPr lang="pl-PL" sz="1700" b="1" dirty="0">
                <a:latin typeface="Times New Roman" panose="02020603050405020304" pitchFamily="18" charset="0"/>
              </a:rPr>
              <a:t>użyciu mniej inwazyjnych środków niż czynność dochodzeniowa wskazana</a:t>
            </a:r>
            <a:r>
              <a:rPr lang="pl-PL" sz="1700" dirty="0">
                <a:latin typeface="Times New Roman" panose="02020603050405020304" pitchFamily="18" charset="0"/>
              </a:rPr>
              <a:t> </a:t>
            </a:r>
            <a:r>
              <a:rPr lang="pl-PL" sz="1700" b="1" dirty="0">
                <a:latin typeface="Times New Roman" panose="02020603050405020304" pitchFamily="18" charset="0"/>
              </a:rPr>
              <a:t>w 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1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1415</Words>
  <Application>Microsoft Office PowerPoint</Application>
  <PresentationFormat>Niestandardowy</PresentationFormat>
  <Paragraphs>153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Office Theme</vt:lpstr>
      <vt:lpstr>Lepsze stosowanie europejskiego prawa karnego Szkolenie pracowników sądów ERA</vt:lpstr>
      <vt:lpstr>Spis treści</vt:lpstr>
      <vt:lpstr>Arkusz informacyjny</vt:lpstr>
      <vt:lpstr> Związek z innymi instrumentami prawnymi </vt:lpstr>
      <vt:lpstr> Zakres stosowania </vt:lpstr>
      <vt:lpstr> Definicje </vt:lpstr>
      <vt:lpstr>  Kanały przekazu   </vt:lpstr>
      <vt:lpstr>  Atlas – strona internetowa EJN  </vt:lpstr>
      <vt:lpstr> Rozpoznanie i wykonanie Środki alternatywne </vt:lpstr>
      <vt:lpstr>  Podstawy do nieuznania lub niewykonania Odroczenie   </vt:lpstr>
      <vt:lpstr>  Terminy uznania i wykonania  </vt:lpstr>
      <vt:lpstr>  Środki prawne  </vt:lpstr>
      <vt:lpstr>  Obowiązek informowania  </vt:lpstr>
      <vt:lpstr>   Dodatkowe zasoby na stronie internetowej EJN   </vt:lpstr>
    </vt:vector>
  </TitlesOfParts>
  <Company>www.vivalang.pl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www.vivalang.pl</dc:creator>
  <cp:lastModifiedBy>Grzegorz Kucharczyk</cp:lastModifiedBy>
  <cp:revision>71</cp:revision>
  <dcterms:created xsi:type="dcterms:W3CDTF">2020-10-28T18:46:19Z</dcterms:created>
  <dcterms:modified xsi:type="dcterms:W3CDTF">2021-03-31T05:19:19Z</dcterms:modified>
</cp:coreProperties>
</file>