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4"/>
  </p:notes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autoAdjust="0"/>
  </p:normalViewPr>
  <p:slideViewPr>
    <p:cSldViewPr snapToGrid="0">
      <p:cViewPr>
        <p:scale>
          <a:sx n="100" d="100"/>
          <a:sy n="100" d="100"/>
        </p:scale>
        <p:origin x="-990" y="-462"/>
      </p:cViewPr>
      <p:guideLst>
        <p:guide orient="horz" pos="2160"/>
        <p:guide pos="3840"/>
      </p:guideLst>
    </p:cSldViewPr>
  </p:slideViewPr>
  <p:outlineViewPr>
    <p:cViewPr>
      <p:scale>
        <a:sx n="33" d="100"/>
        <a:sy n="33" d="100"/>
      </p:scale>
      <p:origin x="0" y="170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31/03/2021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3/31/2021</a:t>
            </a:fld>
            <a:endParaRPr lang="en-US" dirty="0"/>
          </a:p>
        </p:txBody>
      </p:sp>
      <p:sp>
        <p:nvSpPr>
          <p:cNvPr id="5" name="Footer Placeholder 4">
            <a:extLst>
              <a:ext uri="{FF2B5EF4-FFF2-40B4-BE49-F238E27FC236}">
                <a16:creationId xmlns=""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3/31/2021</a:t>
            </a:fld>
            <a:endParaRPr lang="en-US" dirty="0"/>
          </a:p>
        </p:txBody>
      </p:sp>
      <p:sp>
        <p:nvSpPr>
          <p:cNvPr id="5" name="Footer Placeholder 4">
            <a:extLst>
              <a:ext uri="{FF2B5EF4-FFF2-40B4-BE49-F238E27FC236}">
                <a16:creationId xmlns=""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3/31/2021</a:t>
            </a:fld>
            <a:endParaRPr lang="en-US" dirty="0"/>
          </a:p>
        </p:txBody>
      </p:sp>
      <p:sp>
        <p:nvSpPr>
          <p:cNvPr id="5" name="Footer Placeholder 4">
            <a:extLst>
              <a:ext uri="{FF2B5EF4-FFF2-40B4-BE49-F238E27FC236}">
                <a16:creationId xmlns=""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3/31/2021</a:t>
            </a:fld>
            <a:endParaRPr lang="en-US" dirty="0"/>
          </a:p>
        </p:txBody>
      </p:sp>
      <p:sp>
        <p:nvSpPr>
          <p:cNvPr id="5" name="Footer Placeholder 4">
            <a:extLst>
              <a:ext uri="{FF2B5EF4-FFF2-40B4-BE49-F238E27FC236}">
                <a16:creationId xmlns=""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3/31/2021</a:t>
            </a:fld>
            <a:endParaRPr lang="en-US" dirty="0"/>
          </a:p>
        </p:txBody>
      </p:sp>
      <p:sp>
        <p:nvSpPr>
          <p:cNvPr id="5" name="Footer Placeholder 4">
            <a:extLst>
              <a:ext uri="{FF2B5EF4-FFF2-40B4-BE49-F238E27FC236}">
                <a16:creationId xmlns=""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3/31/2021</a:t>
            </a:fld>
            <a:endParaRPr lang="en-US" dirty="0"/>
          </a:p>
        </p:txBody>
      </p:sp>
      <p:sp>
        <p:nvSpPr>
          <p:cNvPr id="6" name="Footer Placeholder 5">
            <a:extLst>
              <a:ext uri="{FF2B5EF4-FFF2-40B4-BE49-F238E27FC236}">
                <a16:creationId xmlns=""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3/31/2021</a:t>
            </a:fld>
            <a:endParaRPr lang="en-US" dirty="0"/>
          </a:p>
        </p:txBody>
      </p:sp>
      <p:sp>
        <p:nvSpPr>
          <p:cNvPr id="8" name="Footer Placeholder 7">
            <a:extLst>
              <a:ext uri="{FF2B5EF4-FFF2-40B4-BE49-F238E27FC236}">
                <a16:creationId xmlns=""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3/31/2021</a:t>
            </a:fld>
            <a:endParaRPr lang="en-US" dirty="0"/>
          </a:p>
        </p:txBody>
      </p:sp>
      <p:sp>
        <p:nvSpPr>
          <p:cNvPr id="4" name="Footer Placeholder 3">
            <a:extLst>
              <a:ext uri="{FF2B5EF4-FFF2-40B4-BE49-F238E27FC236}">
                <a16:creationId xmlns=""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3/31/2021</a:t>
            </a:fld>
            <a:endParaRPr lang="en-US" dirty="0"/>
          </a:p>
        </p:txBody>
      </p:sp>
      <p:sp>
        <p:nvSpPr>
          <p:cNvPr id="3" name="Footer Placeholder 2">
            <a:extLst>
              <a:ext uri="{FF2B5EF4-FFF2-40B4-BE49-F238E27FC236}">
                <a16:creationId xmlns=""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3/31/2021</a:t>
            </a:fld>
            <a:endParaRPr lang="en-US" dirty="0"/>
          </a:p>
        </p:txBody>
      </p:sp>
      <p:sp>
        <p:nvSpPr>
          <p:cNvPr id="6" name="Footer Placeholder 5">
            <a:extLst>
              <a:ext uri="{FF2B5EF4-FFF2-40B4-BE49-F238E27FC236}">
                <a16:creationId xmlns=""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3/31/2021</a:t>
            </a:fld>
            <a:endParaRPr lang="en-US" dirty="0"/>
          </a:p>
        </p:txBody>
      </p:sp>
      <p:sp>
        <p:nvSpPr>
          <p:cNvPr id="6" name="Footer Placeholder 5">
            <a:extLst>
              <a:ext uri="{FF2B5EF4-FFF2-40B4-BE49-F238E27FC236}">
                <a16:creationId xmlns=""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3/31/2021</a:t>
            </a:fld>
            <a:endParaRPr lang="en-US" dirty="0"/>
          </a:p>
        </p:txBody>
      </p:sp>
      <p:sp>
        <p:nvSpPr>
          <p:cNvPr id="5" name="Footer Placeholder 4">
            <a:extLst>
              <a:ext uri="{FF2B5EF4-FFF2-40B4-BE49-F238E27FC236}">
                <a16:creationId xmlns=""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EN/3189"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73E21E-D472-45D3-8125-64F7C298CFD5}"/>
              </a:ext>
            </a:extLst>
          </p:cNvPr>
          <p:cNvSpPr>
            <a:spLocks noGrp="1"/>
          </p:cNvSpPr>
          <p:nvPr>
            <p:ph type="ctrTitle"/>
          </p:nvPr>
        </p:nvSpPr>
        <p:spPr>
          <a:xfrm>
            <a:off x="424206" y="2395540"/>
            <a:ext cx="9144000" cy="960401"/>
          </a:xfrm>
        </p:spPr>
        <p:txBody>
          <a:bodyPr anchor="ctr">
            <a:normAutofit fontScale="90000"/>
          </a:bodyPr>
          <a:lstStyle/>
          <a:p>
            <a:pPr marL="0" marR="0" algn="l">
              <a:spcBef>
                <a:spcPts val="0"/>
              </a:spcBef>
              <a:spcAft>
                <a:spcPts val="800"/>
              </a:spcAft>
            </a:pPr>
            <a:r>
              <a:rPr lang="pl-PL" sz="4400" b="1" dirty="0">
                <a:latin typeface="Times New Roman" panose="02020603050405020304" pitchFamily="18" charset="0"/>
                <a:ea typeface="Calibri" panose="020F0502020204030204" pitchFamily="34" charset="0"/>
                <a:cs typeface="Times New Roman" panose="02020603050405020304" pitchFamily="18" charset="0"/>
              </a:rPr>
              <a:t>Lepsze stosowanie europejskiego prawa karnego </a:t>
            </a:r>
            <a:br>
              <a:rPr lang="pl-PL" sz="4400" b="1" dirty="0">
                <a:latin typeface="Times New Roman" panose="02020603050405020304" pitchFamily="18" charset="0"/>
                <a:ea typeface="Calibri" panose="020F0502020204030204" pitchFamily="34" charset="0"/>
                <a:cs typeface="Times New Roman" panose="02020603050405020304" pitchFamily="18" charset="0"/>
              </a:rPr>
            </a:br>
            <a:r>
              <a:rPr lang="pl-PL" sz="4400" b="1" dirty="0">
                <a:latin typeface="Times New Roman" panose="02020603050405020304" pitchFamily="18" charset="0"/>
                <a:ea typeface="Calibri" panose="020F0502020204030204" pitchFamily="34" charset="0"/>
                <a:cs typeface="Times New Roman" panose="02020603050405020304" pitchFamily="18" charset="0"/>
              </a:rPr>
              <a:t>Szkolenie dla pracowników sądów</a:t>
            </a:r>
            <a:r>
              <a:rPr lang="pl-PL" sz="2900" b="1" dirty="0">
                <a:latin typeface="+mn-lt"/>
                <a:ea typeface="Calibri" panose="020F0502020204030204" pitchFamily="34" charset="0"/>
                <a:cs typeface="Times New Roman" panose="02020603050405020304" pitchFamily="18" charset="0"/>
              </a:rPr>
              <a:t/>
            </a:r>
            <a:br>
              <a:rPr lang="pl-PL" sz="2900" b="1" dirty="0">
                <a:latin typeface="+mn-lt"/>
                <a:ea typeface="Calibri" panose="020F0502020204030204" pitchFamily="34" charset="0"/>
                <a:cs typeface="Times New Roman" panose="02020603050405020304" pitchFamily="18" charset="0"/>
              </a:rPr>
            </a:br>
            <a:endParaRPr lang="pl-PL" sz="2900" b="1" dirty="0">
              <a:latin typeface="+mn-lt"/>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 xmlns:a16="http://schemas.microsoft.com/office/drawing/2014/main" id="{93989260-2094-48F6-92CA-28C2124464D9}"/>
              </a:ext>
            </a:extLst>
          </p:cNvPr>
          <p:cNvSpPr txBox="1"/>
          <p:nvPr/>
        </p:nvSpPr>
        <p:spPr>
          <a:xfrm>
            <a:off x="424206" y="4176075"/>
            <a:ext cx="5995448" cy="1754326"/>
          </a:xfrm>
          <a:prstGeom prst="rect">
            <a:avLst/>
          </a:prstGeom>
          <a:noFill/>
        </p:spPr>
        <p:txBody>
          <a:bodyPr wrap="square" rtlCol="0">
            <a:spAutoFit/>
          </a:bodyPr>
          <a:lstStyle/>
          <a:p>
            <a:r>
              <a:rPr lang="pl-PL" sz="3600" b="1" i="1" dirty="0">
                <a:solidFill>
                  <a:schemeClr val="bg1"/>
                </a:solidFill>
                <a:latin typeface="Times New Roman" panose="02020603050405020304" pitchFamily="18" charset="0"/>
                <a:cs typeface="Times New Roman" panose="02020603050405020304" pitchFamily="18" charset="0"/>
              </a:rPr>
              <a:t>Wzajemne uznawanie II.</a:t>
            </a:r>
          </a:p>
          <a:p>
            <a:r>
              <a:rPr lang="pl-PL" sz="3600" b="1" i="1" dirty="0">
                <a:solidFill>
                  <a:schemeClr val="bg1"/>
                </a:solidFill>
                <a:latin typeface="Times New Roman" panose="02020603050405020304" pitchFamily="18" charset="0"/>
                <a:cs typeface="Times New Roman" panose="02020603050405020304" pitchFamily="18" charset="0"/>
              </a:rPr>
              <a:t>Decyzja ramowa Rady 2009/829/WSiSW</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Prawo właściwe i późniejsze decyzje</a:t>
            </a:r>
            <a:r>
              <a:rPr lang="pl-PL" sz="3600" i="1" dirty="0">
                <a:latin typeface="Times New Roman" panose="02020603050405020304" pitchFamily="18" charset="0"/>
                <a:cs typeface="Times New Roman" panose="02020603050405020304" pitchFamily="18" charset="0"/>
              </a:rPr>
              <a:t/>
            </a:r>
            <a:br>
              <a:rPr lang="pl-PL" sz="3600" i="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endParaRPr lang="pl-PL"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422DD56E-D9C0-4E0B-A814-18EC2E691CE5}"/>
              </a:ext>
            </a:extLst>
          </p:cNvPr>
          <p:cNvSpPr>
            <a:spLocks noGrp="1"/>
          </p:cNvSpPr>
          <p:nvPr>
            <p:ph idx="1"/>
          </p:nvPr>
        </p:nvSpPr>
        <p:spPr>
          <a:xfrm>
            <a:off x="328684" y="1603594"/>
            <a:ext cx="10275501" cy="4393982"/>
          </a:xfrm>
        </p:spPr>
        <p:txBody>
          <a:bodyPr>
            <a:normAutofit/>
          </a:bodyPr>
          <a:lstStyle/>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Po wydaniu decyzji w sprawie uznania monitorowanie środków nadzoru </a:t>
            </a:r>
            <a:r>
              <a:rPr lang="pl-PL" sz="2000" b="1" dirty="0">
                <a:solidFill>
                  <a:srgbClr val="FF0000"/>
                </a:solidFill>
                <a:latin typeface="Times New Roman" panose="02020603050405020304" pitchFamily="18" charset="0"/>
                <a:cs typeface="Times New Roman" panose="02020603050405020304" pitchFamily="18" charset="0"/>
              </a:rPr>
              <a:t>podlega prawu państwa wykonującego nakaz</a:t>
            </a:r>
            <a:r>
              <a:rPr lang="pl-PL" sz="2000" dirty="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(art</a:t>
            </a:r>
            <a:r>
              <a:rPr lang="pl-PL" sz="2000" dirty="0">
                <a:latin typeface="Times New Roman" panose="02020603050405020304" pitchFamily="18" charset="0"/>
                <a:cs typeface="Times New Roman" panose="02020603050405020304" pitchFamily="18" charset="0"/>
              </a:rPr>
              <a:t>. 16 decyzji ramowej)</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pl-PL" sz="2000" b="1" dirty="0">
                <a:latin typeface="Times New Roman" panose="02020603050405020304" pitchFamily="18" charset="0"/>
                <a:cs typeface="Times New Roman" panose="02020603050405020304" pitchFamily="18" charset="0"/>
              </a:rPr>
              <a:t>Właściwy organ w państwie wydającym nakaz </a:t>
            </a:r>
            <a:r>
              <a:rPr lang="pl-PL" sz="2000" dirty="0">
                <a:latin typeface="Times New Roman" panose="02020603050405020304" pitchFamily="18" charset="0"/>
                <a:cs typeface="Times New Roman" panose="02020603050405020304" pitchFamily="18" charset="0"/>
              </a:rPr>
              <a:t>jest jednak</a:t>
            </a:r>
            <a:r>
              <a:rPr lang="pl-PL" sz="2000" u="sng" dirty="0">
                <a:latin typeface="Times New Roman" panose="02020603050405020304" pitchFamily="18" charset="0"/>
                <a:cs typeface="Times New Roman" panose="02020603050405020304" pitchFamily="18" charset="0"/>
              </a:rPr>
              <a:t> właściwy</a:t>
            </a:r>
            <a:r>
              <a:rPr lang="pl-PL" sz="2000" dirty="0">
                <a:latin typeface="Times New Roman" panose="02020603050405020304" pitchFamily="18" charset="0"/>
                <a:cs typeface="Times New Roman" panose="02020603050405020304" pitchFamily="18" charset="0"/>
              </a:rPr>
              <a:t> do podejmowania wszelkich dalszych decyzji związanych z decyzją w sprawie środków nadzoru. Do takich późniejszych decyzji należą w szczególności: </a:t>
            </a:r>
          </a:p>
          <a:p>
            <a:pPr marL="0" indent="0" algn="just">
              <a:lnSpc>
                <a:spcPct val="107000"/>
              </a:lnSpc>
              <a:spcBef>
                <a:spcPts val="0"/>
              </a:spcBef>
              <a:buNone/>
            </a:pPr>
            <a:r>
              <a:rPr lang="pl-PL" sz="2000" dirty="0">
                <a:latin typeface="Times New Roman" panose="02020603050405020304" pitchFamily="18" charset="0"/>
                <a:cs typeface="Times New Roman" panose="02020603050405020304" pitchFamily="18" charset="0"/>
              </a:rPr>
              <a:t>	a) przedłużenie obowiązywania, przegląd i wycofanie decyzji w sprawie środków </a:t>
            </a:r>
            <a:r>
              <a:rPr lang="pl-PL"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nadzoru</a:t>
            </a:r>
            <a:endParaRPr lang="pl-PL"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pl-PL" sz="2000" dirty="0">
                <a:latin typeface="Times New Roman" panose="02020603050405020304" pitchFamily="18" charset="0"/>
                <a:cs typeface="Times New Roman" panose="02020603050405020304" pitchFamily="18" charset="0"/>
              </a:rPr>
              <a:t>	b) zmiana środków </a:t>
            </a:r>
            <a:r>
              <a:rPr lang="pl-PL" sz="2000" dirty="0" smtClean="0">
                <a:latin typeface="Times New Roman" panose="02020603050405020304" pitchFamily="18" charset="0"/>
                <a:cs typeface="Times New Roman" panose="02020603050405020304" pitchFamily="18" charset="0"/>
              </a:rPr>
              <a:t>nadzoru</a:t>
            </a:r>
            <a:endParaRPr lang="pl-PL"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pl-PL" sz="2000" dirty="0">
                <a:latin typeface="Times New Roman" panose="02020603050405020304" pitchFamily="18" charset="0"/>
                <a:cs typeface="Times New Roman" panose="02020603050405020304" pitchFamily="18" charset="0"/>
              </a:rPr>
              <a:t>	c) wydanie nakazu aresztowania lub innego podlegającego wykonaniu orzeczenia </a:t>
            </a:r>
            <a:r>
              <a:rPr lang="pl-PL" sz="2000" dirty="0" smtClean="0">
                <a:latin typeface="Times New Roman" panose="02020603050405020304" pitchFamily="18" charset="0"/>
                <a:cs typeface="Times New Roman" panose="02020603050405020304" pitchFamily="18" charset="0"/>
              </a:rPr>
              <a:t>	sądowego </a:t>
            </a:r>
            <a:r>
              <a:rPr lang="pl-PL" sz="2000" dirty="0">
                <a:latin typeface="Times New Roman" panose="02020603050405020304" pitchFamily="18" charset="0"/>
                <a:cs typeface="Times New Roman" panose="02020603050405020304" pitchFamily="18" charset="0"/>
              </a:rPr>
              <a:t>o takim samym </a:t>
            </a:r>
            <a:r>
              <a:rPr lang="pl-PL" sz="2000" dirty="0" smtClean="0">
                <a:latin typeface="Times New Roman" panose="02020603050405020304" pitchFamily="18" charset="0"/>
                <a:cs typeface="Times New Roman" panose="02020603050405020304" pitchFamily="18" charset="0"/>
              </a:rPr>
              <a:t>skutku</a:t>
            </a:r>
            <a:endParaRPr lang="pl-PL"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smtClean="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Obowiązki zaangażowanych organów</a:t>
            </a:r>
            <a:r>
              <a:rPr lang="pl-PL" sz="3600" i="1" dirty="0">
                <a:latin typeface="Times New Roman" panose="02020603050405020304" pitchFamily="18" charset="0"/>
                <a:cs typeface="Times New Roman" panose="02020603050405020304" pitchFamily="18" charset="0"/>
              </a:rPr>
              <a:t/>
            </a:r>
            <a:br>
              <a:rPr lang="pl-PL" sz="3600" i="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endParaRPr lang="pl-PL"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422DD56E-D9C0-4E0B-A814-18EC2E691CE5}"/>
              </a:ext>
            </a:extLst>
          </p:cNvPr>
          <p:cNvSpPr>
            <a:spLocks noGrp="1"/>
          </p:cNvSpPr>
          <p:nvPr>
            <p:ph idx="1"/>
          </p:nvPr>
        </p:nvSpPr>
        <p:spPr>
          <a:xfrm>
            <a:off x="328684" y="1755743"/>
            <a:ext cx="10275501" cy="4783169"/>
          </a:xfrm>
        </p:spPr>
        <p:txBody>
          <a:bodyPr>
            <a:normAutofit/>
          </a:bodyPr>
          <a:lstStyle/>
          <a:p>
            <a:pPr marL="342900" indent="-342900" algn="just">
              <a:lnSpc>
                <a:spcPct val="100000"/>
              </a:lnSpc>
              <a:spcBef>
                <a:spcPts val="0"/>
              </a:spcBef>
              <a:spcAft>
                <a:spcPts val="1200"/>
              </a:spcAft>
              <a:buFont typeface="Wingdings" panose="05000000000000000000" pitchFamily="2" charset="2"/>
              <a:buChar char=""/>
            </a:pPr>
            <a:r>
              <a:rPr lang="pl-PL" sz="1800" dirty="0">
                <a:latin typeface="Times New Roman" panose="02020603050405020304" pitchFamily="18" charset="0"/>
                <a:cs typeface="Times New Roman" panose="02020603050405020304" pitchFamily="18" charset="0"/>
              </a:rPr>
              <a:t>Właściwy organ w państwie wykonującym nakaz może zwrócić się do właściwego organu w państwie wydającym nakaz o dostarczenie informacji, czy w </a:t>
            </a:r>
            <a:r>
              <a:rPr lang="pl-PL" sz="1800" b="1" dirty="0">
                <a:latin typeface="Times New Roman" panose="02020603050405020304" pitchFamily="18" charset="0"/>
                <a:cs typeface="Times New Roman" panose="02020603050405020304" pitchFamily="18" charset="0"/>
              </a:rPr>
              <a:t>okolicznościach danej sprawy </a:t>
            </a:r>
            <a:r>
              <a:rPr lang="pl-PL" sz="1800" dirty="0">
                <a:latin typeface="Times New Roman" panose="02020603050405020304" pitchFamily="18" charset="0"/>
                <a:cs typeface="Times New Roman" panose="02020603050405020304" pitchFamily="18" charset="0"/>
              </a:rPr>
              <a:t>monitorowanie środków </a:t>
            </a:r>
            <a:r>
              <a:rPr lang="pl-PL" sz="1800" b="1" dirty="0">
                <a:latin typeface="Times New Roman" panose="02020603050405020304" pitchFamily="18" charset="0"/>
                <a:cs typeface="Times New Roman" panose="02020603050405020304" pitchFamily="18" charset="0"/>
              </a:rPr>
              <a:t>jest nadal konieczne</a:t>
            </a:r>
          </a:p>
          <a:p>
            <a:pPr marL="342900" indent="-342900" algn="just">
              <a:lnSpc>
                <a:spcPct val="100000"/>
              </a:lnSpc>
              <a:spcBef>
                <a:spcPts val="0"/>
              </a:spcBef>
              <a:spcAft>
                <a:spcPts val="1200"/>
              </a:spcAft>
              <a:buFont typeface="Wingdings" panose="05000000000000000000" pitchFamily="2" charset="2"/>
              <a:buChar char=""/>
            </a:pPr>
            <a:r>
              <a:rPr lang="pl-PL" sz="1800" b="1" dirty="0">
                <a:latin typeface="Times New Roman" panose="02020603050405020304" pitchFamily="18" charset="0"/>
                <a:cs typeface="Times New Roman" panose="02020603050405020304" pitchFamily="18" charset="0"/>
              </a:rPr>
              <a:t>Przed upływem okresu</a:t>
            </a:r>
            <a:r>
              <a:rPr lang="pl-PL" sz="1800" dirty="0">
                <a:latin typeface="Times New Roman" panose="02020603050405020304" pitchFamily="18" charset="0"/>
                <a:cs typeface="Times New Roman" panose="02020603050405020304" pitchFamily="18" charset="0"/>
              </a:rPr>
              <a:t>, o którym mowa w art. 10 ust. 5, właściwy organ w państwie wydającym nakaz określa, z urzędu lub na wniosek organu centralnego w państwie wykonującym nakaz, dla jakiego dodatkowego okresu, jeśli w ogóle, spodziewa się, że monitorowanie środków jest nadal potrzebne</a:t>
            </a:r>
          </a:p>
          <a:p>
            <a:pPr marL="342900" indent="-342900" algn="just">
              <a:lnSpc>
                <a:spcPct val="100000"/>
              </a:lnSpc>
              <a:spcBef>
                <a:spcPts val="0"/>
              </a:spcBef>
              <a:spcAft>
                <a:spcPts val="1200"/>
              </a:spcAft>
              <a:buFont typeface="Wingdings" panose="05000000000000000000" pitchFamily="2" charset="2"/>
              <a:buChar char=""/>
            </a:pPr>
            <a:r>
              <a:rPr lang="pl-PL" sz="1800" dirty="0">
                <a:latin typeface="Times New Roman" panose="02020603050405020304" pitchFamily="18" charset="0"/>
                <a:cs typeface="Times New Roman" panose="02020603050405020304" pitchFamily="18" charset="0"/>
              </a:rPr>
              <a:t>Właściwy organ w państwie wykonującym nakaz </a:t>
            </a:r>
            <a:r>
              <a:rPr lang="pl-PL" sz="1800" b="1" dirty="0">
                <a:solidFill>
                  <a:srgbClr val="FF0000"/>
                </a:solidFill>
                <a:latin typeface="Times New Roman" panose="02020603050405020304" pitchFamily="18" charset="0"/>
                <a:cs typeface="Times New Roman" panose="02020603050405020304" pitchFamily="18" charset="0"/>
              </a:rPr>
              <a:t>niezwłocznie powiadamia </a:t>
            </a:r>
            <a:r>
              <a:rPr lang="pl-PL" sz="1800" dirty="0">
                <a:latin typeface="Times New Roman" panose="02020603050405020304" pitchFamily="18" charset="0"/>
                <a:cs typeface="Times New Roman" panose="02020603050405020304" pitchFamily="18" charset="0"/>
              </a:rPr>
              <a:t>właściwy organ w państwie wydającym nakaz o </a:t>
            </a:r>
            <a:r>
              <a:rPr lang="pl-PL" sz="1800" b="1" dirty="0">
                <a:solidFill>
                  <a:srgbClr val="FF0000"/>
                </a:solidFill>
                <a:latin typeface="Times New Roman" panose="02020603050405020304" pitchFamily="18" charset="0"/>
                <a:cs typeface="Times New Roman" panose="02020603050405020304" pitchFamily="18" charset="0"/>
              </a:rPr>
              <a:t>wszelkich naruszeniach środka nadzoru </a:t>
            </a:r>
            <a:r>
              <a:rPr lang="pl-PL" sz="1800" dirty="0">
                <a:latin typeface="Times New Roman" panose="02020603050405020304" pitchFamily="18" charset="0"/>
                <a:cs typeface="Times New Roman" panose="02020603050405020304" pitchFamily="18" charset="0"/>
              </a:rPr>
              <a:t>oraz o </a:t>
            </a:r>
            <a:r>
              <a:rPr lang="pl-PL" sz="1800" b="1" dirty="0">
                <a:solidFill>
                  <a:srgbClr val="FF0000"/>
                </a:solidFill>
                <a:latin typeface="Times New Roman" panose="02020603050405020304" pitchFamily="18" charset="0"/>
                <a:cs typeface="Times New Roman" panose="02020603050405020304" pitchFamily="18" charset="0"/>
              </a:rPr>
              <a:t>wszelkich innych ustaleniach</a:t>
            </a:r>
            <a:r>
              <a:rPr lang="pl-PL" sz="1800" dirty="0">
                <a:latin typeface="Times New Roman" panose="02020603050405020304" pitchFamily="18" charset="0"/>
                <a:cs typeface="Times New Roman" panose="02020603050405020304" pitchFamily="18" charset="0"/>
              </a:rPr>
              <a:t>, które mogą skutkować podjęciem dalszej decyzji, o której mowa w art. 18 ust. 1. Zawiadomienia dokonuje się przy użyciu standardowego formularza określonego w Załączniku II</a:t>
            </a:r>
          </a:p>
          <a:p>
            <a:pPr marL="342900" indent="-342900" algn="just">
              <a:lnSpc>
                <a:spcPct val="100000"/>
              </a:lnSpc>
              <a:spcBef>
                <a:spcPts val="0"/>
              </a:spcBef>
              <a:spcAft>
                <a:spcPts val="1200"/>
              </a:spcAft>
              <a:buFont typeface="Wingdings" panose="05000000000000000000" pitchFamily="2" charset="2"/>
              <a:buChar char=""/>
            </a:pPr>
            <a:r>
              <a:rPr lang="pl-PL" sz="1800" dirty="0">
                <a:latin typeface="Times New Roman" panose="02020603050405020304" pitchFamily="18" charset="0"/>
                <a:cs typeface="Times New Roman" panose="02020603050405020304" pitchFamily="18" charset="0"/>
              </a:rPr>
              <a:t>Właściwy organ w państwie wykonującym nakaz niezwłocznie informuje właściwy organ w państwie wydającym nakaz za pomocą jakiegokolwiek środka umożliwiającego uzyskanie dokumentu pisemnego o </a:t>
            </a:r>
            <a:r>
              <a:rPr lang="pl-PL" sz="1800" b="1" dirty="0">
                <a:latin typeface="Times New Roman" panose="02020603050405020304" pitchFamily="18" charset="0"/>
                <a:cs typeface="Times New Roman" panose="02020603050405020304" pitchFamily="18" charset="0"/>
              </a:rPr>
              <a:t>sytuacjach przewidzianych w </a:t>
            </a:r>
            <a:r>
              <a:rPr lang="pl-PL" sz="1800" b="1" dirty="0" smtClean="0">
                <a:latin typeface="Times New Roman" panose="02020603050405020304" pitchFamily="18" charset="0"/>
                <a:cs typeface="Times New Roman" panose="02020603050405020304" pitchFamily="18" charset="0"/>
              </a:rPr>
              <a:t>art</a:t>
            </a:r>
            <a:r>
              <a:rPr lang="pl-PL" sz="1800" b="1" dirty="0">
                <a:latin typeface="Times New Roman" panose="02020603050405020304" pitchFamily="18" charset="0"/>
                <a:cs typeface="Times New Roman" panose="02020603050405020304" pitchFamily="18" charset="0"/>
              </a:rPr>
              <a:t>. 20 ust. 2 decyzji ramowej</a:t>
            </a:r>
          </a:p>
          <a:p>
            <a:pPr marL="342900" marR="0" lvl="0" indent="-342900" algn="just">
              <a:lnSpc>
                <a:spcPct val="107000"/>
              </a:lnSpc>
              <a:spcBef>
                <a:spcPts val="0"/>
              </a:spcBef>
              <a:spcAft>
                <a:spcPts val="0"/>
              </a:spcAft>
              <a:buFont typeface="Symbol" panose="05050102010706020507" pitchFamily="18" charset="2"/>
              <a:buChar char=""/>
            </a:pPr>
            <a:endParaRPr lang="en-US" sz="18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18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smtClean="0">
              <a:solidFill>
                <a:schemeClr val="bg1"/>
              </a:solidFill>
            </a:endParaRPr>
          </a:p>
        </p:txBody>
      </p:sp>
    </p:spTree>
    <p:extLst>
      <p:ext uri="{BB962C8B-B14F-4D97-AF65-F5344CB8AC3E}">
        <p14:creationId xmlns:p14="http://schemas.microsoft.com/office/powerpoint/2010/main" val="1032797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Konsultacje (art. 22) i języków (art. 24)</a:t>
            </a:r>
            <a:r>
              <a:rPr lang="pl-PL" sz="3600" i="1" dirty="0">
                <a:latin typeface="Times New Roman" panose="02020603050405020304" pitchFamily="18" charset="0"/>
                <a:cs typeface="Times New Roman" panose="02020603050405020304" pitchFamily="18" charset="0"/>
              </a:rPr>
              <a:t/>
            </a:r>
            <a:br>
              <a:rPr lang="pl-PL" sz="3600" i="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endParaRPr lang="pl-PL"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Właściwe organy państwa wydającego nakaz i państwa wykonującego nakaz </a:t>
            </a:r>
            <a:r>
              <a:rPr lang="pl-PL" sz="2000" b="1" dirty="0">
                <a:latin typeface="Times New Roman" panose="02020603050405020304" pitchFamily="18" charset="0"/>
                <a:cs typeface="Times New Roman" panose="02020603050405020304" pitchFamily="18" charset="0"/>
              </a:rPr>
              <a:t>konsultują</a:t>
            </a:r>
            <a:r>
              <a:rPr lang="pl-PL" sz="2000" dirty="0">
                <a:latin typeface="Times New Roman" panose="02020603050405020304" pitchFamily="18" charset="0"/>
                <a:cs typeface="Times New Roman" panose="02020603050405020304" pitchFamily="18" charset="0"/>
              </a:rPr>
              <a:t> się ze sobą: </a:t>
            </a:r>
          </a:p>
          <a:p>
            <a:pPr marL="0" marR="0" lvl="0" indent="0" algn="just">
              <a:lnSpc>
                <a:spcPct val="107000"/>
              </a:lnSpc>
              <a:spcBef>
                <a:spcPts val="0"/>
              </a:spcBef>
              <a:spcAft>
                <a:spcPts val="0"/>
              </a:spcAft>
              <a:buNone/>
            </a:pPr>
            <a:r>
              <a:rPr lang="pl-PL" sz="2000" dirty="0">
                <a:latin typeface="Times New Roman" panose="02020603050405020304" pitchFamily="18" charset="0"/>
                <a:cs typeface="Times New Roman" panose="02020603050405020304" pitchFamily="18" charset="0"/>
              </a:rPr>
              <a:t>	</a:t>
            </a:r>
            <a:r>
              <a:rPr lang="pl-PL" sz="2000" i="1" dirty="0">
                <a:latin typeface="Times New Roman" panose="02020603050405020304" pitchFamily="18" charset="0"/>
                <a:cs typeface="Times New Roman" panose="02020603050405020304" pitchFamily="18" charset="0"/>
              </a:rPr>
              <a:t>a) podczas przygotowywania lub co najmniej przed przekazaniem decyzji w sprawie środków nadzoru wraz z zaświadczeniem, o którym mowa w art. 10;</a:t>
            </a:r>
          </a:p>
          <a:p>
            <a:pPr marL="0" marR="0" lvl="0" indent="0" algn="just">
              <a:lnSpc>
                <a:spcPct val="107000"/>
              </a:lnSpc>
              <a:spcBef>
                <a:spcPts val="0"/>
              </a:spcBef>
              <a:spcAft>
                <a:spcPts val="0"/>
              </a:spcAft>
              <a:buNone/>
            </a:pPr>
            <a:r>
              <a:rPr lang="pl-PL" sz="2000" i="1" dirty="0">
                <a:latin typeface="Times New Roman" panose="02020603050405020304" pitchFamily="18" charset="0"/>
                <a:cs typeface="Times New Roman" panose="02020603050405020304" pitchFamily="18" charset="0"/>
              </a:rPr>
              <a:t>	b) ułatwienie sprawnego i skutecznego monitorowania środków nadzoru; </a:t>
            </a:r>
          </a:p>
          <a:p>
            <a:pPr marL="0" marR="0" lvl="0" indent="0" algn="just">
              <a:lnSpc>
                <a:spcPct val="107000"/>
              </a:lnSpc>
              <a:spcBef>
                <a:spcPts val="0"/>
              </a:spcBef>
              <a:spcAft>
                <a:spcPts val="0"/>
              </a:spcAft>
              <a:buNone/>
            </a:pPr>
            <a:r>
              <a:rPr lang="pl-PL" sz="2000" i="1" dirty="0">
                <a:latin typeface="Times New Roman" panose="02020603050405020304" pitchFamily="18" charset="0"/>
                <a:cs typeface="Times New Roman" panose="02020603050405020304" pitchFamily="18" charset="0"/>
              </a:rPr>
              <a:t>	c) gdy dana osoba dopuściła się poważnego naruszenia nałożonych środków nadzoru. </a:t>
            </a: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Zaświadczenia </a:t>
            </a:r>
            <a:r>
              <a:rPr lang="pl-PL" sz="2000" b="1" dirty="0">
                <a:latin typeface="Times New Roman" panose="02020603050405020304" pitchFamily="18" charset="0"/>
                <a:cs typeface="Times New Roman" panose="02020603050405020304" pitchFamily="18" charset="0"/>
              </a:rPr>
              <a:t>są tłumaczone </a:t>
            </a:r>
            <a:r>
              <a:rPr lang="pl-PL" sz="2000" dirty="0">
                <a:latin typeface="Times New Roman" panose="02020603050405020304" pitchFamily="18" charset="0"/>
                <a:cs typeface="Times New Roman" panose="02020603050405020304" pitchFamily="18" charset="0"/>
              </a:rPr>
              <a:t>na język urzędowy lub jeden z języków urzędowych państwa wykonującego nakaz. Każde państwo członkowskie może, w chwili przyjęcia niniejszej decyzji ramowej lub w późniejszym terminie, oświadczyć w deklaracji złożonej w Sekretariacie Generalnym Rady, że będzie przyjmowało tłumaczenia na jeden lub więcej innych języków urzędowych instytucji Unii Europejskiej.</a:t>
            </a:r>
          </a:p>
          <a:p>
            <a:pPr marL="342900" marR="0" lvl="0" indent="-342900" algn="just">
              <a:lnSpc>
                <a:spcPct val="107000"/>
              </a:lnSpc>
              <a:spcBef>
                <a:spcPts val="0"/>
              </a:spcBef>
              <a:spcAft>
                <a:spcPts val="0"/>
              </a:spcAft>
              <a:buFont typeface="Wingdings" panose="05000000000000000000" pitchFamily="2"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12</a:t>
            </a:fld>
            <a:endParaRPr lang="en-US" dirty="0" smtClean="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pl-PL" sz="3600" b="1" dirty="0">
                <a:latin typeface="Times New Roman" panose="02020603050405020304" pitchFamily="18" charset="0"/>
                <a:cs typeface="Times New Roman" panose="02020603050405020304" pitchFamily="18" charset="0"/>
              </a:rPr>
              <a:t>Spis treści</a:t>
            </a:r>
          </a:p>
        </p:txBody>
      </p:sp>
      <p:sp>
        <p:nvSpPr>
          <p:cNvPr id="3" name="Content Placeholder 2">
            <a:extLst>
              <a:ext uri="{FF2B5EF4-FFF2-40B4-BE49-F238E27FC236}">
                <a16:creationId xmlns="" xmlns:a16="http://schemas.microsoft.com/office/drawing/2014/main" id="{422DD56E-D9C0-4E0B-A814-18EC2E691CE5}"/>
              </a:ext>
            </a:extLst>
          </p:cNvPr>
          <p:cNvSpPr>
            <a:spLocks noGrp="1"/>
          </p:cNvSpPr>
          <p:nvPr>
            <p:ph idx="1"/>
          </p:nvPr>
        </p:nvSpPr>
        <p:spPr>
          <a:xfrm>
            <a:off x="328684" y="1803150"/>
            <a:ext cx="10275501" cy="4393982"/>
          </a:xfrm>
        </p:spPr>
        <p:txBody>
          <a:bodyPr>
            <a:normAutofit/>
          </a:bodyPr>
          <a:lstStyle/>
          <a:p>
            <a:pPr>
              <a:buFont typeface="Wingdings" panose="05000000000000000000" pitchFamily="2" charset="2"/>
              <a:buChar char="§"/>
            </a:pPr>
            <a:r>
              <a:rPr lang="pl-PL" sz="2000" i="1" dirty="0">
                <a:latin typeface="Times New Roman" panose="02020603050405020304" pitchFamily="18" charset="0"/>
                <a:cs typeface="Times New Roman" panose="02020603050405020304" pitchFamily="18" charset="0"/>
              </a:rPr>
              <a:t>Arkusz informacyjny – Decyzja ramowa 2009/829</a:t>
            </a:r>
          </a:p>
          <a:p>
            <a:pPr>
              <a:buFont typeface="Wingdings" panose="05000000000000000000" pitchFamily="2" charset="2"/>
              <a:buChar char="§"/>
            </a:pPr>
            <a:r>
              <a:rPr lang="pl-PL" sz="2000" i="1" dirty="0">
                <a:latin typeface="Times New Roman" panose="02020603050405020304" pitchFamily="18" charset="0"/>
                <a:cs typeface="Times New Roman" panose="02020603050405020304" pitchFamily="18" charset="0"/>
              </a:rPr>
              <a:t>Cele</a:t>
            </a:r>
          </a:p>
          <a:p>
            <a:pPr>
              <a:buFont typeface="Wingdings" panose="05000000000000000000" pitchFamily="2" charset="2"/>
              <a:buChar char="§"/>
            </a:pPr>
            <a:r>
              <a:rPr lang="pl-PL" sz="2000" i="1" dirty="0">
                <a:latin typeface="Times New Roman" panose="02020603050405020304" pitchFamily="18" charset="0"/>
                <a:cs typeface="Times New Roman" panose="02020603050405020304" pitchFamily="18" charset="0"/>
              </a:rPr>
              <a:t>Definicje</a:t>
            </a:r>
          </a:p>
          <a:p>
            <a:pPr>
              <a:buFont typeface="Wingdings" panose="05000000000000000000" pitchFamily="2" charset="2"/>
              <a:buChar char="§"/>
            </a:pPr>
            <a:r>
              <a:rPr lang="pl-PL" sz="2000" i="1" dirty="0">
                <a:latin typeface="Times New Roman" panose="02020603050405020304" pitchFamily="18" charset="0"/>
                <a:cs typeface="Times New Roman" panose="02020603050405020304" pitchFamily="18" charset="0"/>
              </a:rPr>
              <a:t>Właściwe organy</a:t>
            </a:r>
          </a:p>
          <a:p>
            <a:pPr>
              <a:buFont typeface="Wingdings" panose="05000000000000000000" pitchFamily="2" charset="2"/>
              <a:buChar char="§"/>
            </a:pPr>
            <a:r>
              <a:rPr lang="pl-PL" sz="2000" i="1" dirty="0">
                <a:latin typeface="Times New Roman" panose="02020603050405020304" pitchFamily="18" charset="0"/>
                <a:cs typeface="Times New Roman" panose="02020603050405020304" pitchFamily="18" charset="0"/>
              </a:rPr>
              <a:t>Kryteria przekazywania decyzji w sprawie środków nadzoru</a:t>
            </a:r>
          </a:p>
          <a:p>
            <a:pPr>
              <a:buFont typeface="Wingdings" panose="05000000000000000000" pitchFamily="2" charset="2"/>
              <a:buChar char="§"/>
            </a:pPr>
            <a:r>
              <a:rPr lang="pl-PL" sz="2000" i="1" dirty="0">
                <a:latin typeface="Times New Roman" panose="02020603050405020304" pitchFamily="18" charset="0"/>
                <a:cs typeface="Times New Roman" panose="02020603050405020304" pitchFamily="18" charset="0"/>
              </a:rPr>
              <a:t>Procedura uznawania decyzji w sprawie środków nadzoru</a:t>
            </a:r>
          </a:p>
          <a:p>
            <a:pPr>
              <a:buFont typeface="Wingdings" panose="05000000000000000000" pitchFamily="2" charset="2"/>
              <a:buChar char="§"/>
            </a:pPr>
            <a:r>
              <a:rPr lang="pl-PL" sz="2000" i="1" dirty="0">
                <a:latin typeface="Times New Roman" panose="02020603050405020304" pitchFamily="18" charset="0"/>
                <a:cs typeface="Times New Roman" panose="02020603050405020304" pitchFamily="18" charset="0"/>
              </a:rPr>
              <a:t>Podstawy do nieuznania Dostosowanie decyzji</a:t>
            </a:r>
          </a:p>
          <a:p>
            <a:pPr>
              <a:buFont typeface="Wingdings" panose="05000000000000000000" pitchFamily="2" charset="2"/>
              <a:buChar char="§"/>
            </a:pPr>
            <a:r>
              <a:rPr lang="pl-PL" sz="2000" i="1" dirty="0">
                <a:latin typeface="Times New Roman" panose="02020603050405020304" pitchFamily="18" charset="0"/>
                <a:cs typeface="Times New Roman" panose="02020603050405020304" pitchFamily="18" charset="0"/>
              </a:rPr>
              <a:t>Prawo właściwe i późniejsze decyzje</a:t>
            </a:r>
          </a:p>
          <a:p>
            <a:pPr>
              <a:buFont typeface="Wingdings" panose="05000000000000000000" pitchFamily="2" charset="2"/>
              <a:buChar char="§"/>
            </a:pPr>
            <a:r>
              <a:rPr lang="pl-PL" sz="2000" i="1" dirty="0">
                <a:latin typeface="Times New Roman" panose="02020603050405020304" pitchFamily="18" charset="0"/>
                <a:cs typeface="Times New Roman" panose="02020603050405020304" pitchFamily="18" charset="0"/>
              </a:rPr>
              <a:t>Obowiązki zaangażowanych organów</a:t>
            </a:r>
          </a:p>
          <a:p>
            <a:pPr>
              <a:buFont typeface="Wingdings" panose="05000000000000000000" pitchFamily="2" charset="2"/>
              <a:buChar char="§"/>
            </a:pPr>
            <a:r>
              <a:rPr lang="pl-PL" sz="2000" i="1" dirty="0">
                <a:latin typeface="Times New Roman" panose="02020603050405020304" pitchFamily="18" charset="0"/>
                <a:cs typeface="Times New Roman" panose="02020603050405020304" pitchFamily="18" charset="0"/>
              </a:rPr>
              <a:t>Konsultacje i języki</a:t>
            </a: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smtClean="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0ED34-8944-409D-BE3C-533A8DC36A51}"/>
              </a:ext>
            </a:extLst>
          </p:cNvPr>
          <p:cNvSpPr>
            <a:spLocks noGrp="1"/>
          </p:cNvSpPr>
          <p:nvPr>
            <p:ph type="title"/>
          </p:nvPr>
        </p:nvSpPr>
        <p:spPr>
          <a:xfrm>
            <a:off x="266394" y="453709"/>
            <a:ext cx="10905066" cy="1135737"/>
          </a:xfrm>
        </p:spPr>
        <p:txBody>
          <a:bodyPr>
            <a:normAutofit/>
          </a:bodyPr>
          <a:lstStyle/>
          <a:p>
            <a:r>
              <a:rPr lang="pl-PL" sz="3600" b="1" smtClean="0">
                <a:latin typeface="Times New Roman" panose="02020603050405020304" pitchFamily="18" charset="0"/>
                <a:cs typeface="Times New Roman" panose="02020603050405020304" pitchFamily="18" charset="0"/>
              </a:rPr>
              <a:t>  Arkusz </a:t>
            </a:r>
            <a:r>
              <a:rPr lang="pl-PL" sz="3600" b="1" dirty="0">
                <a:latin typeface="Times New Roman" panose="02020603050405020304" pitchFamily="18" charset="0"/>
                <a:cs typeface="Times New Roman" panose="02020603050405020304" pitchFamily="18" charset="0"/>
              </a:rPr>
              <a:t>informacyjny</a:t>
            </a:r>
          </a:p>
        </p:txBody>
      </p:sp>
      <p:sp>
        <p:nvSpPr>
          <p:cNvPr id="3" name="Content Placeholder 2">
            <a:extLst>
              <a:ext uri="{FF2B5EF4-FFF2-40B4-BE49-F238E27FC236}">
                <a16:creationId xmlns="" xmlns:a16="http://schemas.microsoft.com/office/drawing/2014/main" id="{422DD56E-D9C0-4E0B-A814-18EC2E691CE5}"/>
              </a:ext>
            </a:extLst>
          </p:cNvPr>
          <p:cNvSpPr>
            <a:spLocks noGrp="1"/>
          </p:cNvSpPr>
          <p:nvPr>
            <p:ph idx="1"/>
          </p:nvPr>
        </p:nvSpPr>
        <p:spPr>
          <a:xfrm>
            <a:off x="266394" y="1711355"/>
            <a:ext cx="10905066" cy="3803325"/>
          </a:xfrm>
        </p:spPr>
        <p:txBody>
          <a:bodyPr>
            <a:noAutofit/>
          </a:bodyPr>
          <a:lstStyle/>
          <a:p>
            <a:pPr algn="just">
              <a:spcAft>
                <a:spcPts val="1200"/>
              </a:spcAft>
            </a:pPr>
            <a:r>
              <a:rPr lang="pl-PL" sz="1800" dirty="0">
                <a:latin typeface="Times New Roman" panose="02020603050405020304" pitchFamily="18" charset="0"/>
                <a:cs typeface="Times New Roman" panose="02020603050405020304" pitchFamily="18" charset="0"/>
              </a:rPr>
              <a:t>Termin transpozycji decyzji ramowej – </a:t>
            </a:r>
            <a:r>
              <a:rPr lang="pl-PL" sz="1800" b="1" dirty="0">
                <a:solidFill>
                  <a:srgbClr val="FF0000"/>
                </a:solidFill>
                <a:latin typeface="Times New Roman" panose="02020603050405020304" pitchFamily="18" charset="0"/>
                <a:cs typeface="Times New Roman" panose="02020603050405020304" pitchFamily="18" charset="0"/>
              </a:rPr>
              <a:t>1 grudnia 2012 r.</a:t>
            </a:r>
          </a:p>
          <a:p>
            <a:pPr algn="just">
              <a:spcAft>
                <a:spcPts val="1200"/>
              </a:spcAft>
            </a:pPr>
            <a:r>
              <a:rPr lang="pl-PL" sz="1800" dirty="0">
                <a:latin typeface="Times New Roman" panose="02020603050405020304" pitchFamily="18" charset="0"/>
                <a:cs typeface="Times New Roman" panose="02020603050405020304" pitchFamily="18" charset="0"/>
              </a:rPr>
              <a:t>Wdrożyło ją </a:t>
            </a:r>
            <a:r>
              <a:rPr lang="pl-PL" sz="1800" b="1" dirty="0">
                <a:solidFill>
                  <a:srgbClr val="FF0000"/>
                </a:solidFill>
                <a:latin typeface="Times New Roman" panose="02020603050405020304" pitchFamily="18" charset="0"/>
                <a:cs typeface="Times New Roman" panose="02020603050405020304" pitchFamily="18" charset="0"/>
              </a:rPr>
              <a:t>27 państw członkowskich</a:t>
            </a:r>
            <a:r>
              <a:rPr lang="pl-PL" sz="1800" dirty="0">
                <a:latin typeface="Times New Roman" panose="02020603050405020304" pitchFamily="18" charset="0"/>
                <a:cs typeface="Times New Roman" panose="02020603050405020304" pitchFamily="18" charset="0"/>
              </a:rPr>
              <a:t>,</a:t>
            </a:r>
            <a:r>
              <a:rPr lang="pl-PL" sz="1800" b="1" dirty="0">
                <a:latin typeface="Times New Roman" panose="02020603050405020304" pitchFamily="18" charset="0"/>
                <a:cs typeface="Times New Roman" panose="02020603050405020304" pitchFamily="18" charset="0"/>
              </a:rPr>
              <a:t> </a:t>
            </a:r>
            <a:r>
              <a:rPr lang="pl-PL" sz="1800" b="1" dirty="0">
                <a:solidFill>
                  <a:srgbClr val="FF0000"/>
                </a:solidFill>
                <a:latin typeface="Times New Roman" panose="02020603050405020304" pitchFamily="18" charset="0"/>
                <a:cs typeface="Times New Roman" panose="02020603050405020304" pitchFamily="18" charset="0"/>
              </a:rPr>
              <a:t>proces w Irlandii trwa </a:t>
            </a:r>
            <a:r>
              <a:rPr lang="pl-PL" sz="1800" dirty="0">
                <a:latin typeface="Times New Roman" panose="02020603050405020304" pitchFamily="18" charset="0"/>
                <a:cs typeface="Times New Roman" panose="02020603050405020304" pitchFamily="18" charset="0"/>
              </a:rPr>
              <a:t>(</a:t>
            </a:r>
            <a:r>
              <a:rPr lang="pl-PL" sz="1800" b="1" dirty="0">
                <a:latin typeface="Times New Roman" panose="02020603050405020304" pitchFamily="18" charset="0"/>
                <a:cs typeface="Times New Roman" panose="02020603050405020304" pitchFamily="18" charset="0"/>
              </a:rPr>
              <a:t>na dzień 28.10.2020 r.)</a:t>
            </a:r>
          </a:p>
          <a:p>
            <a:pPr algn="just">
              <a:spcAft>
                <a:spcPts val="1200"/>
              </a:spcAft>
            </a:pPr>
            <a:r>
              <a:rPr lang="pl-PL" sz="1800">
                <a:latin typeface="Times New Roman" panose="02020603050405020304" pitchFamily="18" charset="0"/>
                <a:cs typeface="Times New Roman" panose="02020603050405020304" pitchFamily="18" charset="0"/>
              </a:rPr>
              <a:t>Decyzja </a:t>
            </a:r>
            <a:r>
              <a:rPr lang="pl-PL" sz="1800" smtClean="0">
                <a:latin typeface="Times New Roman" panose="02020603050405020304" pitchFamily="18" charset="0"/>
                <a:cs typeface="Times New Roman" panose="02020603050405020304" pitchFamily="18" charset="0"/>
              </a:rPr>
              <a:t>ramowa </a:t>
            </a:r>
            <a:r>
              <a:rPr lang="pl-PL" sz="1800" b="1" smtClean="0">
                <a:latin typeface="Times New Roman" panose="02020603050405020304" pitchFamily="18" charset="0"/>
                <a:cs typeface="Times New Roman" panose="02020603050405020304" pitchFamily="18" charset="0"/>
              </a:rPr>
              <a:t> </a:t>
            </a:r>
            <a:r>
              <a:rPr lang="pl-PL" sz="1800" b="1" smtClean="0">
                <a:solidFill>
                  <a:srgbClr val="FF0000"/>
                </a:solidFill>
                <a:latin typeface="Times New Roman" panose="02020603050405020304" pitchFamily="18" charset="0"/>
                <a:cs typeface="Times New Roman" panose="02020603050405020304" pitchFamily="18" charset="0"/>
              </a:rPr>
              <a:t>umożliwia</a:t>
            </a:r>
            <a:r>
              <a:rPr lang="pl-PL" sz="1800" smtClean="0">
                <a:latin typeface="Times New Roman" panose="02020603050405020304" pitchFamily="18" charset="0"/>
                <a:cs typeface="Times New Roman" panose="02020603050405020304" pitchFamily="18" charset="0"/>
              </a:rPr>
              <a:t> </a:t>
            </a:r>
            <a:r>
              <a:rPr lang="pl-PL" sz="1800" dirty="0">
                <a:latin typeface="Times New Roman" panose="02020603050405020304" pitchFamily="18" charset="0"/>
                <a:cs typeface="Times New Roman" panose="02020603050405020304" pitchFamily="18" charset="0"/>
              </a:rPr>
              <a:t>osobie mającej miejsce zamieszkania w jednym państwie członkowskim, wobec której toczy się </a:t>
            </a:r>
            <a:r>
              <a:rPr lang="pl-PL" sz="1800" u="sng" dirty="0">
                <a:latin typeface="Times New Roman" panose="02020603050405020304" pitchFamily="18" charset="0"/>
                <a:cs typeface="Times New Roman" panose="02020603050405020304" pitchFamily="18" charset="0"/>
              </a:rPr>
              <a:t>postępowanie karne w drugim </a:t>
            </a:r>
            <a:r>
              <a:rPr lang="pl-PL" sz="1800" dirty="0">
                <a:latin typeface="Times New Roman" panose="02020603050405020304" pitchFamily="18" charset="0"/>
                <a:cs typeface="Times New Roman" panose="02020603050405020304" pitchFamily="18" charset="0"/>
              </a:rPr>
              <a:t>państwie członkowskim, by mogła w oczekiwaniu na proces być nadzorowana przez organy państwa, w którym ma ona miejsce zamieszkania.</a:t>
            </a:r>
          </a:p>
          <a:p>
            <a:pPr algn="just">
              <a:spcAft>
                <a:spcPts val="1200"/>
              </a:spcAft>
            </a:pPr>
            <a:r>
              <a:rPr lang="pl-PL" sz="1800" dirty="0">
                <a:latin typeface="Times New Roman" panose="02020603050405020304" pitchFamily="18" charset="0"/>
                <a:cs typeface="Times New Roman" panose="02020603050405020304" pitchFamily="18" charset="0"/>
              </a:rPr>
              <a:t>Istnieje </a:t>
            </a:r>
            <a:r>
              <a:rPr lang="pl-PL" sz="1800" b="1" dirty="0">
                <a:solidFill>
                  <a:srgbClr val="FF0000"/>
                </a:solidFill>
                <a:latin typeface="Times New Roman" panose="02020603050405020304" pitchFamily="18" charset="0"/>
                <a:cs typeface="Times New Roman" panose="02020603050405020304" pitchFamily="18" charset="0"/>
              </a:rPr>
              <a:t>ryzyko różnego traktowania </a:t>
            </a:r>
            <a:r>
              <a:rPr lang="pl-PL" sz="1800" dirty="0">
                <a:latin typeface="Times New Roman" panose="02020603050405020304" pitchFamily="18" charset="0"/>
                <a:cs typeface="Times New Roman" panose="02020603050405020304" pitchFamily="18" charset="0"/>
              </a:rPr>
              <a:t>osób mających miejsce zamieszkania w państwie, w którym odbywa się proces, i osób niemających w nim miejsca zamieszkania; osoba niemająca miejsca zamieszkania w danym państwie ryzykuje, że zostanie zatrzymana w areszcie w oczekiwaniu na proces, nawet jeśli w podobnych okolicznościach osoba mająca miejsce zamieszkania w danym państwie nie zostałaby zatrzymana</a:t>
            </a:r>
          </a:p>
          <a:p>
            <a:pPr algn="just">
              <a:spcAft>
                <a:spcPts val="1200"/>
              </a:spcAft>
            </a:pPr>
            <a:r>
              <a:rPr lang="pl-PL" sz="1800" dirty="0">
                <a:latin typeface="Times New Roman" panose="02020603050405020304" pitchFamily="18" charset="0"/>
                <a:cs typeface="Times New Roman" panose="02020603050405020304" pitchFamily="18" charset="0"/>
              </a:rPr>
              <a:t>Decyzja ramowa </a:t>
            </a:r>
            <a:r>
              <a:rPr lang="pl-PL" sz="1800" b="1" dirty="0">
                <a:solidFill>
                  <a:srgbClr val="FF0000"/>
                </a:solidFill>
                <a:latin typeface="Times New Roman" panose="02020603050405020304" pitchFamily="18" charset="0"/>
                <a:cs typeface="Times New Roman" panose="02020603050405020304" pitchFamily="18" charset="0"/>
              </a:rPr>
              <a:t>ustanawia zasady,</a:t>
            </a:r>
            <a:r>
              <a:rPr lang="pl-PL" sz="1800" dirty="0">
                <a:latin typeface="Times New Roman" panose="02020603050405020304" pitchFamily="18" charset="0"/>
                <a:cs typeface="Times New Roman" panose="02020603050405020304" pitchFamily="18" charset="0"/>
              </a:rPr>
              <a:t> zgodnie z którymi jedno państwo członkowskie </a:t>
            </a:r>
            <a:r>
              <a:rPr lang="pl-PL" sz="1800" b="1" u="sng" dirty="0">
                <a:latin typeface="Times New Roman" panose="02020603050405020304" pitchFamily="18" charset="0"/>
                <a:cs typeface="Times New Roman" panose="02020603050405020304" pitchFamily="18" charset="0"/>
              </a:rPr>
              <a:t>uznaje</a:t>
            </a:r>
            <a:r>
              <a:rPr lang="pl-PL" sz="1800" dirty="0">
                <a:latin typeface="Times New Roman" panose="02020603050405020304" pitchFamily="18" charset="0"/>
                <a:cs typeface="Times New Roman" panose="02020603050405020304" pitchFamily="18" charset="0"/>
              </a:rPr>
              <a:t> decyzję w sprawie środków nadzoru </a:t>
            </a:r>
            <a:r>
              <a:rPr lang="pl-PL" sz="1800" u="sng" dirty="0">
                <a:latin typeface="Times New Roman" panose="02020603050405020304" pitchFamily="18" charset="0"/>
                <a:cs typeface="Times New Roman" panose="02020603050405020304" pitchFamily="18" charset="0"/>
              </a:rPr>
              <a:t>wydaną w innym</a:t>
            </a:r>
            <a:r>
              <a:rPr lang="pl-PL" sz="1800" dirty="0">
                <a:latin typeface="Times New Roman" panose="02020603050405020304" pitchFamily="18" charset="0"/>
                <a:cs typeface="Times New Roman" panose="02020603050405020304" pitchFamily="18" charset="0"/>
              </a:rPr>
              <a:t> państwie członkowskim jako alternatywę dla tymczasowego aresztowania, </a:t>
            </a:r>
            <a:r>
              <a:rPr lang="pl-PL" sz="1800" b="1" u="sng" dirty="0">
                <a:latin typeface="Times New Roman" panose="02020603050405020304" pitchFamily="18" charset="0"/>
                <a:cs typeface="Times New Roman" panose="02020603050405020304" pitchFamily="18" charset="0"/>
              </a:rPr>
              <a:t>monitoruje</a:t>
            </a:r>
            <a:r>
              <a:rPr lang="pl-PL" sz="1800" b="1" dirty="0">
                <a:latin typeface="Times New Roman" panose="02020603050405020304" pitchFamily="18" charset="0"/>
                <a:cs typeface="Times New Roman" panose="02020603050405020304" pitchFamily="18" charset="0"/>
              </a:rPr>
              <a:t> </a:t>
            </a:r>
            <a:r>
              <a:rPr lang="pl-PL" sz="1800" dirty="0">
                <a:latin typeface="Times New Roman" panose="02020603050405020304" pitchFamily="18" charset="0"/>
                <a:cs typeface="Times New Roman" panose="02020603050405020304" pitchFamily="18" charset="0"/>
              </a:rPr>
              <a:t>środki nadzoru nałożone na osobę fizyczną i </a:t>
            </a:r>
            <a:r>
              <a:rPr lang="pl-PL" sz="1800" b="1" u="sng" dirty="0">
                <a:latin typeface="Times New Roman" panose="02020603050405020304" pitchFamily="18" charset="0"/>
                <a:cs typeface="Times New Roman" panose="02020603050405020304" pitchFamily="18" charset="0"/>
              </a:rPr>
              <a:t>przekazuje</a:t>
            </a:r>
            <a:r>
              <a:rPr lang="pl-PL" sz="1800" dirty="0">
                <a:latin typeface="Times New Roman" panose="02020603050405020304" pitchFamily="18" charset="0"/>
                <a:cs typeface="Times New Roman" panose="02020603050405020304" pitchFamily="18" charset="0"/>
              </a:rPr>
              <a:t> daną osobę państwu wydającemu nakaz w przypadku naruszenia tych środków</a:t>
            </a:r>
          </a:p>
        </p:txBody>
      </p:sp>
      <p:sp>
        <p:nvSpPr>
          <p:cNvPr id="4" name="Slide Number Placeholder 3">
            <a:extLst>
              <a:ext uri="{FF2B5EF4-FFF2-40B4-BE49-F238E27FC236}">
                <a16:creationId xmlns=""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smtClean="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0ED34-8944-409D-BE3C-533A8DC36A51}"/>
              </a:ext>
            </a:extLst>
          </p:cNvPr>
          <p:cNvSpPr>
            <a:spLocks noGrp="1"/>
          </p:cNvSpPr>
          <p:nvPr>
            <p:ph type="title"/>
          </p:nvPr>
        </p:nvSpPr>
        <p:spPr>
          <a:xfrm>
            <a:off x="328684" y="453709"/>
            <a:ext cx="10905066" cy="1135737"/>
          </a:xfrm>
        </p:spPr>
        <p:txBody>
          <a:bodyPr>
            <a:normAutofit/>
          </a:bodyPr>
          <a:lstStyle/>
          <a:p>
            <a:r>
              <a:rPr lang="pl-PL" sz="3600" b="1" smtClean="0">
                <a:latin typeface="Times New Roman" panose="02020603050405020304" pitchFamily="18" charset="0"/>
                <a:cs typeface="Times New Roman" panose="02020603050405020304" pitchFamily="18" charset="0"/>
              </a:rPr>
              <a:t>  Cele </a:t>
            </a:r>
            <a:endParaRPr lang="pl-PL"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pl-PL" sz="2200" b="1" dirty="0">
                <a:latin typeface="Times New Roman" panose="02020603050405020304" pitchFamily="18" charset="0"/>
                <a:cs typeface="Times New Roman" panose="02020603050405020304" pitchFamily="18" charset="0"/>
              </a:rPr>
              <a:t>zapewnienie prawidłowego przebiegu postępowania sądowego,</a:t>
            </a:r>
            <a:r>
              <a:rPr lang="pl-PL" sz="2200" dirty="0">
                <a:latin typeface="Times New Roman" panose="02020603050405020304" pitchFamily="18" charset="0"/>
                <a:cs typeface="Times New Roman" panose="02020603050405020304" pitchFamily="18" charset="0"/>
              </a:rPr>
              <a:t> a w szczególności tego, że </a:t>
            </a:r>
            <a:r>
              <a:rPr lang="pl-PL" sz="2200" b="1" dirty="0">
                <a:latin typeface="Times New Roman" panose="02020603050405020304" pitchFamily="18" charset="0"/>
                <a:cs typeface="Times New Roman" panose="02020603050405020304" pitchFamily="18" charset="0"/>
              </a:rPr>
              <a:t>dana osoba będzie mogła stanąć przed </a:t>
            </a:r>
            <a:r>
              <a:rPr lang="pl-PL" sz="2200" b="1" dirty="0" smtClean="0">
                <a:latin typeface="Times New Roman" panose="02020603050405020304" pitchFamily="18" charset="0"/>
                <a:cs typeface="Times New Roman" panose="02020603050405020304" pitchFamily="18" charset="0"/>
              </a:rPr>
              <a:t>sądem</a:t>
            </a:r>
            <a:endParaRPr lang="pl-PL" sz="2200" dirty="0">
              <a:latin typeface="Times New Roman" panose="02020603050405020304" pitchFamily="18" charset="0"/>
              <a:cs typeface="Times New Roman" panose="02020603050405020304" pitchFamily="18" charset="0"/>
            </a:endParaRPr>
          </a:p>
          <a:p>
            <a:pPr algn="just"/>
            <a:r>
              <a:rPr lang="pl-PL" sz="2200" b="1" dirty="0">
                <a:latin typeface="Times New Roman" panose="02020603050405020304" pitchFamily="18" charset="0"/>
                <a:cs typeface="Times New Roman" panose="02020603050405020304" pitchFamily="18" charset="0"/>
              </a:rPr>
              <a:t>promowanie</a:t>
            </a:r>
            <a:r>
              <a:rPr lang="pl-PL" sz="2200" dirty="0">
                <a:latin typeface="Times New Roman" panose="02020603050405020304" pitchFamily="18" charset="0"/>
                <a:cs typeface="Times New Roman" panose="02020603050405020304" pitchFamily="18" charset="0"/>
              </a:rPr>
              <a:t>, w stosownych przypadkach, </a:t>
            </a:r>
            <a:r>
              <a:rPr lang="pl-PL" sz="2200" b="1" dirty="0">
                <a:latin typeface="Times New Roman" panose="02020603050405020304" pitchFamily="18" charset="0"/>
                <a:cs typeface="Times New Roman" panose="02020603050405020304" pitchFamily="18" charset="0"/>
              </a:rPr>
              <a:t>stosowania </a:t>
            </a:r>
            <a:r>
              <a:rPr lang="pl-PL" sz="2200" dirty="0">
                <a:latin typeface="Times New Roman" panose="02020603050405020304" pitchFamily="18" charset="0"/>
                <a:cs typeface="Times New Roman" panose="02020603050405020304" pitchFamily="18" charset="0"/>
              </a:rPr>
              <a:t>w toku postępowania karnego </a:t>
            </a:r>
            <a:r>
              <a:rPr lang="pl-PL" sz="2200" b="1" dirty="0">
                <a:latin typeface="Times New Roman" panose="02020603050405020304" pitchFamily="18" charset="0"/>
                <a:cs typeface="Times New Roman" panose="02020603050405020304" pitchFamily="18" charset="0"/>
              </a:rPr>
              <a:t>środków niepolegających na pozbawieniu wolności jako alternatywy dla tymczasowego aresztowania</a:t>
            </a:r>
            <a:r>
              <a:rPr lang="pl-PL" sz="2200" dirty="0">
                <a:latin typeface="Times New Roman" panose="02020603050405020304" pitchFamily="18" charset="0"/>
                <a:cs typeface="Times New Roman" panose="02020603050405020304" pitchFamily="18" charset="0"/>
              </a:rPr>
              <a:t> </a:t>
            </a:r>
            <a:r>
              <a:rPr lang="pl-PL" sz="2200" u="sng" dirty="0">
                <a:latin typeface="Times New Roman" panose="02020603050405020304" pitchFamily="18" charset="0"/>
                <a:cs typeface="Times New Roman" panose="02020603050405020304" pitchFamily="18" charset="0"/>
              </a:rPr>
              <a:t>osób, które nie mają miejsca zamieszkania w państwie członkowskim, w którym toczy się </a:t>
            </a:r>
            <a:r>
              <a:rPr lang="pl-PL" sz="2200" u="sng" dirty="0" smtClean="0">
                <a:latin typeface="Times New Roman" panose="02020603050405020304" pitchFamily="18" charset="0"/>
                <a:cs typeface="Times New Roman" panose="02020603050405020304" pitchFamily="18" charset="0"/>
              </a:rPr>
              <a:t>postępowanie</a:t>
            </a:r>
            <a:endParaRPr lang="pl-PL" sz="2200" dirty="0">
              <a:latin typeface="Times New Roman" panose="02020603050405020304" pitchFamily="18" charset="0"/>
              <a:cs typeface="Times New Roman" panose="02020603050405020304" pitchFamily="18" charset="0"/>
            </a:endParaRPr>
          </a:p>
          <a:p>
            <a:pPr algn="just"/>
            <a:r>
              <a:rPr lang="pl-PL" sz="2200" b="1" dirty="0">
                <a:latin typeface="Times New Roman" panose="02020603050405020304" pitchFamily="18" charset="0"/>
                <a:cs typeface="Times New Roman" panose="02020603050405020304" pitchFamily="18" charset="0"/>
              </a:rPr>
              <a:t>poprawa ochrony ofiar i</a:t>
            </a:r>
            <a:r>
              <a:rPr lang="pl-PL" sz="2200" dirty="0">
                <a:latin typeface="Times New Roman" panose="02020603050405020304" pitchFamily="18" charset="0"/>
                <a:cs typeface="Times New Roman" panose="02020603050405020304" pitchFamily="18" charset="0"/>
              </a:rPr>
              <a:t> </a:t>
            </a:r>
            <a:r>
              <a:rPr lang="pl-PL" sz="2200" b="1" dirty="0">
                <a:latin typeface="Times New Roman" panose="02020603050405020304" pitchFamily="18" charset="0"/>
                <a:cs typeface="Times New Roman" panose="02020603050405020304" pitchFamily="18" charset="0"/>
              </a:rPr>
              <a:t>ogółu społeczeństwa</a:t>
            </a:r>
          </a:p>
          <a:p>
            <a:pPr algn="just"/>
            <a:r>
              <a:rPr lang="pl-PL" sz="2200" b="1" dirty="0">
                <a:latin typeface="Times New Roman" panose="02020603050405020304" pitchFamily="18" charset="0"/>
                <a:cs typeface="Times New Roman" panose="02020603050405020304" pitchFamily="18" charset="0"/>
              </a:rPr>
              <a:t>monitorowania przemieszczania się oskarżonego </a:t>
            </a:r>
            <a:r>
              <a:rPr lang="pl-PL" sz="2200" dirty="0">
                <a:latin typeface="Times New Roman" panose="02020603050405020304" pitchFamily="18" charset="0"/>
                <a:cs typeface="Times New Roman" panose="02020603050405020304" pitchFamily="18" charset="0"/>
              </a:rPr>
              <a:t>w świetle nadrzędnego celu ochrony ogółu społeczeństwa i zagrożenia, jakie stanowi dla społeczeństwa</a:t>
            </a:r>
          </a:p>
          <a:p>
            <a:pPr algn="just"/>
            <a:r>
              <a:rPr lang="pl-PL" sz="2200" dirty="0">
                <a:latin typeface="Times New Roman" panose="02020603050405020304" pitchFamily="18" charset="0"/>
                <a:cs typeface="Times New Roman" panose="02020603050405020304" pitchFamily="18" charset="0"/>
              </a:rPr>
              <a:t>wzmocnienie </a:t>
            </a:r>
            <a:r>
              <a:rPr lang="pl-PL" sz="2200" b="1" dirty="0">
                <a:latin typeface="Times New Roman" panose="02020603050405020304" pitchFamily="18" charset="0"/>
                <a:cs typeface="Times New Roman" panose="02020603050405020304" pitchFamily="18" charset="0"/>
              </a:rPr>
              <a:t>prawa do wolności </a:t>
            </a:r>
            <a:r>
              <a:rPr lang="pl-PL" sz="2200" dirty="0">
                <a:latin typeface="Times New Roman" panose="02020603050405020304" pitchFamily="18" charset="0"/>
                <a:cs typeface="Times New Roman" panose="02020603050405020304" pitchFamily="18" charset="0"/>
              </a:rPr>
              <a:t>i </a:t>
            </a:r>
            <a:r>
              <a:rPr lang="pl-PL" sz="2200" b="1" dirty="0">
                <a:latin typeface="Times New Roman" panose="02020603050405020304" pitchFamily="18" charset="0"/>
                <a:cs typeface="Times New Roman" panose="02020603050405020304" pitchFamily="18" charset="0"/>
              </a:rPr>
              <a:t>domniemania niewinności </a:t>
            </a:r>
            <a:r>
              <a:rPr lang="pl-PL" sz="2200" dirty="0">
                <a:latin typeface="Times New Roman" panose="02020603050405020304" pitchFamily="18" charset="0"/>
                <a:cs typeface="Times New Roman" panose="02020603050405020304" pitchFamily="18" charset="0"/>
              </a:rPr>
              <a:t>w UE oraz </a:t>
            </a:r>
            <a:r>
              <a:rPr lang="pl-PL" sz="2200" b="1" dirty="0">
                <a:latin typeface="Times New Roman" panose="02020603050405020304" pitchFamily="18" charset="0"/>
                <a:cs typeface="Times New Roman" panose="02020603050405020304" pitchFamily="18" charset="0"/>
              </a:rPr>
              <a:t>zapewnienie współpracy między państwami członkowskimi </a:t>
            </a:r>
            <a:r>
              <a:rPr lang="pl-PL" sz="2200" dirty="0">
                <a:latin typeface="Times New Roman" panose="02020603050405020304" pitchFamily="18" charset="0"/>
                <a:cs typeface="Times New Roman" panose="02020603050405020304" pitchFamily="18" charset="0"/>
              </a:rPr>
              <a:t>w przypadku, gdy dana osoba podlega obowiązkom lub nadzorowi w oczekiwaniu na decyzję sądu</a:t>
            </a:r>
          </a:p>
        </p:txBody>
      </p:sp>
      <p:sp>
        <p:nvSpPr>
          <p:cNvPr id="4" name="Slide Number Placeholder 3">
            <a:extLst>
              <a:ext uri="{FF2B5EF4-FFF2-40B4-BE49-F238E27FC236}">
                <a16:creationId xmlns=""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smtClean="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pl-PL" sz="3600" b="1" dirty="0" smtClean="0">
                <a:latin typeface="Times New Roman" panose="02020603050405020304" pitchFamily="18" charset="0"/>
                <a:cs typeface="Times New Roman" panose="02020603050405020304" pitchFamily="18" charset="0"/>
              </a:rPr>
              <a:t>  Definicje </a:t>
            </a:r>
            <a:r>
              <a:rPr lang="pl-PL" sz="3600" b="1" dirty="0">
                <a:latin typeface="Times New Roman" panose="02020603050405020304" pitchFamily="18" charset="0"/>
                <a:cs typeface="Times New Roman" panose="02020603050405020304" pitchFamily="18" charset="0"/>
              </a:rPr>
              <a:t>– </a:t>
            </a:r>
            <a:r>
              <a:rPr lang="pl-PL" sz="3600" b="1" dirty="0" smtClean="0">
                <a:latin typeface="Times New Roman" panose="02020603050405020304" pitchFamily="18" charset="0"/>
                <a:cs typeface="Times New Roman" panose="02020603050405020304" pitchFamily="18" charset="0"/>
              </a:rPr>
              <a:t>art</a:t>
            </a:r>
            <a:r>
              <a:rPr lang="pl-PL" sz="3600" b="1" dirty="0">
                <a:latin typeface="Times New Roman" panose="02020603050405020304" pitchFamily="18" charset="0"/>
                <a:cs typeface="Times New Roman" panose="02020603050405020304" pitchFamily="18" charset="0"/>
              </a:rPr>
              <a:t>. 4 decyzji ramowej</a:t>
            </a:r>
          </a:p>
        </p:txBody>
      </p:sp>
      <p:sp>
        <p:nvSpPr>
          <p:cNvPr id="3" name="Content Placeholder 2">
            <a:extLst>
              <a:ext uri="{FF2B5EF4-FFF2-40B4-BE49-F238E27FC236}">
                <a16:creationId xmlns="" xmlns:a16="http://schemas.microsoft.com/office/drawing/2014/main" id="{422DD56E-D9C0-4E0B-A814-18EC2E691CE5}"/>
              </a:ext>
            </a:extLst>
          </p:cNvPr>
          <p:cNvSpPr>
            <a:spLocks noGrp="1"/>
          </p:cNvSpPr>
          <p:nvPr>
            <p:ph idx="1"/>
          </p:nvPr>
        </p:nvSpPr>
        <p:spPr>
          <a:xfrm>
            <a:off x="328684" y="1642616"/>
            <a:ext cx="10275501" cy="4393982"/>
          </a:xfrm>
        </p:spPr>
        <p:txBody>
          <a:bodyPr>
            <a:normAutofit lnSpcReduction="10000"/>
          </a:bodyPr>
          <a:lstStyle/>
          <a:p>
            <a:pPr algn="just"/>
            <a:r>
              <a:rPr lang="pl-PL" sz="2000" dirty="0">
                <a:latin typeface="Times New Roman" panose="02020603050405020304" pitchFamily="18" charset="0"/>
                <a:cs typeface="Times New Roman" panose="02020603050405020304" pitchFamily="18" charset="0"/>
              </a:rPr>
              <a:t>„</a:t>
            </a:r>
            <a:r>
              <a:rPr lang="pl-PL" sz="2000" b="1" dirty="0">
                <a:solidFill>
                  <a:srgbClr val="FF0000"/>
                </a:solidFill>
                <a:latin typeface="Times New Roman" panose="02020603050405020304" pitchFamily="18" charset="0"/>
                <a:cs typeface="Times New Roman" panose="02020603050405020304" pitchFamily="18" charset="0"/>
              </a:rPr>
              <a:t>Decyzja w sprawie środków nadzoru</a:t>
            </a:r>
            <a:r>
              <a:rPr lang="pl-PL" sz="2000" dirty="0">
                <a:latin typeface="Times New Roman" panose="02020603050405020304" pitchFamily="18" charset="0"/>
                <a:cs typeface="Times New Roman" panose="02020603050405020304" pitchFamily="18" charset="0"/>
              </a:rPr>
              <a:t>” – </a:t>
            </a:r>
            <a:r>
              <a:rPr lang="pl-PL" sz="2000" b="1" dirty="0">
                <a:latin typeface="Times New Roman" panose="02020603050405020304" pitchFamily="18" charset="0"/>
                <a:cs typeface="Times New Roman" panose="02020603050405020304" pitchFamily="18" charset="0"/>
              </a:rPr>
              <a:t>podlegająca wykonaniu decyzja</a:t>
            </a:r>
            <a:r>
              <a:rPr lang="pl-PL" sz="2000" dirty="0">
                <a:latin typeface="Times New Roman" panose="02020603050405020304" pitchFamily="18" charset="0"/>
                <a:cs typeface="Times New Roman" panose="02020603050405020304" pitchFamily="18" charset="0"/>
              </a:rPr>
              <a:t> podjęta w toku postępowania karnego przez właściwy organ państwa wydającego nakaz zgodnie z jego prawem i procedurami krajowymi i </a:t>
            </a:r>
            <a:r>
              <a:rPr lang="pl-PL" sz="2000" b="1" dirty="0">
                <a:latin typeface="Times New Roman" panose="02020603050405020304" pitchFamily="18" charset="0"/>
                <a:cs typeface="Times New Roman" panose="02020603050405020304" pitchFamily="18" charset="0"/>
              </a:rPr>
              <a:t>nakładająca na osobę fizyczną – </a:t>
            </a:r>
            <a:r>
              <a:rPr lang="pl-PL" sz="2000" u="sng" dirty="0">
                <a:latin typeface="Times New Roman" panose="02020603050405020304" pitchFamily="18" charset="0"/>
                <a:cs typeface="Times New Roman" panose="02020603050405020304" pitchFamily="18" charset="0"/>
              </a:rPr>
              <a:t>jako alternatywę dla tymczasowego aresztowania </a:t>
            </a:r>
            <a:r>
              <a:rPr lang="pl-PL" sz="2000" dirty="0">
                <a:latin typeface="Times New Roman" panose="02020603050405020304" pitchFamily="18" charset="0"/>
                <a:cs typeface="Times New Roman" panose="02020603050405020304" pitchFamily="18" charset="0"/>
              </a:rPr>
              <a:t>-</a:t>
            </a:r>
            <a:r>
              <a:rPr lang="pl-PL" sz="2000" b="1" dirty="0">
                <a:latin typeface="Times New Roman" panose="02020603050405020304" pitchFamily="18" charset="0"/>
                <a:cs typeface="Times New Roman" panose="02020603050405020304" pitchFamily="18" charset="0"/>
              </a:rPr>
              <a:t>co najmniej jeden środek nadzoru</a:t>
            </a:r>
          </a:p>
          <a:p>
            <a:pPr algn="just"/>
            <a:endParaRPr lang="en-US" sz="2000" b="1" dirty="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a:t>
            </a:r>
            <a:r>
              <a:rPr lang="pl-PL" sz="2000" b="1" dirty="0">
                <a:solidFill>
                  <a:srgbClr val="FF0000"/>
                </a:solidFill>
                <a:latin typeface="Times New Roman" panose="02020603050405020304" pitchFamily="18" charset="0"/>
                <a:cs typeface="Times New Roman" panose="02020603050405020304" pitchFamily="18" charset="0"/>
              </a:rPr>
              <a:t>Środki nadzoru</a:t>
            </a:r>
            <a:r>
              <a:rPr lang="pl-PL" sz="2000" dirty="0">
                <a:latin typeface="Times New Roman" panose="02020603050405020304" pitchFamily="18" charset="0"/>
                <a:cs typeface="Times New Roman" panose="02020603050405020304" pitchFamily="18" charset="0"/>
              </a:rPr>
              <a:t>” – obowiązki i instrukcje nałożone na osobę fizyczną zgodnie z prawem krajowym i procedurami państwa wydającego nakaz</a:t>
            </a:r>
          </a:p>
          <a:p>
            <a:pPr algn="just"/>
            <a:endParaRPr lang="en-US" sz="2000" b="1" dirty="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a:t>
            </a:r>
            <a:r>
              <a:rPr lang="pl-PL" sz="2000" b="1" dirty="0">
                <a:solidFill>
                  <a:srgbClr val="FF0000"/>
                </a:solidFill>
                <a:latin typeface="Times New Roman" panose="02020603050405020304" pitchFamily="18" charset="0"/>
                <a:cs typeface="Times New Roman" panose="02020603050405020304" pitchFamily="18" charset="0"/>
              </a:rPr>
              <a:t>Państwo wydające </a:t>
            </a:r>
            <a:r>
              <a:rPr lang="pl-PL" sz="2000" b="1" dirty="0" smtClean="0">
                <a:solidFill>
                  <a:srgbClr val="FF0000"/>
                </a:solidFill>
                <a:latin typeface="Times New Roman" panose="02020603050405020304" pitchFamily="18" charset="0"/>
                <a:cs typeface="Times New Roman" panose="02020603050405020304" pitchFamily="18" charset="0"/>
              </a:rPr>
              <a:t>nakaz</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 państwo </a:t>
            </a:r>
            <a:r>
              <a:rPr lang="pl-PL" sz="2000" dirty="0">
                <a:latin typeface="Times New Roman" panose="02020603050405020304" pitchFamily="18" charset="0"/>
                <a:cs typeface="Times New Roman" panose="02020603050405020304" pitchFamily="18" charset="0"/>
              </a:rPr>
              <a:t>członkowskie, w którym wydano decyzję w sprawie środków nadzoru</a:t>
            </a:r>
          </a:p>
          <a:p>
            <a:pPr algn="just"/>
            <a:endParaRPr lang="en-US" sz="2000" b="1" dirty="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a:t>
            </a:r>
            <a:r>
              <a:rPr lang="pl-PL" sz="2000" b="1" dirty="0">
                <a:solidFill>
                  <a:srgbClr val="FF0000"/>
                </a:solidFill>
                <a:latin typeface="Times New Roman" panose="02020603050405020304" pitchFamily="18" charset="0"/>
                <a:cs typeface="Times New Roman" panose="02020603050405020304" pitchFamily="18" charset="0"/>
              </a:rPr>
              <a:t>Państwo wykonujące </a:t>
            </a:r>
            <a:r>
              <a:rPr lang="pl-PL" sz="2000" b="1" dirty="0" smtClean="0">
                <a:solidFill>
                  <a:srgbClr val="FF0000"/>
                </a:solidFill>
                <a:latin typeface="Times New Roman" panose="02020603050405020304" pitchFamily="18" charset="0"/>
                <a:cs typeface="Times New Roman" panose="02020603050405020304" pitchFamily="18" charset="0"/>
              </a:rPr>
              <a:t>nakaz</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 </a:t>
            </a:r>
            <a:r>
              <a:rPr lang="pl-PL" sz="2000" b="1" dirty="0" smtClean="0">
                <a:latin typeface="Times New Roman" panose="02020603050405020304" pitchFamily="18" charset="0"/>
                <a:cs typeface="Times New Roman" panose="02020603050405020304" pitchFamily="18" charset="0"/>
              </a:rPr>
              <a:t>państwo </a:t>
            </a:r>
            <a:r>
              <a:rPr lang="pl-PL" sz="2000" b="1" dirty="0">
                <a:latin typeface="Times New Roman" panose="02020603050405020304" pitchFamily="18" charset="0"/>
                <a:cs typeface="Times New Roman" panose="02020603050405020304" pitchFamily="18" charset="0"/>
              </a:rPr>
              <a:t>członkowskie</a:t>
            </a:r>
            <a:r>
              <a:rPr lang="pl-PL" sz="2000" dirty="0">
                <a:latin typeface="Times New Roman" panose="02020603050405020304" pitchFamily="18" charset="0"/>
                <a:cs typeface="Times New Roman" panose="02020603050405020304" pitchFamily="18" charset="0"/>
              </a:rPr>
              <a:t>, w którym monitoruje się środki nadzoru</a:t>
            </a:r>
          </a:p>
        </p:txBody>
      </p:sp>
      <p:sp>
        <p:nvSpPr>
          <p:cNvPr id="4" name="Slide Number Placeholder 3">
            <a:extLst>
              <a:ext uri="{FF2B5EF4-FFF2-40B4-BE49-F238E27FC236}">
                <a16:creationId xmlns=""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smtClean="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pl-PL" sz="3600" b="1" dirty="0">
                <a:latin typeface="Times New Roman" panose="02020603050405020304" pitchFamily="18" charset="0"/>
                <a:cs typeface="Times New Roman" panose="02020603050405020304" pitchFamily="18" charset="0"/>
              </a:rPr>
              <a:t>Właściwe organy</a:t>
            </a:r>
          </a:p>
        </p:txBody>
      </p:sp>
      <p:sp>
        <p:nvSpPr>
          <p:cNvPr id="3" name="Content Placeholder 2">
            <a:extLst>
              <a:ext uri="{FF2B5EF4-FFF2-40B4-BE49-F238E27FC236}">
                <a16:creationId xmlns="" xmlns:a16="http://schemas.microsoft.com/office/drawing/2014/main" id="{422DD56E-D9C0-4E0B-A814-18EC2E691CE5}"/>
              </a:ext>
            </a:extLst>
          </p:cNvPr>
          <p:cNvSpPr>
            <a:spLocks noGrp="1"/>
          </p:cNvSpPr>
          <p:nvPr>
            <p:ph idx="1"/>
          </p:nvPr>
        </p:nvSpPr>
        <p:spPr>
          <a:xfrm>
            <a:off x="328684" y="1765442"/>
            <a:ext cx="10275501" cy="4393982"/>
          </a:xfrm>
        </p:spPr>
        <p:txBody>
          <a:bodyPr>
            <a:normAutofit lnSpcReduction="10000"/>
          </a:bodyPr>
          <a:lstStyle/>
          <a:p>
            <a:pPr marL="342900" marR="0" lvl="0" indent="-342900" algn="just">
              <a:lnSpc>
                <a:spcPct val="107000"/>
              </a:lnSpc>
              <a:spcBef>
                <a:spcPts val="0"/>
              </a:spcBef>
              <a:spcAft>
                <a:spcPts val="0"/>
              </a:spcAft>
              <a:buFont typeface="Symbol" panose="05050102010706020507" pitchFamily="18" charset="2"/>
              <a:buChar char=""/>
            </a:pPr>
            <a:r>
              <a:rPr lang="pl-PL" sz="2000" dirty="0">
                <a:latin typeface="Times New Roman" panose="02020603050405020304" pitchFamily="18" charset="0"/>
                <a:cs typeface="Times New Roman" panose="02020603050405020304" pitchFamily="18" charset="0"/>
              </a:rPr>
              <a:t>Każde państwo członkowskie informuje Sekretariat Generalny Rady, który </a:t>
            </a:r>
            <a:r>
              <a:rPr lang="pl-PL" sz="2000" b="1" dirty="0">
                <a:solidFill>
                  <a:srgbClr val="FF0000"/>
                </a:solidFill>
                <a:latin typeface="Times New Roman" panose="02020603050405020304" pitchFamily="18" charset="0"/>
                <a:cs typeface="Times New Roman" panose="02020603050405020304" pitchFamily="18" charset="0"/>
              </a:rPr>
              <a:t>organ lub organy sądowe</a:t>
            </a:r>
            <a:r>
              <a:rPr lang="pl-PL" sz="2000" b="1" dirty="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zgodnie z jego prawem krajowym są właściwe do podejmowania działań zgodnie z niniejszą decyzją ramową w sytuacji, gdy to państwo członkowskie jest państwem wydającym nakaz lub państwem wykonującym nakaz </a:t>
            </a:r>
            <a:r>
              <a:rPr lang="pl-PL" sz="2000" dirty="0" smtClean="0">
                <a:latin typeface="Times New Roman" panose="02020603050405020304" pitchFamily="18" charset="0"/>
                <a:cs typeface="Times New Roman" panose="02020603050405020304" pitchFamily="18" charset="0"/>
              </a:rPr>
              <a:t>(art</a:t>
            </a:r>
            <a:r>
              <a:rPr lang="pl-PL" sz="2000" dirty="0">
                <a:latin typeface="Times New Roman" panose="02020603050405020304" pitchFamily="18" charset="0"/>
                <a:cs typeface="Times New Roman" panose="02020603050405020304" pitchFamily="18" charset="0"/>
              </a:rPr>
              <a:t>. 6 ust. 1)</a:t>
            </a:r>
          </a:p>
          <a:p>
            <a:pPr marL="342900" marR="0" lvl="0" indent="-342900" algn="just">
              <a:lnSpc>
                <a:spcPct val="107000"/>
              </a:lnSpc>
              <a:spcBef>
                <a:spcPts val="0"/>
              </a:spcBef>
              <a:spcAft>
                <a:spcPts val="0"/>
              </a:spcAft>
              <a:buFont typeface="Symbol" panose="05050102010706020507" pitchFamily="18"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pl-PL" sz="2000" dirty="0">
                <a:latin typeface="Times New Roman" panose="02020603050405020304" pitchFamily="18" charset="0"/>
                <a:cs typeface="Times New Roman" panose="02020603050405020304" pitchFamily="18" charset="0"/>
              </a:rPr>
              <a:t>Państwa członkowskie mogą wyznaczyć organy </a:t>
            </a:r>
            <a:r>
              <a:rPr lang="pl-PL" sz="2000" b="1" dirty="0">
                <a:solidFill>
                  <a:srgbClr val="FF0000"/>
                </a:solidFill>
                <a:latin typeface="Times New Roman" panose="02020603050405020304" pitchFamily="18" charset="0"/>
                <a:cs typeface="Times New Roman" panose="02020603050405020304" pitchFamily="18" charset="0"/>
              </a:rPr>
              <a:t>pozasądowe </a:t>
            </a:r>
            <a:r>
              <a:rPr lang="pl-PL" sz="2000" dirty="0">
                <a:latin typeface="Times New Roman" panose="02020603050405020304" pitchFamily="18" charset="0"/>
                <a:cs typeface="Times New Roman" panose="02020603050405020304" pitchFamily="18" charset="0"/>
              </a:rPr>
              <a:t>jako organy właściwe do podejmowania decyzji na mocy niniejszej decyzji ramowej, pod warunkiem że organy te są właściwe do podejmowania decyzji o podobnym charakterze na mocy ich prawa i procedur krajowych </a:t>
            </a:r>
            <a:r>
              <a:rPr lang="pl-PL" sz="2000" dirty="0">
                <a:latin typeface="Times New Roman" panose="02020603050405020304" pitchFamily="18" charset="0"/>
                <a:cs typeface="Times New Roman" panose="02020603050405020304" pitchFamily="18" charset="0"/>
              </a:rPr>
              <a:t>(art. </a:t>
            </a:r>
            <a:r>
              <a:rPr lang="pl-PL" sz="2000" dirty="0">
                <a:latin typeface="Times New Roman" panose="02020603050405020304" pitchFamily="18" charset="0"/>
                <a:cs typeface="Times New Roman" panose="02020603050405020304" pitchFamily="18" charset="0"/>
              </a:rPr>
              <a:t>6 ust. 2) </a:t>
            </a:r>
            <a:r>
              <a:rPr lang="pl-PL" sz="2000" b="1" u="sng" dirty="0">
                <a:solidFill>
                  <a:srgbClr val="FF0000"/>
                </a:solidFill>
                <a:latin typeface="Times New Roman" panose="02020603050405020304" pitchFamily="18" charset="0"/>
                <a:cs typeface="Times New Roman" panose="02020603050405020304" pitchFamily="18" charset="0"/>
              </a:rPr>
              <a:t>Jednakże</a:t>
            </a:r>
            <a:r>
              <a:rPr lang="pl-PL" sz="2000" dirty="0">
                <a:latin typeface="Times New Roman" panose="02020603050405020304" pitchFamily="18" charset="0"/>
                <a:cs typeface="Times New Roman" panose="02020603050405020304" pitchFamily="18" charset="0"/>
              </a:rPr>
              <a:t> decyzje, o których mowa w art. 18 ust. 1 lit. c), podejmowane są przez </a:t>
            </a:r>
            <a:r>
              <a:rPr lang="pl-PL" sz="2000" b="1" dirty="0">
                <a:latin typeface="Times New Roman" panose="02020603050405020304" pitchFamily="18" charset="0"/>
                <a:cs typeface="Times New Roman" panose="02020603050405020304" pitchFamily="18" charset="0"/>
              </a:rPr>
              <a:t>właściwy organ sądowy</a:t>
            </a:r>
          </a:p>
          <a:p>
            <a:pPr marL="342900" marR="0" lvl="0" indent="-342900" algn="just">
              <a:lnSpc>
                <a:spcPct val="107000"/>
              </a:lnSpc>
              <a:spcBef>
                <a:spcPts val="0"/>
              </a:spcBef>
              <a:spcAft>
                <a:spcPts val="0"/>
              </a:spcAft>
              <a:buFont typeface="Symbol" panose="05050102010706020507" pitchFamily="18" charset="2"/>
              <a:buChar char=""/>
            </a:pPr>
            <a:endParaRPr lang="en-GB"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pl-PL" sz="2000" dirty="0">
                <a:latin typeface="Times New Roman" panose="02020603050405020304" pitchFamily="18" charset="0"/>
                <a:cs typeface="Times New Roman" panose="02020603050405020304" pitchFamily="18" charset="0"/>
              </a:rPr>
              <a:t>Każde państwo członkowskie może wyznaczyć </a:t>
            </a:r>
            <a:r>
              <a:rPr lang="pl-PL" sz="2000" b="1" dirty="0">
                <a:latin typeface="Times New Roman" panose="02020603050405020304" pitchFamily="18" charset="0"/>
                <a:cs typeface="Times New Roman" panose="02020603050405020304" pitchFamily="18" charset="0"/>
              </a:rPr>
              <a:t>organ centralny </a:t>
            </a:r>
            <a:r>
              <a:rPr lang="pl-PL" sz="2000" dirty="0">
                <a:latin typeface="Times New Roman" panose="02020603050405020304" pitchFamily="18" charset="0"/>
                <a:cs typeface="Times New Roman" panose="02020603050405020304" pitchFamily="18" charset="0"/>
              </a:rPr>
              <a:t>lub, jeżeli przewiduje to jego system prawny, </a:t>
            </a:r>
            <a:r>
              <a:rPr lang="pl-PL" sz="2000" b="1" dirty="0">
                <a:latin typeface="Times New Roman" panose="02020603050405020304" pitchFamily="18" charset="0"/>
                <a:cs typeface="Times New Roman" panose="02020603050405020304" pitchFamily="18" charset="0"/>
              </a:rPr>
              <a:t>więcej niż jeden organ centralny </a:t>
            </a:r>
            <a:r>
              <a:rPr lang="pl-PL" sz="2000" b="1" u="sng" dirty="0">
                <a:solidFill>
                  <a:srgbClr val="FF0000"/>
                </a:solidFill>
                <a:latin typeface="Times New Roman" panose="02020603050405020304" pitchFamily="18" charset="0"/>
                <a:cs typeface="Times New Roman" panose="02020603050405020304" pitchFamily="18" charset="0"/>
              </a:rPr>
              <a:t>do wspomagania</a:t>
            </a:r>
            <a:r>
              <a:rPr lang="pl-PL" sz="2000" b="1" dirty="0">
                <a:solidFill>
                  <a:srgbClr val="FF0000"/>
                </a:solidFill>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swoich właściwych </a:t>
            </a:r>
            <a:r>
              <a:rPr lang="pl-PL" sz="2000" dirty="0">
                <a:latin typeface="Times New Roman" panose="02020603050405020304" pitchFamily="18" charset="0"/>
                <a:cs typeface="Times New Roman" panose="02020603050405020304" pitchFamily="18" charset="0"/>
              </a:rPr>
              <a:t>organów  (art. </a:t>
            </a:r>
            <a:r>
              <a:rPr lang="pl-PL" sz="2000" dirty="0">
                <a:latin typeface="Times New Roman" panose="02020603050405020304" pitchFamily="18" charset="0"/>
                <a:cs typeface="Times New Roman" panose="02020603050405020304" pitchFamily="18" charset="0"/>
              </a:rPr>
              <a:t>7 ust. 1</a:t>
            </a:r>
            <a:r>
              <a:rPr lang="pl-PL" sz="2000" dirty="0" smtClean="0">
                <a:latin typeface="Times New Roman" panose="02020603050405020304" pitchFamily="18" charset="0"/>
                <a:cs typeface="Times New Roman" panose="02020603050405020304" pitchFamily="18" charset="0"/>
              </a:rPr>
              <a:t>)</a:t>
            </a:r>
          </a:p>
          <a:p>
            <a:pPr marL="0" indent="0" algn="just">
              <a:lnSpc>
                <a:spcPct val="107000"/>
              </a:lnSpc>
              <a:spcBef>
                <a:spcPts val="0"/>
              </a:spcBef>
              <a:buNone/>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smtClean="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0ED34-8944-409D-BE3C-533A8DC36A51}"/>
              </a:ext>
            </a:extLst>
          </p:cNvPr>
          <p:cNvSpPr>
            <a:spLocks noGrp="1"/>
          </p:cNvSpPr>
          <p:nvPr>
            <p:ph type="title"/>
          </p:nvPr>
        </p:nvSpPr>
        <p:spPr>
          <a:xfrm>
            <a:off x="328684" y="444282"/>
            <a:ext cx="10905066" cy="1135737"/>
          </a:xfrm>
        </p:spPr>
        <p:txBody>
          <a:bodyPr>
            <a:normAutofit fontScale="90000"/>
          </a:bodyPr>
          <a:lstStyle/>
          <a:p>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Kryteria przekazywania decyzji w sprawie środków nadzoru</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endParaRPr lang="pl-PL"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422DD56E-D9C0-4E0B-A814-18EC2E691CE5}"/>
              </a:ext>
            </a:extLst>
          </p:cNvPr>
          <p:cNvSpPr>
            <a:spLocks noGrp="1"/>
          </p:cNvSpPr>
          <p:nvPr>
            <p:ph idx="1"/>
          </p:nvPr>
        </p:nvSpPr>
        <p:spPr>
          <a:xfrm>
            <a:off x="328684" y="1694226"/>
            <a:ext cx="10275501" cy="4719492"/>
          </a:xfrm>
        </p:spPr>
        <p:txBody>
          <a:bodyPr>
            <a:normAutofit fontScale="92500"/>
          </a:bodyPr>
          <a:lstStyle/>
          <a:p>
            <a:pPr marL="342900" marR="0" lvl="0" indent="-342900" algn="just">
              <a:lnSpc>
                <a:spcPct val="107000"/>
              </a:lnSpc>
              <a:spcBef>
                <a:spcPts val="0"/>
              </a:spcBef>
              <a:spcAft>
                <a:spcPts val="0"/>
              </a:spcAft>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Osoba oskarżona </a:t>
            </a:r>
            <a:r>
              <a:rPr lang="pl-PL" sz="2000" b="1" dirty="0">
                <a:solidFill>
                  <a:srgbClr val="FF0000"/>
                </a:solidFill>
                <a:latin typeface="Times New Roman" panose="02020603050405020304" pitchFamily="18" charset="0"/>
                <a:cs typeface="Times New Roman" panose="02020603050405020304" pitchFamily="18" charset="0"/>
              </a:rPr>
              <a:t>przebywa legalnie i zwykle w innym państwie członkowskim </a:t>
            </a:r>
            <a:r>
              <a:rPr lang="pl-PL" sz="2000" dirty="0">
                <a:latin typeface="Times New Roman" panose="02020603050405020304" pitchFamily="18" charset="0"/>
                <a:cs typeface="Times New Roman" panose="02020603050405020304" pitchFamily="18" charset="0"/>
              </a:rPr>
              <a:t>i </a:t>
            </a:r>
            <a:r>
              <a:rPr lang="pl-PL" sz="2000" dirty="0">
                <a:solidFill>
                  <a:srgbClr val="FF0000"/>
                </a:solidFill>
                <a:latin typeface="Times New Roman" panose="02020603050405020304" pitchFamily="18" charset="0"/>
                <a:cs typeface="Times New Roman" panose="02020603050405020304" pitchFamily="18" charset="0"/>
              </a:rPr>
              <a:t>wyraża zgodę na powrót do tego </a:t>
            </a:r>
            <a:r>
              <a:rPr lang="pl-PL" sz="2000" dirty="0">
                <a:latin typeface="Times New Roman" panose="02020603050405020304" pitchFamily="18" charset="0"/>
                <a:cs typeface="Times New Roman" panose="02020603050405020304" pitchFamily="18" charset="0"/>
              </a:rPr>
              <a:t>państwa </a:t>
            </a:r>
            <a:r>
              <a:rPr lang="pl-PL" sz="2000" b="1" dirty="0">
                <a:solidFill>
                  <a:srgbClr val="FF0000"/>
                </a:solidFill>
                <a:latin typeface="Times New Roman" panose="02020603050405020304" pitchFamily="18" charset="0"/>
                <a:cs typeface="Times New Roman" panose="02020603050405020304" pitchFamily="18" charset="0"/>
              </a:rPr>
              <a:t>członkowskiego</a:t>
            </a:r>
            <a:r>
              <a:rPr lang="pl-PL" sz="2000" dirty="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(art</a:t>
            </a:r>
            <a:r>
              <a:rPr lang="pl-PL" sz="2000" dirty="0">
                <a:latin typeface="Times New Roman" panose="02020603050405020304" pitchFamily="18" charset="0"/>
                <a:cs typeface="Times New Roman" panose="02020603050405020304" pitchFamily="18" charset="0"/>
              </a:rPr>
              <a:t>. 9 ust. 1)</a:t>
            </a:r>
          </a:p>
          <a:p>
            <a:pPr marL="342900" indent="-342900" algn="just">
              <a:lnSpc>
                <a:spcPct val="107000"/>
              </a:lnSpc>
              <a:spcBef>
                <a:spcPts val="0"/>
              </a:spcBef>
              <a:buFont typeface="Wingdings" panose="05000000000000000000" pitchFamily="2" charset="2"/>
              <a:buChar char=""/>
            </a:pPr>
            <a:r>
              <a:rPr lang="pl-PL" sz="2000" i="1" dirty="0">
                <a:latin typeface="Times New Roman" panose="02020603050405020304" pitchFamily="18" charset="0"/>
                <a:cs typeface="Times New Roman" panose="02020603050405020304" pitchFamily="18" charset="0"/>
              </a:rPr>
              <a:t>Exc.</a:t>
            </a:r>
            <a:r>
              <a:rPr lang="pl-PL" sz="2000" dirty="0">
                <a:latin typeface="Times New Roman" panose="02020603050405020304" pitchFamily="18" charset="0"/>
                <a:cs typeface="Times New Roman" panose="02020603050405020304" pitchFamily="18" charset="0"/>
              </a:rPr>
              <a:t> - Na wniosek osoby oskarżonej państwo członkowskie wydające nakaz może przekazać decyzję w sprawie środków nadzoru właściwemu organowi państwa członkowskiego </a:t>
            </a:r>
            <a:r>
              <a:rPr lang="pl-PL" sz="2000" b="1" dirty="0">
                <a:solidFill>
                  <a:srgbClr val="FF0000"/>
                </a:solidFill>
                <a:latin typeface="Times New Roman" panose="02020603050405020304" pitchFamily="18" charset="0"/>
                <a:cs typeface="Times New Roman" panose="02020603050405020304" pitchFamily="18" charset="0"/>
              </a:rPr>
              <a:t>innego niż państwo członkowskie, w którym dana osoba ma zgodne z prawem zwykłe miejsce pobytu</a:t>
            </a:r>
            <a:r>
              <a:rPr lang="pl-PL" sz="2000" dirty="0">
                <a:latin typeface="Times New Roman" panose="02020603050405020304" pitchFamily="18" charset="0"/>
                <a:cs typeface="Times New Roman" panose="02020603050405020304" pitchFamily="18" charset="0"/>
              </a:rPr>
              <a:t>, pod warunkiem że </a:t>
            </a:r>
            <a:r>
              <a:rPr lang="pl-PL" sz="2000" b="1" dirty="0">
                <a:solidFill>
                  <a:srgbClr val="FF0000"/>
                </a:solidFill>
                <a:latin typeface="Times New Roman" panose="02020603050405020304" pitchFamily="18" charset="0"/>
                <a:cs typeface="Times New Roman" panose="02020603050405020304" pitchFamily="18" charset="0"/>
              </a:rPr>
              <a:t>ten ostatni organ wyraził zgodę na takie przekazanie</a:t>
            </a:r>
            <a:r>
              <a:rPr lang="pl-PL" sz="2000" dirty="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(art</a:t>
            </a:r>
            <a:r>
              <a:rPr lang="pl-PL" sz="2000" dirty="0">
                <a:latin typeface="Times New Roman" panose="02020603050405020304" pitchFamily="18" charset="0"/>
                <a:cs typeface="Times New Roman" panose="02020603050405020304" pitchFamily="18" charset="0"/>
              </a:rPr>
              <a:t>. 9 ust. 2)</a:t>
            </a:r>
          </a:p>
          <a:p>
            <a:pPr marL="342900" indent="-342900" algn="just">
              <a:lnSpc>
                <a:spcPct val="107000"/>
              </a:lnSpc>
              <a:spcBef>
                <a:spcPts val="0"/>
              </a:spcBef>
              <a:buFont typeface="Wingdings" panose="05000000000000000000" pitchFamily="2" charset="2"/>
              <a:buChar char=""/>
            </a:pPr>
            <a:r>
              <a:rPr lang="pl-PL" sz="2000" b="1" dirty="0">
                <a:latin typeface="Times New Roman" panose="02020603050405020304" pitchFamily="18" charset="0"/>
                <a:cs typeface="Times New Roman" panose="02020603050405020304" pitchFamily="18" charset="0"/>
              </a:rPr>
              <a:t>Zgoda osoby oskarżonej </a:t>
            </a:r>
            <a:r>
              <a:rPr lang="pl-PL" sz="2000" dirty="0">
                <a:latin typeface="Times New Roman" panose="02020603050405020304" pitchFamily="18" charset="0"/>
                <a:cs typeface="Times New Roman" panose="02020603050405020304" pitchFamily="18" charset="0"/>
              </a:rPr>
              <a:t>jest </a:t>
            </a:r>
            <a:r>
              <a:rPr lang="pl-PL" sz="2000" b="1" dirty="0">
                <a:solidFill>
                  <a:srgbClr val="FF0000"/>
                </a:solidFill>
                <a:latin typeface="Times New Roman" panose="02020603050405020304" pitchFamily="18" charset="0"/>
                <a:cs typeface="Times New Roman" panose="02020603050405020304" pitchFamily="18" charset="0"/>
              </a:rPr>
              <a:t>obowiązkowa we wszystkich przypadkach</a:t>
            </a:r>
          </a:p>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W przypadku ust. 2 należy z </a:t>
            </a:r>
            <a:r>
              <a:rPr lang="pl-PL" sz="2000" b="1" dirty="0" smtClean="0">
                <a:solidFill>
                  <a:srgbClr val="FF0000"/>
                </a:solidFill>
                <a:latin typeface="Times New Roman" panose="02020603050405020304" pitchFamily="18" charset="0"/>
                <a:cs typeface="Times New Roman" panose="02020603050405020304" pitchFamily="18" charset="0"/>
              </a:rPr>
              <a:t>wyprzedzeniem uzyskać</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zgodę państwa członkowskiego wykonującego nakaz</a:t>
            </a:r>
          </a:p>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Państwa członkowskie określają, </a:t>
            </a:r>
            <a:r>
              <a:rPr lang="pl-PL" sz="2000" b="1" dirty="0">
                <a:latin typeface="Times New Roman" panose="02020603050405020304" pitchFamily="18" charset="0"/>
                <a:cs typeface="Times New Roman" panose="02020603050405020304" pitchFamily="18" charset="0"/>
              </a:rPr>
              <a:t>na jakich warunkach </a:t>
            </a:r>
            <a:r>
              <a:rPr lang="pl-PL" sz="2000" dirty="0">
                <a:latin typeface="Times New Roman" panose="02020603050405020304" pitchFamily="18" charset="0"/>
                <a:cs typeface="Times New Roman" panose="02020603050405020304" pitchFamily="18" charset="0"/>
              </a:rPr>
              <a:t>ich właściwe organy mogą wyrazić zgodę na przekazanie decyzji w sprawie środków nadzoru w przypadkach, o których mowa w </a:t>
            </a:r>
            <a:r>
              <a:rPr lang="pl-PL" sz="2000" b="1" dirty="0">
                <a:latin typeface="Times New Roman" panose="02020603050405020304" pitchFamily="18" charset="0"/>
                <a:cs typeface="Times New Roman" panose="02020603050405020304" pitchFamily="18" charset="0"/>
              </a:rPr>
              <a:t>ust. 2. </a:t>
            </a:r>
          </a:p>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Sekretariat Generalny udostępnia otrzymane informacje wszystkim państwom członkowskim i Komisji – zob. poniższy link zawierający informacje dotyczące art. 9 ust. 2-4 DR. 2-4 DR:</a:t>
            </a:r>
          </a:p>
          <a:p>
            <a:pPr marL="0" indent="0" algn="just">
              <a:lnSpc>
                <a:spcPct val="107000"/>
              </a:lnSpc>
              <a:spcBef>
                <a:spcPts val="0"/>
              </a:spcBef>
              <a:buNone/>
            </a:pPr>
            <a:r>
              <a:rPr lang="pl-PL" sz="2000" dirty="0">
                <a:latin typeface="Times New Roman" panose="02020603050405020304" pitchFamily="18" charset="0"/>
                <a:cs typeface="Times New Roman" panose="02020603050405020304" pitchFamily="18" charset="0"/>
                <a:hlinkClick r:id="rId3"/>
              </a:rPr>
              <a:t>https://www.ejn-crimjust.europa.eu/ejn/libdocumentproperties/EN/3189</a:t>
            </a:r>
            <a:r>
              <a:rPr lang="pl-PL" sz="2000" dirty="0">
                <a:latin typeface="Times New Roman" panose="02020603050405020304" pitchFamily="18" charset="0"/>
                <a:cs typeface="Times New Roman" panose="02020603050405020304" pitchFamily="18" charset="0"/>
              </a:rPr>
              <a:t> </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smtClean="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Procedura uznawania decyzji w sprawie środków i terminów nadzoru</a:t>
            </a:r>
            <a:r>
              <a:rPr lang="pl-PL" sz="3600" i="1" dirty="0">
                <a:latin typeface="Times New Roman" panose="02020603050405020304" pitchFamily="18" charset="0"/>
                <a:cs typeface="Times New Roman" panose="02020603050405020304" pitchFamily="18" charset="0"/>
              </a:rPr>
              <a:t/>
            </a:r>
            <a:br>
              <a:rPr lang="pl-PL" sz="3600" i="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endParaRPr lang="pl-PL"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422DD56E-D9C0-4E0B-A814-18EC2E691CE5}"/>
              </a:ext>
            </a:extLst>
          </p:cNvPr>
          <p:cNvSpPr>
            <a:spLocks noGrp="1"/>
          </p:cNvSpPr>
          <p:nvPr>
            <p:ph idx="1"/>
          </p:nvPr>
        </p:nvSpPr>
        <p:spPr>
          <a:xfrm>
            <a:off x="328684" y="1707567"/>
            <a:ext cx="10275501" cy="4393982"/>
          </a:xfrm>
        </p:spPr>
        <p:txBody>
          <a:bodyPr>
            <a:normAutofit fontScale="85000" lnSpcReduction="20000"/>
          </a:bodyPr>
          <a:lstStyle/>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Właściwy organ państwa członkowskiego wydającego nakaz wydaje decyzję w sprawie środków nadzoru </a:t>
            </a:r>
            <a:r>
              <a:rPr lang="pl-PL" sz="2000" b="1" dirty="0">
                <a:latin typeface="Times New Roman" panose="02020603050405020304" pitchFamily="18" charset="0"/>
                <a:cs typeface="Times New Roman" panose="02020603050405020304" pitchFamily="18" charset="0"/>
              </a:rPr>
              <a:t>przekazuje</a:t>
            </a:r>
            <a:r>
              <a:rPr lang="pl-PL" sz="2000" dirty="0">
                <a:latin typeface="Times New Roman" panose="02020603050405020304" pitchFamily="18" charset="0"/>
                <a:cs typeface="Times New Roman" panose="02020603050405020304" pitchFamily="18" charset="0"/>
              </a:rPr>
              <a:t> decyzję w sprawie środków nadzoru właściwemu organowi państwa członkowskiego wykonującego nakaz, wraz z </a:t>
            </a:r>
            <a:r>
              <a:rPr lang="pl-PL" sz="2000" b="1" dirty="0">
                <a:solidFill>
                  <a:srgbClr val="FF0000"/>
                </a:solidFill>
                <a:latin typeface="Times New Roman" panose="02020603050405020304" pitchFamily="18" charset="0"/>
                <a:cs typeface="Times New Roman" panose="02020603050405020304" pitchFamily="18" charset="0"/>
              </a:rPr>
              <a:t>zaświadczeniem</a:t>
            </a:r>
            <a:r>
              <a:rPr lang="pl-PL" sz="2000" dirty="0">
                <a:latin typeface="Times New Roman" panose="02020603050405020304" pitchFamily="18" charset="0"/>
                <a:cs typeface="Times New Roman" panose="02020603050405020304" pitchFamily="18" charset="0"/>
              </a:rPr>
              <a:t> określonym w załączniku I, i </a:t>
            </a:r>
            <a:r>
              <a:rPr lang="pl-PL" sz="2000" b="1" dirty="0">
                <a:latin typeface="Times New Roman" panose="02020603050405020304" pitchFamily="18" charset="0"/>
                <a:cs typeface="Times New Roman" panose="02020603050405020304" pitchFamily="18" charset="0"/>
              </a:rPr>
              <a:t>pozostaje </a:t>
            </a:r>
            <a:r>
              <a:rPr lang="pl-PL" sz="2000" dirty="0">
                <a:latin typeface="Times New Roman" panose="02020603050405020304" pitchFamily="18" charset="0"/>
                <a:cs typeface="Times New Roman" panose="02020603050405020304" pitchFamily="18" charset="0"/>
              </a:rPr>
              <a:t>organem właściwym w odniesieniu do monitorowania nałożonych środków nadzoru do </a:t>
            </a:r>
            <a:r>
              <a:rPr lang="pl-PL" sz="2000" u="sng" dirty="0">
                <a:latin typeface="Times New Roman" panose="02020603050405020304" pitchFamily="18" charset="0"/>
                <a:cs typeface="Times New Roman" panose="02020603050405020304" pitchFamily="18" charset="0"/>
              </a:rPr>
              <a:t>czasu otrzymania informacji o decyzji właściwego organu wykonującego nakaz</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Właściwy organ wykonujący nakaz podejmuje decyzję tak </a:t>
            </a:r>
            <a:r>
              <a:rPr lang="pl-PL" sz="2000" b="1" dirty="0">
                <a:solidFill>
                  <a:srgbClr val="FF0000"/>
                </a:solidFill>
                <a:latin typeface="Times New Roman" panose="02020603050405020304" pitchFamily="18" charset="0"/>
                <a:cs typeface="Times New Roman" panose="02020603050405020304" pitchFamily="18" charset="0"/>
              </a:rPr>
              <a:t>szybko, jak to możliwe</a:t>
            </a:r>
            <a:r>
              <a:rPr lang="pl-PL" sz="2000" dirty="0">
                <a:latin typeface="Times New Roman" panose="02020603050405020304" pitchFamily="18" charset="0"/>
                <a:cs typeface="Times New Roman" panose="02020603050405020304" pitchFamily="18" charset="0"/>
              </a:rPr>
              <a:t>, a w każdym przypadku </a:t>
            </a:r>
            <a:r>
              <a:rPr lang="pl-PL" sz="2000" b="1" dirty="0">
                <a:solidFill>
                  <a:srgbClr val="FF0000"/>
                </a:solidFill>
                <a:latin typeface="Times New Roman" panose="02020603050405020304" pitchFamily="18" charset="0"/>
                <a:cs typeface="Times New Roman" panose="02020603050405020304" pitchFamily="18" charset="0"/>
              </a:rPr>
              <a:t>w ciągu 20 dni roboczych</a:t>
            </a:r>
            <a:r>
              <a:rPr lang="pl-PL" sz="2000" dirty="0">
                <a:solidFill>
                  <a:srgbClr val="FF0000"/>
                </a:solidFill>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po otrzymaniu decyzji w sprawie środków nadzoru i zaświadczenia</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Jeżeli </a:t>
            </a:r>
            <a:r>
              <a:rPr lang="pl-PL" sz="2000" b="1" dirty="0">
                <a:solidFill>
                  <a:srgbClr val="FF0000"/>
                </a:solidFill>
                <a:latin typeface="Times New Roman" panose="02020603050405020304" pitchFamily="18" charset="0"/>
                <a:cs typeface="Times New Roman" panose="02020603050405020304" pitchFamily="18" charset="0"/>
              </a:rPr>
              <a:t>w wyjątkowych okolicznościach</a:t>
            </a:r>
            <a:r>
              <a:rPr lang="pl-PL" sz="2000" dirty="0">
                <a:latin typeface="Times New Roman" panose="02020603050405020304" pitchFamily="18" charset="0"/>
                <a:cs typeface="Times New Roman" panose="02020603050405020304" pitchFamily="18" charset="0"/>
              </a:rPr>
              <a:t> właściwy organ w państwie wykonującym nakaz nie może dotrzymać terminów, </a:t>
            </a:r>
            <a:r>
              <a:rPr lang="pl-PL" sz="2000" b="1" dirty="0">
                <a:latin typeface="Times New Roman" panose="02020603050405020304" pitchFamily="18" charset="0"/>
                <a:cs typeface="Times New Roman" panose="02020603050405020304" pitchFamily="18" charset="0"/>
              </a:rPr>
              <a:t>informuje o tym niezwłocznie </a:t>
            </a:r>
            <a:r>
              <a:rPr lang="pl-PL" sz="2000" dirty="0">
                <a:latin typeface="Times New Roman" panose="02020603050405020304" pitchFamily="18" charset="0"/>
                <a:cs typeface="Times New Roman" panose="02020603050405020304" pitchFamily="18" charset="0"/>
              </a:rPr>
              <a:t>właściwy organ w państwie wydającym nakaz w wybrany przez siebie sposób, podając przyczyny opóźnienia i wskazując, jak długo zamierza czekać na wydanie ostatecznej decyzji</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Właściwy organ </a:t>
            </a:r>
            <a:r>
              <a:rPr lang="pl-PL" sz="2000" b="1" dirty="0">
                <a:latin typeface="Times New Roman" panose="02020603050405020304" pitchFamily="18" charset="0"/>
                <a:cs typeface="Times New Roman" panose="02020603050405020304" pitchFamily="18" charset="0"/>
              </a:rPr>
              <a:t>może odroczyć decyzję </a:t>
            </a:r>
            <a:r>
              <a:rPr lang="pl-PL" sz="2000" dirty="0">
                <a:latin typeface="Times New Roman" panose="02020603050405020304" pitchFamily="18" charset="0"/>
                <a:cs typeface="Times New Roman" panose="02020603050405020304" pitchFamily="18" charset="0"/>
              </a:rPr>
              <a:t>w sprawie uznania decyzji w sprawie środków nadzoru, jeżeli </a:t>
            </a:r>
            <a:r>
              <a:rPr lang="pl-PL" sz="2000" b="1" dirty="0">
                <a:latin typeface="Times New Roman" panose="02020603050405020304" pitchFamily="18" charset="0"/>
                <a:cs typeface="Times New Roman" panose="02020603050405020304" pitchFamily="18" charset="0"/>
              </a:rPr>
              <a:t>zaświadczenie</a:t>
            </a:r>
            <a:r>
              <a:rPr lang="pl-PL" sz="2000" dirty="0">
                <a:latin typeface="Times New Roman" panose="02020603050405020304" pitchFamily="18" charset="0"/>
                <a:cs typeface="Times New Roman" panose="02020603050405020304" pitchFamily="18" charset="0"/>
              </a:rPr>
              <a:t>, o którym mowa w art. 10, jest </a:t>
            </a:r>
            <a:r>
              <a:rPr lang="pl-PL" sz="2000" b="1" dirty="0">
                <a:latin typeface="Times New Roman" panose="02020603050405020304" pitchFamily="18" charset="0"/>
                <a:cs typeface="Times New Roman" panose="02020603050405020304" pitchFamily="18" charset="0"/>
              </a:rPr>
              <a:t>niekompletne</a:t>
            </a:r>
            <a:r>
              <a:rPr lang="pl-PL" sz="2000" dirty="0">
                <a:latin typeface="Times New Roman" panose="02020603050405020304" pitchFamily="18" charset="0"/>
                <a:cs typeface="Times New Roman" panose="02020603050405020304" pitchFamily="18" charset="0"/>
              </a:rPr>
              <a:t> lub w sposób </a:t>
            </a:r>
            <a:r>
              <a:rPr lang="pl-PL" sz="2000" b="1" dirty="0">
                <a:latin typeface="Times New Roman" panose="02020603050405020304" pitchFamily="18" charset="0"/>
                <a:cs typeface="Times New Roman" panose="02020603050405020304" pitchFamily="18" charset="0"/>
              </a:rPr>
              <a:t>oczywisty nie odpowiada decyzji w sprawie środków nadzoru</a:t>
            </a:r>
            <a:r>
              <a:rPr lang="pl-PL" sz="2000" dirty="0">
                <a:latin typeface="Times New Roman" panose="02020603050405020304" pitchFamily="18" charset="0"/>
                <a:cs typeface="Times New Roman" panose="02020603050405020304" pitchFamily="18" charset="0"/>
              </a:rPr>
              <a:t>, do upływu rozsądnego terminu wyznaczonego na uzupełnienie lub poprawienie zaświadczenia.</a:t>
            </a: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smtClean="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Podstawy do nieuznania Dostosowanie decyzji</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
            </a:r>
            <a:br>
              <a:rPr lang="pl-PL" sz="3600" b="1" dirty="0">
                <a:latin typeface="Times New Roman" panose="02020603050405020304" pitchFamily="18" charset="0"/>
                <a:cs typeface="Times New Roman" panose="02020603050405020304" pitchFamily="18" charset="0"/>
              </a:rPr>
            </a:br>
            <a:endParaRPr lang="pl-PL"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422DD56E-D9C0-4E0B-A814-18EC2E691CE5}"/>
              </a:ext>
            </a:extLst>
          </p:cNvPr>
          <p:cNvSpPr>
            <a:spLocks noGrp="1"/>
          </p:cNvSpPr>
          <p:nvPr>
            <p:ph idx="1"/>
          </p:nvPr>
        </p:nvSpPr>
        <p:spPr>
          <a:xfrm>
            <a:off x="328684" y="1707566"/>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Podstawy do nieuznania </a:t>
            </a:r>
            <a:r>
              <a:rPr lang="pl-PL" sz="2000" b="1" dirty="0">
                <a:latin typeface="Times New Roman" panose="02020603050405020304" pitchFamily="18" charset="0"/>
                <a:cs typeface="Times New Roman" panose="02020603050405020304" pitchFamily="18" charset="0"/>
              </a:rPr>
              <a:t>wyraźnie </a:t>
            </a:r>
            <a:r>
              <a:rPr lang="pl-PL" sz="2000" dirty="0">
                <a:latin typeface="Times New Roman" panose="02020603050405020304" pitchFamily="18" charset="0"/>
                <a:cs typeface="Times New Roman" panose="02020603050405020304" pitchFamily="18" charset="0"/>
              </a:rPr>
              <a:t>i w</a:t>
            </a:r>
            <a:r>
              <a:rPr lang="pl-PL" sz="2000" b="1" dirty="0">
                <a:latin typeface="Times New Roman" panose="02020603050405020304" pitchFamily="18" charset="0"/>
                <a:cs typeface="Times New Roman" panose="02020603050405020304" pitchFamily="18" charset="0"/>
              </a:rPr>
              <a:t> ograniczonym </a:t>
            </a:r>
            <a:r>
              <a:rPr lang="pl-PL" sz="2000" dirty="0">
                <a:latin typeface="Times New Roman" panose="02020603050405020304" pitchFamily="18" charset="0"/>
                <a:cs typeface="Times New Roman" panose="02020603050405020304" pitchFamily="18" charset="0"/>
              </a:rPr>
              <a:t>zakresie określone w </a:t>
            </a:r>
            <a:r>
              <a:rPr lang="pl-PL" sz="2000" b="1" dirty="0">
                <a:latin typeface="Times New Roman" panose="02020603050405020304" pitchFamily="18" charset="0"/>
                <a:cs typeface="Times New Roman" panose="02020603050405020304" pitchFamily="18" charset="0"/>
              </a:rPr>
              <a:t>art. 15 lit. a)-h) decyzji ramowej</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Jeżeli </a:t>
            </a:r>
            <a:r>
              <a:rPr lang="pl-PL" sz="2000" b="1" dirty="0">
                <a:latin typeface="Times New Roman" panose="02020603050405020304" pitchFamily="18" charset="0"/>
                <a:cs typeface="Times New Roman" panose="02020603050405020304" pitchFamily="18" charset="0"/>
              </a:rPr>
              <a:t>charakter środków nadzoru </a:t>
            </a:r>
            <a:r>
              <a:rPr lang="pl-PL" sz="2000" dirty="0">
                <a:latin typeface="Times New Roman" panose="02020603050405020304" pitchFamily="18" charset="0"/>
                <a:cs typeface="Times New Roman" panose="02020603050405020304" pitchFamily="18" charset="0"/>
              </a:rPr>
              <a:t>jest niezgodny z prawem państwa wykonującego nakaz, właściwy organ w tym państwie członkowskim </a:t>
            </a:r>
            <a:r>
              <a:rPr lang="pl-PL" sz="2000" b="1" dirty="0">
                <a:solidFill>
                  <a:srgbClr val="FF0000"/>
                </a:solidFill>
                <a:latin typeface="Times New Roman" panose="02020603050405020304" pitchFamily="18" charset="0"/>
                <a:cs typeface="Times New Roman" panose="02020603050405020304" pitchFamily="18" charset="0"/>
              </a:rPr>
              <a:t>może dostosować </a:t>
            </a:r>
            <a:r>
              <a:rPr lang="pl-PL" sz="2000" dirty="0">
                <a:latin typeface="Times New Roman" panose="02020603050405020304" pitchFamily="18" charset="0"/>
                <a:cs typeface="Times New Roman" panose="02020603050405020304" pitchFamily="18" charset="0"/>
              </a:rPr>
              <a:t>je </a:t>
            </a:r>
            <a:r>
              <a:rPr lang="pl-PL" sz="2000" u="sng" dirty="0">
                <a:latin typeface="Times New Roman" panose="02020603050405020304" pitchFamily="18" charset="0"/>
                <a:cs typeface="Times New Roman" panose="02020603050405020304" pitchFamily="18" charset="0"/>
              </a:rPr>
              <a:t>do rodzajów środków nadzoru, które zgodnie z prawem państwa wykonującego nakaz stosuje się w przypadku równoważnych przestępstw</a:t>
            </a:r>
            <a:r>
              <a:rPr lang="pl-PL" sz="2000" dirty="0">
                <a:latin typeface="Times New Roman" panose="02020603050405020304" pitchFamily="18" charset="0"/>
                <a:cs typeface="Times New Roman" panose="02020603050405020304" pitchFamily="18" charset="0"/>
              </a:rPr>
              <a:t>. Dostosowany środek nadzoru </a:t>
            </a:r>
            <a:r>
              <a:rPr lang="pl-PL" sz="2000" b="1" dirty="0">
                <a:solidFill>
                  <a:srgbClr val="FF0000"/>
                </a:solidFill>
                <a:latin typeface="Times New Roman" panose="02020603050405020304" pitchFamily="18" charset="0"/>
                <a:cs typeface="Times New Roman" panose="02020603050405020304" pitchFamily="18" charset="0"/>
              </a:rPr>
              <a:t>odpowiada w jak największym stopniu </a:t>
            </a:r>
            <a:r>
              <a:rPr lang="pl-PL" sz="2000" dirty="0">
                <a:latin typeface="Times New Roman" panose="02020603050405020304" pitchFamily="18" charset="0"/>
                <a:cs typeface="Times New Roman" panose="02020603050405020304" pitchFamily="18" charset="0"/>
              </a:rPr>
              <a:t>środkowi </a:t>
            </a:r>
            <a:r>
              <a:rPr lang="pl-PL" sz="2000" b="1" dirty="0">
                <a:latin typeface="Times New Roman" panose="02020603050405020304" pitchFamily="18" charset="0"/>
                <a:cs typeface="Times New Roman" panose="02020603050405020304" pitchFamily="18" charset="0"/>
              </a:rPr>
              <a:t>nałożonemu w państwie wydającym nakaz</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pl-PL" sz="2000" dirty="0">
                <a:latin typeface="Times New Roman" panose="02020603050405020304" pitchFamily="18" charset="0"/>
                <a:cs typeface="Times New Roman" panose="02020603050405020304" pitchFamily="18" charset="0"/>
              </a:rPr>
              <a:t>Dostosowany środek nadzoru </a:t>
            </a:r>
            <a:r>
              <a:rPr lang="pl-PL" sz="2000" b="1" dirty="0">
                <a:solidFill>
                  <a:srgbClr val="FF0000"/>
                </a:solidFill>
                <a:latin typeface="Times New Roman" panose="02020603050405020304" pitchFamily="18" charset="0"/>
                <a:cs typeface="Times New Roman" panose="02020603050405020304" pitchFamily="18" charset="0"/>
              </a:rPr>
              <a:t>nie może być surowszy </a:t>
            </a:r>
            <a:r>
              <a:rPr lang="pl-PL" sz="2000" dirty="0">
                <a:latin typeface="Times New Roman" panose="02020603050405020304" pitchFamily="18" charset="0"/>
                <a:cs typeface="Times New Roman" panose="02020603050405020304" pitchFamily="18" charset="0"/>
              </a:rPr>
              <a:t>niż środek nadzoru, który został nałożony pierwotnie</a:t>
            </a: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smtClean="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1294</Words>
  <Application>Microsoft Office PowerPoint</Application>
  <PresentationFormat>Niestandardowy</PresentationFormat>
  <Paragraphs>99</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Office Theme</vt:lpstr>
      <vt:lpstr>Lepsze stosowanie europejskiego prawa karnego  Szkolenie dla pracowników sądów </vt:lpstr>
      <vt:lpstr>Spis treści</vt:lpstr>
      <vt:lpstr>  Arkusz informacyjny</vt:lpstr>
      <vt:lpstr>  Cele </vt:lpstr>
      <vt:lpstr>  Definicje – art. 4 decyzji ramowej</vt:lpstr>
      <vt:lpstr>Właściwe organy</vt:lpstr>
      <vt:lpstr>  Kryteria przekazywania decyzji w sprawie środków nadzoru  </vt:lpstr>
      <vt:lpstr>   Procedura uznawania decyzji w sprawie środków i terminów nadzoru   </vt:lpstr>
      <vt:lpstr>    Podstawy do nieuznania Dostosowanie decyzji    </vt:lpstr>
      <vt:lpstr>     Prawo właściwe i późniejsze decyzje     </vt:lpstr>
      <vt:lpstr>     Obowiązki zaangażowanych organów     </vt:lpstr>
      <vt:lpstr>     Konsultacje (art. 22) i języków (art. 24)     </vt:lpstr>
    </vt:vector>
  </TitlesOfParts>
  <Company>www.vivalang.pl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www.vivalang.pl</dc:creator>
  <cp:lastModifiedBy>Grzegorz Kucharczyk</cp:lastModifiedBy>
  <cp:revision>30</cp:revision>
  <dcterms:created xsi:type="dcterms:W3CDTF">2020-10-28T14:00:49Z</dcterms:created>
  <dcterms:modified xsi:type="dcterms:W3CDTF">2021-03-31T05:29:46Z</dcterms:modified>
</cp:coreProperties>
</file>