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01" r:id="rId1"/>
  </p:sldMasterIdLst>
  <p:notesMasterIdLst>
    <p:notesMasterId r:id="rId13"/>
  </p:notesMasterIdLst>
  <p:sldIdLst>
    <p:sldId id="256" r:id="rId2"/>
    <p:sldId id="257" r:id="rId3"/>
    <p:sldId id="263" r:id="rId4"/>
    <p:sldId id="264" r:id="rId5"/>
    <p:sldId id="265" r:id="rId6"/>
    <p:sldId id="266" r:id="rId7"/>
    <p:sldId id="267" r:id="rId8"/>
    <p:sldId id="268" r:id="rId9"/>
    <p:sldId id="269" r:id="rId10"/>
    <p:sldId id="270" r:id="rId11"/>
    <p:sldId id="27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8" d="100"/>
          <a:sy n="58" d="100"/>
        </p:scale>
        <p:origin x="-102" y="-13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85E665-62E6-405A-AD6D-264523F741D6}" type="datetimeFigureOut">
              <a:rPr lang="es-ES" smtClean="0"/>
              <a:t>31/03/2021</a:t>
            </a:fld>
            <a:endParaRPr lang="es-E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5CC345-962E-44CC-B65F-2687AEB2E862}" type="slidenum">
              <a:rPr lang="es-ES" smtClean="0"/>
              <a:t>‹#›</a:t>
            </a:fld>
            <a:endParaRPr lang="es-ES"/>
          </a:p>
        </p:txBody>
      </p:sp>
    </p:spTree>
    <p:extLst>
      <p:ext uri="{BB962C8B-B14F-4D97-AF65-F5344CB8AC3E}">
        <p14:creationId xmlns:p14="http://schemas.microsoft.com/office/powerpoint/2010/main" val="4008140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F7D66F-59E2-449C-A093-7285183F79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
          </a:p>
        </p:txBody>
      </p:sp>
      <p:sp>
        <p:nvSpPr>
          <p:cNvPr id="3" name="Subtitle 2">
            <a:extLst>
              <a:ext uri="{FF2B5EF4-FFF2-40B4-BE49-F238E27FC236}">
                <a16:creationId xmlns:a16="http://schemas.microsoft.com/office/drawing/2014/main" xmlns="" id="{15257A89-61E3-4137-9614-E144E28074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
          </a:p>
        </p:txBody>
      </p:sp>
      <p:sp>
        <p:nvSpPr>
          <p:cNvPr id="4" name="Date Placeholder 3">
            <a:extLst>
              <a:ext uri="{FF2B5EF4-FFF2-40B4-BE49-F238E27FC236}">
                <a16:creationId xmlns:a16="http://schemas.microsoft.com/office/drawing/2014/main" xmlns="" id="{701EAC39-47F7-4378-B475-98A0B0D9560E}"/>
              </a:ext>
            </a:extLst>
          </p:cNvPr>
          <p:cNvSpPr>
            <a:spLocks noGrp="1"/>
          </p:cNvSpPr>
          <p:nvPr>
            <p:ph type="dt" sz="half" idx="10"/>
          </p:nvPr>
        </p:nvSpPr>
        <p:spPr/>
        <p:txBody>
          <a:bodyPr/>
          <a:lstStyle/>
          <a:p>
            <a:fld id="{F8E06C98-E4B2-4DF6-9360-F49F5E3449F5}" type="datetime1">
              <a:rPr lang="en-US" smtClean="0"/>
              <a:t>3/31/2021</a:t>
            </a:fld>
            <a:endParaRPr lang="en-US" dirty="0"/>
          </a:p>
        </p:txBody>
      </p:sp>
      <p:sp>
        <p:nvSpPr>
          <p:cNvPr id="5" name="Footer Placeholder 4">
            <a:extLst>
              <a:ext uri="{FF2B5EF4-FFF2-40B4-BE49-F238E27FC236}">
                <a16:creationId xmlns:a16="http://schemas.microsoft.com/office/drawing/2014/main" xmlns="" id="{873ED367-E022-4F11-8213-01DDA21E811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83980090-CA7C-4FB3-A0E4-6CD354267BB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0701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DA180E-9F2E-45C2-AD5B-F26EC1FA2E77}"/>
              </a:ext>
            </a:extLst>
          </p:cNvPr>
          <p:cNvSpPr>
            <a:spLocks noGrp="1"/>
          </p:cNvSpPr>
          <p:nvPr>
            <p:ph type="title"/>
          </p:nvPr>
        </p:nvSpPr>
        <p:spPr/>
        <p:txBody>
          <a:bodyPr/>
          <a:lstStyle/>
          <a:p>
            <a:r>
              <a:rPr lang="en-US"/>
              <a:t>Click to edit Master title style</a:t>
            </a:r>
            <a:endParaRPr lang="es-ES"/>
          </a:p>
        </p:txBody>
      </p:sp>
      <p:sp>
        <p:nvSpPr>
          <p:cNvPr id="3" name="Vertical Text Placeholder 2">
            <a:extLst>
              <a:ext uri="{FF2B5EF4-FFF2-40B4-BE49-F238E27FC236}">
                <a16:creationId xmlns:a16="http://schemas.microsoft.com/office/drawing/2014/main" xmlns="" id="{59C1230A-F54C-4FD4-9207-00BD5251A5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xmlns="" id="{463B6DDC-B367-4632-BED9-64295F807112}"/>
              </a:ext>
            </a:extLst>
          </p:cNvPr>
          <p:cNvSpPr>
            <a:spLocks noGrp="1"/>
          </p:cNvSpPr>
          <p:nvPr>
            <p:ph type="dt" sz="half" idx="10"/>
          </p:nvPr>
        </p:nvSpPr>
        <p:spPr/>
        <p:txBody>
          <a:bodyPr/>
          <a:lstStyle/>
          <a:p>
            <a:fld id="{6DE04B5E-3040-4A76-BE1C-DE1629BB0233}" type="datetime1">
              <a:rPr lang="en-US" smtClean="0"/>
              <a:t>3/31/2021</a:t>
            </a:fld>
            <a:endParaRPr lang="en-US" dirty="0"/>
          </a:p>
        </p:txBody>
      </p:sp>
      <p:sp>
        <p:nvSpPr>
          <p:cNvPr id="5" name="Footer Placeholder 4">
            <a:extLst>
              <a:ext uri="{FF2B5EF4-FFF2-40B4-BE49-F238E27FC236}">
                <a16:creationId xmlns:a16="http://schemas.microsoft.com/office/drawing/2014/main" xmlns="" id="{534A541A-D49C-4BC6-B195-A8BA571719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BD4334FF-9582-4090-AB10-3810BFCE1D4F}"/>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03176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F8E4BDB1-FF51-44CE-9569-8DF2338C38A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
          </a:p>
        </p:txBody>
      </p:sp>
      <p:sp>
        <p:nvSpPr>
          <p:cNvPr id="3" name="Vertical Text Placeholder 2">
            <a:extLst>
              <a:ext uri="{FF2B5EF4-FFF2-40B4-BE49-F238E27FC236}">
                <a16:creationId xmlns:a16="http://schemas.microsoft.com/office/drawing/2014/main" xmlns="" id="{3E049948-51A5-46DC-B124-61F0C35BEC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xmlns="" id="{7F17DC3F-5B62-478C-9C3C-1201B1A03C78}"/>
              </a:ext>
            </a:extLst>
          </p:cNvPr>
          <p:cNvSpPr>
            <a:spLocks noGrp="1"/>
          </p:cNvSpPr>
          <p:nvPr>
            <p:ph type="dt" sz="half" idx="10"/>
          </p:nvPr>
        </p:nvSpPr>
        <p:spPr/>
        <p:txBody>
          <a:bodyPr/>
          <a:lstStyle/>
          <a:p>
            <a:fld id="{5614F3CB-F806-4E9F-B4E6-8EB4DAD3CD35}" type="datetime1">
              <a:rPr lang="en-US" smtClean="0"/>
              <a:t>3/31/2021</a:t>
            </a:fld>
            <a:endParaRPr lang="en-US" dirty="0"/>
          </a:p>
        </p:txBody>
      </p:sp>
      <p:sp>
        <p:nvSpPr>
          <p:cNvPr id="5" name="Footer Placeholder 4">
            <a:extLst>
              <a:ext uri="{FF2B5EF4-FFF2-40B4-BE49-F238E27FC236}">
                <a16:creationId xmlns:a16="http://schemas.microsoft.com/office/drawing/2014/main" xmlns="" id="{CE0C4760-FCE2-4842-A7F1-0B56EC80270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97635E39-F730-45AE-A1B3-E0401B05560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04986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E6278B-44AB-4EE3-9897-A9310F377CF8}"/>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xmlns="" id="{91BC69E7-D290-4BA8-9817-AD42545212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xmlns="" id="{5B6B444E-826B-4A72-A577-B241EE1FE6EB}"/>
              </a:ext>
            </a:extLst>
          </p:cNvPr>
          <p:cNvSpPr>
            <a:spLocks noGrp="1"/>
          </p:cNvSpPr>
          <p:nvPr>
            <p:ph type="dt" sz="half" idx="10"/>
          </p:nvPr>
        </p:nvSpPr>
        <p:spPr/>
        <p:txBody>
          <a:bodyPr/>
          <a:lstStyle/>
          <a:p>
            <a:fld id="{7C9E107D-D89E-4E7B-AC69-0A52B39F9C36}" type="datetime1">
              <a:rPr lang="en-US" smtClean="0"/>
              <a:t>3/31/2021</a:t>
            </a:fld>
            <a:endParaRPr lang="en-US" dirty="0"/>
          </a:p>
        </p:txBody>
      </p:sp>
      <p:sp>
        <p:nvSpPr>
          <p:cNvPr id="5" name="Footer Placeholder 4">
            <a:extLst>
              <a:ext uri="{FF2B5EF4-FFF2-40B4-BE49-F238E27FC236}">
                <a16:creationId xmlns:a16="http://schemas.microsoft.com/office/drawing/2014/main" xmlns="" id="{2F893904-D204-4F7C-8A5A-3F427A417AF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21964A53-05B9-4543-9DFC-5969F335D27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79155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20C785-8FA6-4CDC-93A0-BEF09A0376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
          </a:p>
        </p:txBody>
      </p:sp>
      <p:sp>
        <p:nvSpPr>
          <p:cNvPr id="3" name="Text Placeholder 2">
            <a:extLst>
              <a:ext uri="{FF2B5EF4-FFF2-40B4-BE49-F238E27FC236}">
                <a16:creationId xmlns:a16="http://schemas.microsoft.com/office/drawing/2014/main" xmlns="" id="{C36DF5E2-2EDC-461D-9375-83F5F17811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106ED383-3D39-44FA-AC2D-62B62FB06BA2}"/>
              </a:ext>
            </a:extLst>
          </p:cNvPr>
          <p:cNvSpPr>
            <a:spLocks noGrp="1"/>
          </p:cNvSpPr>
          <p:nvPr>
            <p:ph type="dt" sz="half" idx="10"/>
          </p:nvPr>
        </p:nvSpPr>
        <p:spPr/>
        <p:txBody>
          <a:bodyPr/>
          <a:lstStyle/>
          <a:p>
            <a:fld id="{34ECD79F-94BB-43F1-A950-4A43E76BDBD9}" type="datetime1">
              <a:rPr lang="en-US" smtClean="0"/>
              <a:t>3/31/2021</a:t>
            </a:fld>
            <a:endParaRPr lang="en-US" dirty="0"/>
          </a:p>
        </p:txBody>
      </p:sp>
      <p:sp>
        <p:nvSpPr>
          <p:cNvPr id="5" name="Footer Placeholder 4">
            <a:extLst>
              <a:ext uri="{FF2B5EF4-FFF2-40B4-BE49-F238E27FC236}">
                <a16:creationId xmlns:a16="http://schemas.microsoft.com/office/drawing/2014/main" xmlns="" id="{EC9F5D92-6D01-4844-B6E1-D271B8D3B0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0194D078-CA25-434A-B915-CE924210387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43594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2B0B0F-6544-471E-B223-ECBD8ECCAC1F}"/>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xmlns="" id="{41090F8E-7FF0-4D4C-B420-EFC4B61D2C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a:extLst>
              <a:ext uri="{FF2B5EF4-FFF2-40B4-BE49-F238E27FC236}">
                <a16:creationId xmlns:a16="http://schemas.microsoft.com/office/drawing/2014/main" xmlns="" id="{C64A0525-B1C5-445E-A257-053B1A2C7F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a:extLst>
              <a:ext uri="{FF2B5EF4-FFF2-40B4-BE49-F238E27FC236}">
                <a16:creationId xmlns:a16="http://schemas.microsoft.com/office/drawing/2014/main" xmlns="" id="{DABA15C4-BCE8-4BBB-8609-ABD42A95E146}"/>
              </a:ext>
            </a:extLst>
          </p:cNvPr>
          <p:cNvSpPr>
            <a:spLocks noGrp="1"/>
          </p:cNvSpPr>
          <p:nvPr>
            <p:ph type="dt" sz="half" idx="10"/>
          </p:nvPr>
        </p:nvSpPr>
        <p:spPr/>
        <p:txBody>
          <a:bodyPr/>
          <a:lstStyle/>
          <a:p>
            <a:fld id="{BCCF3E52-BABA-42BC-A33A-FAD7507CEFA2}" type="datetime1">
              <a:rPr lang="en-US" smtClean="0"/>
              <a:t>3/31/2021</a:t>
            </a:fld>
            <a:endParaRPr lang="en-US" dirty="0"/>
          </a:p>
        </p:txBody>
      </p:sp>
      <p:sp>
        <p:nvSpPr>
          <p:cNvPr id="6" name="Footer Placeholder 5">
            <a:extLst>
              <a:ext uri="{FF2B5EF4-FFF2-40B4-BE49-F238E27FC236}">
                <a16:creationId xmlns:a16="http://schemas.microsoft.com/office/drawing/2014/main" xmlns="" id="{1C803448-2D3D-4D4D-96C6-41A9F15A214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F77EC7F4-4749-48C3-879D-4FF32D37C06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70098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71FD94-6FF4-4556-A9DC-D16B55A8F176}"/>
              </a:ext>
            </a:extLst>
          </p:cNvPr>
          <p:cNvSpPr>
            <a:spLocks noGrp="1"/>
          </p:cNvSpPr>
          <p:nvPr>
            <p:ph type="title"/>
          </p:nvPr>
        </p:nvSpPr>
        <p:spPr>
          <a:xfrm>
            <a:off x="839788" y="365125"/>
            <a:ext cx="10515600" cy="1325563"/>
          </a:xfrm>
        </p:spPr>
        <p:txBody>
          <a:bodyPr/>
          <a:lstStyle/>
          <a:p>
            <a:r>
              <a:rPr lang="en-US"/>
              <a:t>Click to edit Master title style</a:t>
            </a:r>
            <a:endParaRPr lang="es-ES"/>
          </a:p>
        </p:txBody>
      </p:sp>
      <p:sp>
        <p:nvSpPr>
          <p:cNvPr id="3" name="Text Placeholder 2">
            <a:extLst>
              <a:ext uri="{FF2B5EF4-FFF2-40B4-BE49-F238E27FC236}">
                <a16:creationId xmlns:a16="http://schemas.microsoft.com/office/drawing/2014/main" xmlns="" id="{7F019B80-6200-447A-95A4-55393AD279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4AB8030F-9C01-4541-A30A-1E57F4CCFB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a:extLst>
              <a:ext uri="{FF2B5EF4-FFF2-40B4-BE49-F238E27FC236}">
                <a16:creationId xmlns:a16="http://schemas.microsoft.com/office/drawing/2014/main" xmlns="" id="{E742F64E-4756-4D7A-B94B-74928A8FCF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77B63F76-EA9E-418B-9D39-B43ED18596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a:extLst>
              <a:ext uri="{FF2B5EF4-FFF2-40B4-BE49-F238E27FC236}">
                <a16:creationId xmlns:a16="http://schemas.microsoft.com/office/drawing/2014/main" xmlns="" id="{3BA028B9-FE8B-49D5-A5F0-0FC4BCEE54D4}"/>
              </a:ext>
            </a:extLst>
          </p:cNvPr>
          <p:cNvSpPr>
            <a:spLocks noGrp="1"/>
          </p:cNvSpPr>
          <p:nvPr>
            <p:ph type="dt" sz="half" idx="10"/>
          </p:nvPr>
        </p:nvSpPr>
        <p:spPr/>
        <p:txBody>
          <a:bodyPr/>
          <a:lstStyle/>
          <a:p>
            <a:fld id="{B07B727F-2DC9-4DD8-B078-EBEEB414D388}" type="datetime1">
              <a:rPr lang="en-US" smtClean="0"/>
              <a:t>3/31/2021</a:t>
            </a:fld>
            <a:endParaRPr lang="en-US" dirty="0"/>
          </a:p>
        </p:txBody>
      </p:sp>
      <p:sp>
        <p:nvSpPr>
          <p:cNvPr id="8" name="Footer Placeholder 7">
            <a:extLst>
              <a:ext uri="{FF2B5EF4-FFF2-40B4-BE49-F238E27FC236}">
                <a16:creationId xmlns:a16="http://schemas.microsoft.com/office/drawing/2014/main" xmlns="" id="{4CF9069C-24C5-445C-B0F2-B3A7D687743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A662BCE3-AC15-4CD5-ABE5-1DBA06651A3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09890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01ACF7-42D1-4003-9E59-DA3D31C3C741}"/>
              </a:ext>
            </a:extLst>
          </p:cNvPr>
          <p:cNvSpPr>
            <a:spLocks noGrp="1"/>
          </p:cNvSpPr>
          <p:nvPr>
            <p:ph type="title"/>
          </p:nvPr>
        </p:nvSpPr>
        <p:spPr/>
        <p:txBody>
          <a:bodyPr/>
          <a:lstStyle/>
          <a:p>
            <a:r>
              <a:rPr lang="en-US"/>
              <a:t>Click to edit Master title style</a:t>
            </a:r>
            <a:endParaRPr lang="es-ES"/>
          </a:p>
        </p:txBody>
      </p:sp>
      <p:sp>
        <p:nvSpPr>
          <p:cNvPr id="3" name="Date Placeholder 2">
            <a:extLst>
              <a:ext uri="{FF2B5EF4-FFF2-40B4-BE49-F238E27FC236}">
                <a16:creationId xmlns:a16="http://schemas.microsoft.com/office/drawing/2014/main" xmlns="" id="{2BE305A7-E706-4FE4-A352-8956279C607A}"/>
              </a:ext>
            </a:extLst>
          </p:cNvPr>
          <p:cNvSpPr>
            <a:spLocks noGrp="1"/>
          </p:cNvSpPr>
          <p:nvPr>
            <p:ph type="dt" sz="half" idx="10"/>
          </p:nvPr>
        </p:nvSpPr>
        <p:spPr/>
        <p:txBody>
          <a:bodyPr/>
          <a:lstStyle/>
          <a:p>
            <a:fld id="{9AF30161-F73D-4F34-94FD-FCC7A4405273}" type="datetime1">
              <a:rPr lang="en-US" smtClean="0"/>
              <a:t>3/31/2021</a:t>
            </a:fld>
            <a:endParaRPr lang="en-US" dirty="0"/>
          </a:p>
        </p:txBody>
      </p:sp>
      <p:sp>
        <p:nvSpPr>
          <p:cNvPr id="4" name="Footer Placeholder 3">
            <a:extLst>
              <a:ext uri="{FF2B5EF4-FFF2-40B4-BE49-F238E27FC236}">
                <a16:creationId xmlns:a16="http://schemas.microsoft.com/office/drawing/2014/main" xmlns="" id="{B09E2953-CA37-42C2-B7EF-8821FA516D5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DB425A84-D152-4717-9698-C5E361A282E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43420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FE6D2D1-B6EC-46AF-9D31-D985DC129200}"/>
              </a:ext>
            </a:extLst>
          </p:cNvPr>
          <p:cNvSpPr>
            <a:spLocks noGrp="1"/>
          </p:cNvSpPr>
          <p:nvPr>
            <p:ph type="dt" sz="half" idx="10"/>
          </p:nvPr>
        </p:nvSpPr>
        <p:spPr/>
        <p:txBody>
          <a:bodyPr/>
          <a:lstStyle/>
          <a:p>
            <a:fld id="{BAF7922C-757B-491A-9029-1F8697B56A11}" type="datetime1">
              <a:rPr lang="en-US" smtClean="0"/>
              <a:t>3/31/2021</a:t>
            </a:fld>
            <a:endParaRPr lang="en-US" dirty="0"/>
          </a:p>
        </p:txBody>
      </p:sp>
      <p:sp>
        <p:nvSpPr>
          <p:cNvPr id="3" name="Footer Placeholder 2">
            <a:extLst>
              <a:ext uri="{FF2B5EF4-FFF2-40B4-BE49-F238E27FC236}">
                <a16:creationId xmlns:a16="http://schemas.microsoft.com/office/drawing/2014/main" xmlns="" id="{552AE399-F2B4-4950-A14B-EB9DBCE941F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1BE5C2EB-196C-40EB-B64F-249691B5B37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22991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A6EA4F-CF69-44F7-B2C5-67CB9CE529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Content Placeholder 2">
            <a:extLst>
              <a:ext uri="{FF2B5EF4-FFF2-40B4-BE49-F238E27FC236}">
                <a16:creationId xmlns:a16="http://schemas.microsoft.com/office/drawing/2014/main" xmlns="" id="{3986E71F-73AC-4613-B58F-3E3E566F20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a:extLst>
              <a:ext uri="{FF2B5EF4-FFF2-40B4-BE49-F238E27FC236}">
                <a16:creationId xmlns:a16="http://schemas.microsoft.com/office/drawing/2014/main" xmlns="" id="{38D5AD45-3C44-4458-86D6-B53556095D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D5ADE05-38E1-46DA-B32C-00BC7BA0C163}"/>
              </a:ext>
            </a:extLst>
          </p:cNvPr>
          <p:cNvSpPr>
            <a:spLocks noGrp="1"/>
          </p:cNvSpPr>
          <p:nvPr>
            <p:ph type="dt" sz="half" idx="10"/>
          </p:nvPr>
        </p:nvSpPr>
        <p:spPr/>
        <p:txBody>
          <a:bodyPr/>
          <a:lstStyle/>
          <a:p>
            <a:fld id="{3A3DA237-7B7E-4673-97A4-674D93199B68}" type="datetime1">
              <a:rPr lang="en-US" smtClean="0"/>
              <a:t>3/31/2021</a:t>
            </a:fld>
            <a:endParaRPr lang="en-US" dirty="0"/>
          </a:p>
        </p:txBody>
      </p:sp>
      <p:sp>
        <p:nvSpPr>
          <p:cNvPr id="6" name="Footer Placeholder 5">
            <a:extLst>
              <a:ext uri="{FF2B5EF4-FFF2-40B4-BE49-F238E27FC236}">
                <a16:creationId xmlns:a16="http://schemas.microsoft.com/office/drawing/2014/main" xmlns="" id="{D45B0D53-30EC-48B0-B432-809704C317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1393BB0D-0D81-4B66-92DD-F1FD70BA742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825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46EE32-C896-4C8C-B6F7-9B17CA4EA8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Picture Placeholder 2">
            <a:extLst>
              <a:ext uri="{FF2B5EF4-FFF2-40B4-BE49-F238E27FC236}">
                <a16:creationId xmlns:a16="http://schemas.microsoft.com/office/drawing/2014/main" xmlns="" id="{E8BA438E-760E-4510-A711-67E3496CB6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a:extLst>
              <a:ext uri="{FF2B5EF4-FFF2-40B4-BE49-F238E27FC236}">
                <a16:creationId xmlns:a16="http://schemas.microsoft.com/office/drawing/2014/main" xmlns="" id="{CD27E64E-80A5-4497-AE10-C2FA098CD6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373DFAEF-0A72-4785-BD89-CB1AC75AC062}"/>
              </a:ext>
            </a:extLst>
          </p:cNvPr>
          <p:cNvSpPr>
            <a:spLocks noGrp="1"/>
          </p:cNvSpPr>
          <p:nvPr>
            <p:ph type="dt" sz="half" idx="10"/>
          </p:nvPr>
        </p:nvSpPr>
        <p:spPr/>
        <p:txBody>
          <a:bodyPr/>
          <a:lstStyle/>
          <a:p>
            <a:fld id="{B1AF94BC-48F6-4316-8C32-C258E630180D}" type="datetime1">
              <a:rPr lang="en-US" smtClean="0"/>
              <a:t>3/31/2021</a:t>
            </a:fld>
            <a:endParaRPr lang="en-US" dirty="0"/>
          </a:p>
        </p:txBody>
      </p:sp>
      <p:sp>
        <p:nvSpPr>
          <p:cNvPr id="6" name="Footer Placeholder 5">
            <a:extLst>
              <a:ext uri="{FF2B5EF4-FFF2-40B4-BE49-F238E27FC236}">
                <a16:creationId xmlns:a16="http://schemas.microsoft.com/office/drawing/2014/main" xmlns="" id="{BE13D844-C3A7-459B-8DF0-E6EE02139C9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F49A0053-86BE-4B0C-B30C-24A5B6CBA4E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98403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E22B9F43-E9C2-4035-A367-3EFBBADD0D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a:extLst>
              <a:ext uri="{FF2B5EF4-FFF2-40B4-BE49-F238E27FC236}">
                <a16:creationId xmlns:a16="http://schemas.microsoft.com/office/drawing/2014/main" xmlns="" id="{6C9CBA8F-BB9A-4A75-B0B8-5259A97A21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xmlns="" id="{113E6D91-9F6E-4C5C-9494-805A9169D7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4AE9B1-1D15-4F9B-82A8-0C1E31C0D0D9}" type="datetime1">
              <a:rPr lang="en-US" smtClean="0"/>
              <a:t>3/31/2021</a:t>
            </a:fld>
            <a:endParaRPr lang="en-US" dirty="0"/>
          </a:p>
        </p:txBody>
      </p:sp>
      <p:sp>
        <p:nvSpPr>
          <p:cNvPr id="5" name="Footer Placeholder 4">
            <a:extLst>
              <a:ext uri="{FF2B5EF4-FFF2-40B4-BE49-F238E27FC236}">
                <a16:creationId xmlns:a16="http://schemas.microsoft.com/office/drawing/2014/main" xmlns="" id="{ACD62E4A-4649-48AD-8FCC-BF44790127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xmlns="" id="{457A8299-DDBB-4F31-A549-8AE5767C07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53226298"/>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73E21E-D472-45D3-8125-64F7C298CFD5}"/>
              </a:ext>
            </a:extLst>
          </p:cNvPr>
          <p:cNvSpPr>
            <a:spLocks noGrp="1"/>
          </p:cNvSpPr>
          <p:nvPr>
            <p:ph type="ctrTitle"/>
          </p:nvPr>
        </p:nvSpPr>
        <p:spPr>
          <a:xfrm>
            <a:off x="402213" y="2199807"/>
            <a:ext cx="9144000" cy="1438939"/>
          </a:xfrm>
        </p:spPr>
        <p:txBody>
          <a:bodyPr anchor="ctr">
            <a:normAutofit fontScale="90000"/>
          </a:bodyPr>
          <a:lstStyle/>
          <a:p>
            <a:pPr marL="0" marR="0" algn="l">
              <a:spcBef>
                <a:spcPts val="0"/>
              </a:spcBef>
              <a:spcAft>
                <a:spcPts val="800"/>
              </a:spcAft>
            </a:pPr>
            <a:r>
              <a:rPr lang="pl-PL" sz="4000" b="1">
                <a:latin typeface="Times New Roman" panose="02020603050405020304" pitchFamily="18" charset="0"/>
                <a:cs typeface="Times New Roman" panose="02020603050405020304" pitchFamily="18" charset="0"/>
              </a:rPr>
              <a:t>Lepsze stosowanie europejskiego prawa karnego </a:t>
            </a:r>
            <a:br>
              <a:rPr lang="pl-PL" sz="4000" b="1">
                <a:latin typeface="Times New Roman" panose="02020603050405020304" pitchFamily="18" charset="0"/>
                <a:cs typeface="Times New Roman" panose="02020603050405020304" pitchFamily="18" charset="0"/>
              </a:rPr>
            </a:br>
            <a:r>
              <a:rPr lang="pl-PL" sz="4000" b="1">
                <a:latin typeface="Times New Roman" panose="02020603050405020304" pitchFamily="18" charset="0"/>
                <a:cs typeface="Times New Roman" panose="02020603050405020304" pitchFamily="18" charset="0"/>
              </a:rPr>
              <a:t>Szkolenie pracowników sądów ERA</a:t>
            </a:r>
          </a:p>
        </p:txBody>
      </p:sp>
      <p:sp>
        <p:nvSpPr>
          <p:cNvPr id="3" name="TextBox 2">
            <a:extLst>
              <a:ext uri="{FF2B5EF4-FFF2-40B4-BE49-F238E27FC236}">
                <a16:creationId xmlns:a16="http://schemas.microsoft.com/office/drawing/2014/main" xmlns="" id="{B33FEDA7-9401-4F3F-AC37-2B14B78F05AD}"/>
              </a:ext>
            </a:extLst>
          </p:cNvPr>
          <p:cNvSpPr txBox="1"/>
          <p:nvPr/>
        </p:nvSpPr>
        <p:spPr>
          <a:xfrm>
            <a:off x="402213" y="4138367"/>
            <a:ext cx="8012783" cy="1754326"/>
          </a:xfrm>
          <a:prstGeom prst="rect">
            <a:avLst/>
          </a:prstGeom>
          <a:noFill/>
        </p:spPr>
        <p:txBody>
          <a:bodyPr wrap="square" rtlCol="0">
            <a:spAutoFit/>
          </a:bodyPr>
          <a:lstStyle/>
          <a:p>
            <a:r>
              <a:rPr lang="pl-PL" sz="3600" b="1" i="1">
                <a:solidFill>
                  <a:schemeClr val="bg1"/>
                </a:solidFill>
                <a:latin typeface="Times New Roman" panose="02020603050405020304" pitchFamily="18" charset="0"/>
                <a:cs typeface="Times New Roman" panose="02020603050405020304" pitchFamily="18" charset="0"/>
              </a:rPr>
              <a:t>Wzajemne uznawanie III. – </a:t>
            </a:r>
          </a:p>
          <a:p>
            <a:r>
              <a:rPr lang="pl-PL" sz="3600" b="1" i="1">
                <a:solidFill>
                  <a:schemeClr val="bg1"/>
                </a:solidFill>
                <a:latin typeface="Times New Roman" panose="02020603050405020304" pitchFamily="18" charset="0"/>
                <a:cs typeface="Times New Roman" panose="02020603050405020304" pitchFamily="18" charset="0"/>
              </a:rPr>
              <a:t>Decyzja ramowa Rady 2008/947/WSiSW</a:t>
            </a:r>
          </a:p>
        </p:txBody>
      </p:sp>
    </p:spTree>
    <p:extLst>
      <p:ext uri="{BB962C8B-B14F-4D97-AF65-F5344CB8AC3E}">
        <p14:creationId xmlns:p14="http://schemas.microsoft.com/office/powerpoint/2010/main" val="2062334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00ED34-8944-409D-BE3C-533A8DC36A51}"/>
              </a:ext>
            </a:extLst>
          </p:cNvPr>
          <p:cNvSpPr>
            <a:spLocks noGrp="1"/>
          </p:cNvSpPr>
          <p:nvPr>
            <p:ph type="title"/>
          </p:nvPr>
        </p:nvSpPr>
        <p:spPr>
          <a:xfrm>
            <a:off x="328684" y="495618"/>
            <a:ext cx="10905066" cy="1135737"/>
          </a:xfrm>
        </p:spPr>
        <p:txBody>
          <a:bodyPr>
            <a:normAutofit fontScale="90000"/>
          </a:bodyPr>
          <a:lstStyle/>
          <a:p>
            <a:r>
              <a:rPr lang="pl-PL" sz="3600" b="1">
                <a:latin typeface="Times New Roman" panose="02020603050405020304" pitchFamily="18" charset="0"/>
                <a:cs typeface="Times New Roman" panose="02020603050405020304" pitchFamily="18" charset="0"/>
              </a:rPr>
              <a:t/>
            </a:r>
            <a:br>
              <a:rPr lang="pl-PL" sz="3600" b="1">
                <a:latin typeface="Times New Roman" panose="02020603050405020304" pitchFamily="18" charset="0"/>
                <a:cs typeface="Times New Roman" panose="02020603050405020304" pitchFamily="18" charset="0"/>
              </a:rPr>
            </a:br>
            <a:r>
              <a:rPr lang="pl-PL" sz="3600" b="1">
                <a:latin typeface="Times New Roman" panose="02020603050405020304" pitchFamily="18" charset="0"/>
                <a:cs typeface="Times New Roman" panose="02020603050405020304" pitchFamily="18" charset="0"/>
              </a:rPr>
              <a:t/>
            </a:r>
            <a:br>
              <a:rPr lang="pl-PL" sz="3600" b="1">
                <a:latin typeface="Times New Roman" panose="02020603050405020304" pitchFamily="18" charset="0"/>
                <a:cs typeface="Times New Roman" panose="02020603050405020304" pitchFamily="18" charset="0"/>
              </a:rPr>
            </a:br>
            <a:r>
              <a:rPr lang="pl-PL" sz="3600" b="1">
                <a:latin typeface="Times New Roman" panose="02020603050405020304" pitchFamily="18" charset="0"/>
                <a:cs typeface="Times New Roman" panose="02020603050405020304" pitchFamily="18" charset="0"/>
              </a:rPr>
              <a:t/>
            </a:r>
            <a:br>
              <a:rPr lang="pl-PL" sz="3600" b="1">
                <a:latin typeface="Times New Roman" panose="02020603050405020304" pitchFamily="18" charset="0"/>
                <a:cs typeface="Times New Roman" panose="02020603050405020304" pitchFamily="18" charset="0"/>
              </a:rPr>
            </a:br>
            <a:r>
              <a:rPr lang="pl-PL" sz="3600" b="1">
                <a:latin typeface="Times New Roman" panose="02020603050405020304" pitchFamily="18" charset="0"/>
                <a:cs typeface="Times New Roman" panose="02020603050405020304" pitchFamily="18" charset="0"/>
              </a:rPr>
              <a:t/>
            </a:r>
            <a:br>
              <a:rPr lang="pl-PL" sz="3600" b="1">
                <a:latin typeface="Times New Roman" panose="02020603050405020304" pitchFamily="18" charset="0"/>
                <a:cs typeface="Times New Roman" panose="02020603050405020304" pitchFamily="18" charset="0"/>
              </a:rPr>
            </a:br>
            <a:r>
              <a:rPr lang="pl-PL" sz="3600" b="1">
                <a:latin typeface="Times New Roman" panose="02020603050405020304" pitchFamily="18" charset="0"/>
                <a:cs typeface="Times New Roman" panose="02020603050405020304" pitchFamily="18" charset="0"/>
              </a:rPr>
              <a:t/>
            </a:r>
            <a:br>
              <a:rPr lang="pl-PL" sz="3600" b="1">
                <a:latin typeface="Times New Roman" panose="02020603050405020304" pitchFamily="18" charset="0"/>
                <a:cs typeface="Times New Roman" panose="02020603050405020304" pitchFamily="18" charset="0"/>
              </a:rPr>
            </a:br>
            <a:r>
              <a:rPr lang="pl-PL" sz="3600" b="1">
                <a:latin typeface="Times New Roman" panose="02020603050405020304" pitchFamily="18" charset="0"/>
                <a:cs typeface="Times New Roman" panose="02020603050405020304" pitchFamily="18" charset="0"/>
              </a:rPr>
              <a:t>Prawo właściwe i późniejsze decyzje</a:t>
            </a:r>
            <a:r>
              <a:rPr lang="pl-PL" sz="3600" i="1">
                <a:latin typeface="Times New Roman" panose="02020603050405020304" pitchFamily="18" charset="0"/>
                <a:cs typeface="Times New Roman" panose="02020603050405020304" pitchFamily="18" charset="0"/>
              </a:rPr>
              <a:t/>
            </a:r>
            <a:br>
              <a:rPr lang="pl-PL" sz="3600" i="1">
                <a:latin typeface="Times New Roman" panose="02020603050405020304" pitchFamily="18" charset="0"/>
                <a:cs typeface="Times New Roman" panose="02020603050405020304" pitchFamily="18" charset="0"/>
              </a:rPr>
            </a:br>
            <a:r>
              <a:rPr lang="pl-PL" sz="3600" b="1">
                <a:latin typeface="Times New Roman" panose="02020603050405020304" pitchFamily="18" charset="0"/>
                <a:cs typeface="Times New Roman" panose="02020603050405020304" pitchFamily="18" charset="0"/>
              </a:rPr>
              <a:t/>
            </a:r>
            <a:br>
              <a:rPr lang="pl-PL" sz="3600" b="1">
                <a:latin typeface="Times New Roman" panose="02020603050405020304" pitchFamily="18" charset="0"/>
                <a:cs typeface="Times New Roman" panose="02020603050405020304" pitchFamily="18" charset="0"/>
              </a:rPr>
            </a:br>
            <a:r>
              <a:rPr lang="pl-PL" sz="3600" b="1">
                <a:latin typeface="Times New Roman" panose="02020603050405020304" pitchFamily="18" charset="0"/>
                <a:cs typeface="Times New Roman" panose="02020603050405020304" pitchFamily="18" charset="0"/>
              </a:rPr>
              <a:t/>
            </a:r>
            <a:br>
              <a:rPr lang="pl-PL" sz="3600" b="1">
                <a:latin typeface="Times New Roman" panose="02020603050405020304" pitchFamily="18" charset="0"/>
                <a:cs typeface="Times New Roman" panose="02020603050405020304" pitchFamily="18" charset="0"/>
              </a:rPr>
            </a:br>
            <a:r>
              <a:rPr lang="pl-PL" sz="3600" b="1">
                <a:latin typeface="Times New Roman" panose="02020603050405020304" pitchFamily="18" charset="0"/>
                <a:cs typeface="Times New Roman" panose="02020603050405020304" pitchFamily="18" charset="0"/>
              </a:rPr>
              <a:t/>
            </a:r>
            <a:br>
              <a:rPr lang="pl-PL" sz="3600" b="1">
                <a:latin typeface="Times New Roman" panose="02020603050405020304" pitchFamily="18" charset="0"/>
                <a:cs typeface="Times New Roman" panose="02020603050405020304" pitchFamily="18" charset="0"/>
              </a:rPr>
            </a:br>
            <a:r>
              <a:rPr lang="pl-PL" sz="3600" b="1">
                <a:latin typeface="Times New Roman" panose="02020603050405020304" pitchFamily="18" charset="0"/>
                <a:cs typeface="Times New Roman" panose="02020603050405020304" pitchFamily="18" charset="0"/>
              </a:rPr>
              <a:t/>
            </a:r>
            <a:br>
              <a:rPr lang="pl-PL" sz="3600" b="1">
                <a:latin typeface="Times New Roman" panose="02020603050405020304" pitchFamily="18" charset="0"/>
                <a:cs typeface="Times New Roman" panose="02020603050405020304" pitchFamily="18" charset="0"/>
              </a:rPr>
            </a:br>
            <a:endParaRPr lang="pl-PL" sz="3600" b="1">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422DD56E-D9C0-4E0B-A814-18EC2E691CE5}"/>
              </a:ext>
            </a:extLst>
          </p:cNvPr>
          <p:cNvSpPr>
            <a:spLocks noGrp="1"/>
          </p:cNvSpPr>
          <p:nvPr>
            <p:ph idx="1"/>
          </p:nvPr>
        </p:nvSpPr>
        <p:spPr>
          <a:xfrm>
            <a:off x="328684" y="1631355"/>
            <a:ext cx="10275501" cy="4934089"/>
          </a:xfrm>
        </p:spPr>
        <p:txBody>
          <a:bodyPr>
            <a:normAutofit fontScale="92500" lnSpcReduction="10000"/>
          </a:bodyPr>
          <a:lstStyle/>
          <a:p>
            <a:pPr marL="342900" indent="-342900" algn="just">
              <a:lnSpc>
                <a:spcPct val="97000"/>
              </a:lnSpc>
              <a:spcBef>
                <a:spcPts val="0"/>
              </a:spcBef>
              <a:buFont typeface="Wingdings" panose="05000000000000000000" pitchFamily="2" charset="2"/>
              <a:buChar char=""/>
            </a:pPr>
            <a:r>
              <a:rPr lang="pl-PL" sz="1900">
                <a:latin typeface="Times New Roman" panose="02020603050405020304" pitchFamily="18" charset="0"/>
                <a:cs typeface="Times New Roman" panose="02020603050405020304" pitchFamily="18" charset="0"/>
              </a:rPr>
              <a:t>Nadzór nad przestrzeganiem warunków zawieszenia i obowiązków wynikających z kar alternatywnych oraz ich stosowanie </a:t>
            </a:r>
            <a:r>
              <a:rPr lang="pl-PL" sz="1900" b="1">
                <a:latin typeface="Times New Roman" panose="02020603050405020304" pitchFamily="18" charset="0"/>
                <a:cs typeface="Times New Roman" panose="02020603050405020304" pitchFamily="18" charset="0"/>
              </a:rPr>
              <a:t>reguluje prawo państwa wykonującego nakaz</a:t>
            </a:r>
          </a:p>
          <a:p>
            <a:pPr marL="0" indent="0" algn="just">
              <a:lnSpc>
                <a:spcPct val="97000"/>
              </a:lnSpc>
              <a:spcBef>
                <a:spcPts val="0"/>
              </a:spcBef>
              <a:buNone/>
            </a:pPr>
            <a:endParaRPr lang="en-GB" sz="1900" b="1" dirty="0">
              <a:latin typeface="Times New Roman" panose="02020603050405020304" pitchFamily="18" charset="0"/>
              <a:cs typeface="Times New Roman" panose="02020603050405020304" pitchFamily="18" charset="0"/>
            </a:endParaRPr>
          </a:p>
          <a:p>
            <a:pPr marL="342900" indent="-342900" algn="just">
              <a:lnSpc>
                <a:spcPct val="97000"/>
              </a:lnSpc>
              <a:spcBef>
                <a:spcPts val="0"/>
              </a:spcBef>
              <a:buFont typeface="Wingdings" panose="05000000000000000000" pitchFamily="2" charset="2"/>
              <a:buChar char=""/>
            </a:pPr>
            <a:r>
              <a:rPr lang="pl-PL" sz="1900">
                <a:latin typeface="Times New Roman" panose="02020603050405020304" pitchFamily="18" charset="0"/>
                <a:cs typeface="Times New Roman" panose="02020603050405020304" pitchFamily="18" charset="0"/>
              </a:rPr>
              <a:t>Właściwy organ państwa wykonującego nakaz jest </a:t>
            </a:r>
            <a:r>
              <a:rPr lang="pl-PL" sz="1900" b="1">
                <a:latin typeface="Times New Roman" panose="02020603050405020304" pitchFamily="18" charset="0"/>
                <a:cs typeface="Times New Roman" panose="02020603050405020304" pitchFamily="18" charset="0"/>
              </a:rPr>
              <a:t>właściwy </a:t>
            </a:r>
            <a:r>
              <a:rPr lang="pl-PL" sz="1900">
                <a:latin typeface="Times New Roman" panose="02020603050405020304" pitchFamily="18" charset="0"/>
                <a:cs typeface="Times New Roman" panose="02020603050405020304" pitchFamily="18" charset="0"/>
              </a:rPr>
              <a:t>do </a:t>
            </a:r>
            <a:r>
              <a:rPr lang="pl-PL" sz="1900" u="sng">
                <a:latin typeface="Times New Roman" panose="02020603050405020304" pitchFamily="18" charset="0"/>
                <a:cs typeface="Times New Roman" panose="02020603050405020304" pitchFamily="18" charset="0"/>
              </a:rPr>
              <a:t>podejmowania wszelkich dalszych decyzji</a:t>
            </a:r>
            <a:r>
              <a:rPr lang="pl-PL" sz="1900">
                <a:latin typeface="Times New Roman" panose="02020603050405020304" pitchFamily="18" charset="0"/>
                <a:cs typeface="Times New Roman" panose="02020603050405020304" pitchFamily="18" charset="0"/>
              </a:rPr>
              <a:t>, w szczególności w przypadku nieprzestrzegania warunku zawieszenia lub obowiązków wynikających z kary alternatywnej lub w przypadku popełnienia przez osobę skazaną nowego przestępstwa. Do takich późniejszych decyzji należą w szczególności: </a:t>
            </a:r>
          </a:p>
          <a:p>
            <a:pPr marL="457200" indent="-457200" algn="just">
              <a:lnSpc>
                <a:spcPct val="97000"/>
              </a:lnSpc>
              <a:spcBef>
                <a:spcPts val="0"/>
              </a:spcBef>
              <a:buAutoNum type="alphaLcParenBoth"/>
            </a:pPr>
            <a:r>
              <a:rPr lang="pl-PL" sz="1900" i="1">
                <a:latin typeface="Times New Roman" panose="02020603050405020304" pitchFamily="18" charset="0"/>
                <a:cs typeface="Times New Roman" panose="02020603050405020304" pitchFamily="18" charset="0"/>
              </a:rPr>
              <a:t>zmiana obowiązków lub poleceń zawartych w warunku zawieszenia lub karze alternatywnej lub zmianę długości okresu zawieszenia; </a:t>
            </a:r>
          </a:p>
          <a:p>
            <a:pPr marL="457200" indent="-457200" algn="just">
              <a:lnSpc>
                <a:spcPct val="97000"/>
              </a:lnSpc>
              <a:spcBef>
                <a:spcPts val="0"/>
              </a:spcBef>
              <a:buAutoNum type="alphaLcParenBoth"/>
            </a:pPr>
            <a:r>
              <a:rPr lang="pl-PL" sz="1900" i="1">
                <a:latin typeface="Times New Roman" panose="02020603050405020304" pitchFamily="18" charset="0"/>
                <a:cs typeface="Times New Roman" panose="02020603050405020304" pitchFamily="18" charset="0"/>
              </a:rPr>
              <a:t>uchylenie zawieszenia wykonania wyroku lub uchylenie decyzji o zwolnieniu warunkowym; </a:t>
            </a:r>
          </a:p>
          <a:p>
            <a:pPr marL="457200" indent="-457200" algn="just">
              <a:lnSpc>
                <a:spcPct val="97000"/>
              </a:lnSpc>
              <a:spcBef>
                <a:spcPts val="0"/>
              </a:spcBef>
              <a:buAutoNum type="alphaLcParenBoth"/>
            </a:pPr>
            <a:r>
              <a:rPr lang="pl-PL" sz="1900" i="1">
                <a:latin typeface="Times New Roman" panose="02020603050405020304" pitchFamily="18" charset="0"/>
                <a:cs typeface="Times New Roman" panose="02020603050405020304" pitchFamily="18" charset="0"/>
              </a:rPr>
              <a:t>nałożenie kary pozbawienia wolności lub środka polegającego na pozbawieniu wolności w przypadku kary alternatywnej lub kary warunkowej</a:t>
            </a:r>
          </a:p>
          <a:p>
            <a:pPr marL="457200" indent="-457200" algn="just">
              <a:lnSpc>
                <a:spcPct val="97000"/>
              </a:lnSpc>
              <a:spcBef>
                <a:spcPts val="0"/>
              </a:spcBef>
              <a:buAutoNum type="alphaLcParenBoth"/>
            </a:pPr>
            <a:endParaRPr lang="en-GB" sz="1900" i="1"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pl-PL" sz="1900">
                <a:latin typeface="Times New Roman" panose="02020603050405020304" pitchFamily="18" charset="0"/>
                <a:cs typeface="Times New Roman" panose="02020603050405020304" pitchFamily="18" charset="0"/>
              </a:rPr>
              <a:t>Każde państwo członkowskie może oświadczyć, że jako państwo wykonujące nakaz </a:t>
            </a:r>
            <a:r>
              <a:rPr lang="pl-PL" sz="1900" b="1">
                <a:latin typeface="Times New Roman" panose="02020603050405020304" pitchFamily="18" charset="0"/>
                <a:cs typeface="Times New Roman" panose="02020603050405020304" pitchFamily="18" charset="0"/>
              </a:rPr>
              <a:t> odmówi przyjęcia odpowiedzialności za podejmowanie dalszych decyzji w przypadkach przewidzianych w art. 14 ust. 3 decyzji ramowej. </a:t>
            </a:r>
            <a:r>
              <a:rPr lang="pl-PL" sz="1900">
                <a:latin typeface="Times New Roman" panose="02020603050405020304" pitchFamily="18" charset="0"/>
                <a:cs typeface="Times New Roman" panose="02020603050405020304" pitchFamily="18" charset="0"/>
              </a:rPr>
              <a:t>W takiej sytuacji państwo wykonujące nakaz </a:t>
            </a:r>
            <a:r>
              <a:rPr lang="pl-PL" sz="1900" b="1">
                <a:latin typeface="Times New Roman" panose="02020603050405020304" pitchFamily="18" charset="0"/>
                <a:cs typeface="Times New Roman" panose="02020603050405020304" pitchFamily="18" charset="0"/>
              </a:rPr>
              <a:t>przekazuje właściwość z powrotem </a:t>
            </a:r>
            <a:r>
              <a:rPr lang="pl-PL" sz="1900">
                <a:latin typeface="Times New Roman" panose="02020603050405020304" pitchFamily="18" charset="0"/>
                <a:cs typeface="Times New Roman" panose="02020603050405020304" pitchFamily="18" charset="0"/>
              </a:rPr>
              <a:t>właściwemu organowi państwa wydającego nakaz w przypadku niezastosowania się do warunku zawieszenia lub do obowiązków wynikających z kary alternatywnej, jeżeli właściwy organ państwa wykonującego nakaz </a:t>
            </a:r>
          </a:p>
        </p:txBody>
      </p:sp>
      <p:sp>
        <p:nvSpPr>
          <p:cNvPr id="4" name="Slide Number Placeholder 3">
            <a:extLst>
              <a:ext uri="{FF2B5EF4-FFF2-40B4-BE49-F238E27FC236}">
                <a16:creationId xmlns:a16="http://schemas.microsoft.com/office/drawing/2014/main" xmlns=""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10</a:t>
            </a:fld>
            <a:endParaRPr lang="en-US" smtClean="0">
              <a:solidFill>
                <a:schemeClr val="bg1"/>
              </a:solidFill>
            </a:endParaRPr>
          </a:p>
        </p:txBody>
      </p:sp>
    </p:spTree>
    <p:extLst>
      <p:ext uri="{BB962C8B-B14F-4D97-AF65-F5344CB8AC3E}">
        <p14:creationId xmlns:p14="http://schemas.microsoft.com/office/powerpoint/2010/main" val="2261557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00ED34-8944-409D-BE3C-533A8DC36A51}"/>
              </a:ext>
            </a:extLst>
          </p:cNvPr>
          <p:cNvSpPr>
            <a:spLocks noGrp="1"/>
          </p:cNvSpPr>
          <p:nvPr>
            <p:ph type="title"/>
          </p:nvPr>
        </p:nvSpPr>
        <p:spPr>
          <a:xfrm>
            <a:off x="328684" y="467857"/>
            <a:ext cx="10905066" cy="1135737"/>
          </a:xfrm>
        </p:spPr>
        <p:txBody>
          <a:bodyPr>
            <a:normAutofit fontScale="90000"/>
          </a:bodyPr>
          <a:lstStyle/>
          <a:p>
            <a:r>
              <a:rPr lang="pl-PL" sz="3600" b="1">
                <a:latin typeface="Times New Roman" panose="02020603050405020304" pitchFamily="18" charset="0"/>
                <a:cs typeface="Times New Roman" panose="02020603050405020304" pitchFamily="18" charset="0"/>
              </a:rPr>
              <a:t/>
            </a:r>
            <a:br>
              <a:rPr lang="pl-PL" sz="3600" b="1">
                <a:latin typeface="Times New Roman" panose="02020603050405020304" pitchFamily="18" charset="0"/>
                <a:cs typeface="Times New Roman" panose="02020603050405020304" pitchFamily="18" charset="0"/>
              </a:rPr>
            </a:br>
            <a:r>
              <a:rPr lang="pl-PL" sz="3600" b="1">
                <a:latin typeface="Times New Roman" panose="02020603050405020304" pitchFamily="18" charset="0"/>
                <a:cs typeface="Times New Roman" panose="02020603050405020304" pitchFamily="18" charset="0"/>
              </a:rPr>
              <a:t/>
            </a:r>
            <a:br>
              <a:rPr lang="pl-PL" sz="3600" b="1">
                <a:latin typeface="Times New Roman" panose="02020603050405020304" pitchFamily="18" charset="0"/>
                <a:cs typeface="Times New Roman" panose="02020603050405020304" pitchFamily="18" charset="0"/>
              </a:rPr>
            </a:br>
            <a:r>
              <a:rPr lang="pl-PL" sz="3600" b="1">
                <a:latin typeface="Times New Roman" panose="02020603050405020304" pitchFamily="18" charset="0"/>
                <a:cs typeface="Times New Roman" panose="02020603050405020304" pitchFamily="18" charset="0"/>
              </a:rPr>
              <a:t/>
            </a:r>
            <a:br>
              <a:rPr lang="pl-PL" sz="3600" b="1">
                <a:latin typeface="Times New Roman" panose="02020603050405020304" pitchFamily="18" charset="0"/>
                <a:cs typeface="Times New Roman" panose="02020603050405020304" pitchFamily="18" charset="0"/>
              </a:rPr>
            </a:br>
            <a:r>
              <a:rPr lang="pl-PL" sz="3600" b="1">
                <a:latin typeface="Times New Roman" panose="02020603050405020304" pitchFamily="18" charset="0"/>
                <a:cs typeface="Times New Roman" panose="02020603050405020304" pitchFamily="18" charset="0"/>
              </a:rPr>
              <a:t/>
            </a:r>
            <a:br>
              <a:rPr lang="pl-PL" sz="3600" b="1">
                <a:latin typeface="Times New Roman" panose="02020603050405020304" pitchFamily="18" charset="0"/>
                <a:cs typeface="Times New Roman" panose="02020603050405020304" pitchFamily="18" charset="0"/>
              </a:rPr>
            </a:br>
            <a:r>
              <a:rPr lang="pl-PL" sz="3600" b="1">
                <a:latin typeface="Times New Roman" panose="02020603050405020304" pitchFamily="18" charset="0"/>
                <a:cs typeface="Times New Roman" panose="02020603050405020304" pitchFamily="18" charset="0"/>
              </a:rPr>
              <a:t/>
            </a:r>
            <a:br>
              <a:rPr lang="pl-PL" sz="3600" b="1">
                <a:latin typeface="Times New Roman" panose="02020603050405020304" pitchFamily="18" charset="0"/>
                <a:cs typeface="Times New Roman" panose="02020603050405020304" pitchFamily="18" charset="0"/>
              </a:rPr>
            </a:br>
            <a:r>
              <a:rPr lang="pl-PL" sz="3600" b="1">
                <a:latin typeface="Times New Roman" panose="02020603050405020304" pitchFamily="18" charset="0"/>
                <a:cs typeface="Times New Roman" panose="02020603050405020304" pitchFamily="18" charset="0"/>
              </a:rPr>
              <a:t>Konsultacje (art. 15) i języki (art. 21)</a:t>
            </a:r>
            <a:r>
              <a:rPr lang="pl-PL" sz="3600" i="1">
                <a:latin typeface="Times New Roman" panose="02020603050405020304" pitchFamily="18" charset="0"/>
                <a:cs typeface="Times New Roman" panose="02020603050405020304" pitchFamily="18" charset="0"/>
              </a:rPr>
              <a:t/>
            </a:r>
            <a:br>
              <a:rPr lang="pl-PL" sz="3600" i="1">
                <a:latin typeface="Times New Roman" panose="02020603050405020304" pitchFamily="18" charset="0"/>
                <a:cs typeface="Times New Roman" panose="02020603050405020304" pitchFamily="18" charset="0"/>
              </a:rPr>
            </a:br>
            <a:r>
              <a:rPr lang="pl-PL" sz="3600" b="1">
                <a:latin typeface="Times New Roman" panose="02020603050405020304" pitchFamily="18" charset="0"/>
                <a:cs typeface="Times New Roman" panose="02020603050405020304" pitchFamily="18" charset="0"/>
              </a:rPr>
              <a:t/>
            </a:r>
            <a:br>
              <a:rPr lang="pl-PL" sz="3600" b="1">
                <a:latin typeface="Times New Roman" panose="02020603050405020304" pitchFamily="18" charset="0"/>
                <a:cs typeface="Times New Roman" panose="02020603050405020304" pitchFamily="18" charset="0"/>
              </a:rPr>
            </a:br>
            <a:r>
              <a:rPr lang="pl-PL" sz="3600" b="1">
                <a:latin typeface="Times New Roman" panose="02020603050405020304" pitchFamily="18" charset="0"/>
                <a:cs typeface="Times New Roman" panose="02020603050405020304" pitchFamily="18" charset="0"/>
              </a:rPr>
              <a:t/>
            </a:r>
            <a:br>
              <a:rPr lang="pl-PL" sz="3600" b="1">
                <a:latin typeface="Times New Roman" panose="02020603050405020304" pitchFamily="18" charset="0"/>
                <a:cs typeface="Times New Roman" panose="02020603050405020304" pitchFamily="18" charset="0"/>
              </a:rPr>
            </a:br>
            <a:r>
              <a:rPr lang="pl-PL" sz="3600" b="1">
                <a:latin typeface="Times New Roman" panose="02020603050405020304" pitchFamily="18" charset="0"/>
                <a:cs typeface="Times New Roman" panose="02020603050405020304" pitchFamily="18" charset="0"/>
              </a:rPr>
              <a:t/>
            </a:r>
            <a:br>
              <a:rPr lang="pl-PL" sz="3600" b="1">
                <a:latin typeface="Times New Roman" panose="02020603050405020304" pitchFamily="18" charset="0"/>
                <a:cs typeface="Times New Roman" panose="02020603050405020304" pitchFamily="18" charset="0"/>
              </a:rPr>
            </a:br>
            <a:r>
              <a:rPr lang="pl-PL" sz="3600" b="1">
                <a:latin typeface="Times New Roman" panose="02020603050405020304" pitchFamily="18" charset="0"/>
                <a:cs typeface="Times New Roman" panose="02020603050405020304" pitchFamily="18" charset="0"/>
              </a:rPr>
              <a:t/>
            </a:r>
            <a:br>
              <a:rPr lang="pl-PL" sz="3600" b="1">
                <a:latin typeface="Times New Roman" panose="02020603050405020304" pitchFamily="18" charset="0"/>
                <a:cs typeface="Times New Roman" panose="02020603050405020304" pitchFamily="18" charset="0"/>
              </a:rPr>
            </a:br>
            <a:endParaRPr lang="pl-PL" sz="3600" b="1">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422DD56E-D9C0-4E0B-A814-18EC2E691CE5}"/>
              </a:ext>
            </a:extLst>
          </p:cNvPr>
          <p:cNvSpPr>
            <a:spLocks noGrp="1"/>
          </p:cNvSpPr>
          <p:nvPr>
            <p:ph idx="1"/>
          </p:nvPr>
        </p:nvSpPr>
        <p:spPr>
          <a:xfrm>
            <a:off x="328684" y="1782981"/>
            <a:ext cx="10275501" cy="4393982"/>
          </a:xfrm>
        </p:spPr>
        <p:txBody>
          <a:bodyPr>
            <a:normAutofit/>
          </a:bodyPr>
          <a:lstStyle/>
          <a:p>
            <a:pPr marL="342900" marR="0" lvl="0" indent="-342900" algn="just">
              <a:lnSpc>
                <a:spcPct val="107000"/>
              </a:lnSpc>
              <a:spcBef>
                <a:spcPts val="0"/>
              </a:spcBef>
              <a:spcAft>
                <a:spcPts val="0"/>
              </a:spcAft>
              <a:buFont typeface="Wingdings" panose="05000000000000000000" pitchFamily="2" charset="2"/>
              <a:buChar char=""/>
            </a:pPr>
            <a:r>
              <a:rPr lang="pl-PL" sz="2000">
                <a:latin typeface="Times New Roman" panose="02020603050405020304" pitchFamily="18" charset="0"/>
                <a:cs typeface="Times New Roman" panose="02020603050405020304" pitchFamily="18" charset="0"/>
              </a:rPr>
              <a:t>W stosownych przypadkach i zawsze wtedy, gdy uznają to za stosowne, właściwe organy państwa wydającego nakaz i państwa wykonującego nakaz </a:t>
            </a:r>
            <a:r>
              <a:rPr lang="pl-PL" sz="2000" b="1">
                <a:latin typeface="Times New Roman" panose="02020603050405020304" pitchFamily="18" charset="0"/>
                <a:cs typeface="Times New Roman" panose="02020603050405020304" pitchFamily="18" charset="0"/>
              </a:rPr>
              <a:t>mogą konsultować się </a:t>
            </a:r>
            <a:r>
              <a:rPr lang="pl-PL" sz="2000">
                <a:latin typeface="Times New Roman" panose="02020603050405020304" pitchFamily="18" charset="0"/>
                <a:cs typeface="Times New Roman" panose="02020603050405020304" pitchFamily="18" charset="0"/>
              </a:rPr>
              <a:t>ze sobą w celu ułatwienia sprawnego i skutecznego stosowania niniejszej decyzji ramowej</a:t>
            </a:r>
          </a:p>
          <a:p>
            <a:pPr marL="342900" marR="0" lvl="0" indent="-342900" algn="just">
              <a:lnSpc>
                <a:spcPct val="107000"/>
              </a:lnSpc>
              <a:spcBef>
                <a:spcPts val="0"/>
              </a:spcBef>
              <a:spcAft>
                <a:spcPts val="0"/>
              </a:spcAft>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pl-PL" sz="2000">
                <a:latin typeface="Times New Roman" panose="02020603050405020304" pitchFamily="18" charset="0"/>
                <a:cs typeface="Times New Roman" panose="02020603050405020304" pitchFamily="18" charset="0"/>
              </a:rPr>
              <a:t>Zaświadczenie, o którym mowa w art. 6 ust. 1, jest </a:t>
            </a:r>
            <a:r>
              <a:rPr lang="pl-PL" sz="2000" b="1">
                <a:latin typeface="Times New Roman" panose="02020603050405020304" pitchFamily="18" charset="0"/>
                <a:cs typeface="Times New Roman" panose="02020603050405020304" pitchFamily="18" charset="0"/>
              </a:rPr>
              <a:t>tłumaczone</a:t>
            </a:r>
            <a:r>
              <a:rPr lang="pl-PL" sz="2000">
                <a:latin typeface="Times New Roman" panose="02020603050405020304" pitchFamily="18" charset="0"/>
                <a:cs typeface="Times New Roman" panose="02020603050405020304" pitchFamily="18" charset="0"/>
              </a:rPr>
              <a:t> na język urzędowy lub jeden z języków urzędowych państwa wykonującego nakaz. Każde państwo członkowskie może, w momencie przyjęcia niniejszej decyzji ramowej lub później, oświadczyć w deklaracji złożonej w Sekretariacie Generalnym Rady, że będzie przyjmować tłumaczenie na jeden lub więcej innych języków urzędowych instytucji Unii Europejskiej.</a:t>
            </a:r>
          </a:p>
        </p:txBody>
      </p:sp>
      <p:sp>
        <p:nvSpPr>
          <p:cNvPr id="4" name="Slide Number Placeholder 3">
            <a:extLst>
              <a:ext uri="{FF2B5EF4-FFF2-40B4-BE49-F238E27FC236}">
                <a16:creationId xmlns:a16="http://schemas.microsoft.com/office/drawing/2014/main" xmlns=""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11</a:t>
            </a:fld>
            <a:endParaRPr lang="en-US" smtClean="0">
              <a:solidFill>
                <a:schemeClr val="bg1"/>
              </a:solidFill>
            </a:endParaRPr>
          </a:p>
        </p:txBody>
      </p:sp>
    </p:spTree>
    <p:extLst>
      <p:ext uri="{BB962C8B-B14F-4D97-AF65-F5344CB8AC3E}">
        <p14:creationId xmlns:p14="http://schemas.microsoft.com/office/powerpoint/2010/main" val="2958097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00ED34-8944-409D-BE3C-533A8DC36A51}"/>
              </a:ext>
            </a:extLst>
          </p:cNvPr>
          <p:cNvSpPr>
            <a:spLocks noGrp="1"/>
          </p:cNvSpPr>
          <p:nvPr>
            <p:ph type="title"/>
          </p:nvPr>
        </p:nvSpPr>
        <p:spPr>
          <a:xfrm>
            <a:off x="328684" y="467857"/>
            <a:ext cx="10905066" cy="1135737"/>
          </a:xfrm>
        </p:spPr>
        <p:txBody>
          <a:bodyPr>
            <a:normAutofit/>
          </a:bodyPr>
          <a:lstStyle/>
          <a:p>
            <a:r>
              <a:rPr lang="pl-PL" sz="3600" b="1">
                <a:latin typeface="Times New Roman" panose="02020603050405020304" pitchFamily="18" charset="0"/>
                <a:cs typeface="Times New Roman" panose="02020603050405020304" pitchFamily="18" charset="0"/>
              </a:rPr>
              <a:t>Spis treści</a:t>
            </a:r>
          </a:p>
        </p:txBody>
      </p:sp>
      <p:sp>
        <p:nvSpPr>
          <p:cNvPr id="3" name="Content Placeholder 2">
            <a:extLst>
              <a:ext uri="{FF2B5EF4-FFF2-40B4-BE49-F238E27FC236}">
                <a16:creationId xmlns:a16="http://schemas.microsoft.com/office/drawing/2014/main" xmlns="" id="{422DD56E-D9C0-4E0B-A814-18EC2E691CE5}"/>
              </a:ext>
            </a:extLst>
          </p:cNvPr>
          <p:cNvSpPr>
            <a:spLocks noGrp="1"/>
          </p:cNvSpPr>
          <p:nvPr>
            <p:ph idx="1"/>
          </p:nvPr>
        </p:nvSpPr>
        <p:spPr>
          <a:xfrm>
            <a:off x="328684" y="1782981"/>
            <a:ext cx="10275501" cy="4393982"/>
          </a:xfrm>
        </p:spPr>
        <p:txBody>
          <a:bodyPr>
            <a:normAutofit/>
          </a:bodyPr>
          <a:lstStyle/>
          <a:p>
            <a:pPr>
              <a:buFont typeface="Wingdings" panose="05000000000000000000" pitchFamily="2" charset="2"/>
              <a:buChar char="§"/>
            </a:pPr>
            <a:r>
              <a:rPr lang="pl-PL" sz="2000" i="1">
                <a:latin typeface="Times New Roman" panose="02020603050405020304" pitchFamily="18" charset="0"/>
                <a:cs typeface="Times New Roman" panose="02020603050405020304" pitchFamily="18" charset="0"/>
              </a:rPr>
              <a:t>Arkusz informacyjny – Decyzja ramowa 2008/947</a:t>
            </a:r>
          </a:p>
          <a:p>
            <a:pPr>
              <a:buFont typeface="Wingdings" panose="05000000000000000000" pitchFamily="2" charset="2"/>
              <a:buChar char="§"/>
            </a:pPr>
            <a:r>
              <a:rPr lang="pl-PL" sz="2000" i="1">
                <a:latin typeface="Times New Roman" panose="02020603050405020304" pitchFamily="18" charset="0"/>
                <a:cs typeface="Times New Roman" panose="02020603050405020304" pitchFamily="18" charset="0"/>
              </a:rPr>
              <a:t>Cele</a:t>
            </a:r>
          </a:p>
          <a:p>
            <a:pPr>
              <a:buFont typeface="Wingdings" panose="05000000000000000000" pitchFamily="2" charset="2"/>
              <a:buChar char="§"/>
            </a:pPr>
            <a:r>
              <a:rPr lang="pl-PL" sz="2000" i="1">
                <a:latin typeface="Times New Roman" panose="02020603050405020304" pitchFamily="18" charset="0"/>
                <a:cs typeface="Times New Roman" panose="02020603050405020304" pitchFamily="18" charset="0"/>
              </a:rPr>
              <a:t>Zakres stosowania</a:t>
            </a:r>
          </a:p>
          <a:p>
            <a:pPr>
              <a:buFont typeface="Wingdings" panose="05000000000000000000" pitchFamily="2" charset="2"/>
              <a:buChar char="§"/>
            </a:pPr>
            <a:r>
              <a:rPr lang="pl-PL" sz="2000" i="1">
                <a:latin typeface="Times New Roman" panose="02020603050405020304" pitchFamily="18" charset="0"/>
                <a:cs typeface="Times New Roman" panose="02020603050405020304" pitchFamily="18" charset="0"/>
              </a:rPr>
              <a:t>Właściwe organy</a:t>
            </a:r>
          </a:p>
          <a:p>
            <a:pPr>
              <a:buFont typeface="Wingdings" panose="05000000000000000000" pitchFamily="2" charset="2"/>
              <a:buChar char="§"/>
            </a:pPr>
            <a:r>
              <a:rPr lang="pl-PL" sz="2000" i="1">
                <a:latin typeface="Times New Roman" panose="02020603050405020304" pitchFamily="18" charset="0"/>
                <a:cs typeface="Times New Roman" panose="02020603050405020304" pitchFamily="18" charset="0"/>
              </a:rPr>
              <a:t>Kryteria przekazywania decyzji w sprawie środków nadzoru</a:t>
            </a:r>
          </a:p>
          <a:p>
            <a:pPr>
              <a:buFont typeface="Wingdings" panose="05000000000000000000" pitchFamily="2" charset="2"/>
              <a:buChar char="§"/>
            </a:pPr>
            <a:r>
              <a:rPr lang="pl-PL" sz="2000" i="1">
                <a:latin typeface="Times New Roman" panose="02020603050405020304" pitchFamily="18" charset="0"/>
                <a:cs typeface="Times New Roman" panose="02020603050405020304" pitchFamily="18" charset="0"/>
              </a:rPr>
              <a:t>Procedura uznawania decyzji w sprawie środków nadzoru</a:t>
            </a:r>
          </a:p>
          <a:p>
            <a:pPr>
              <a:buFont typeface="Wingdings" panose="05000000000000000000" pitchFamily="2" charset="2"/>
              <a:buChar char="§"/>
            </a:pPr>
            <a:r>
              <a:rPr lang="pl-PL" sz="2000" i="1">
                <a:latin typeface="Times New Roman" panose="02020603050405020304" pitchFamily="18" charset="0"/>
                <a:cs typeface="Times New Roman" panose="02020603050405020304" pitchFamily="18" charset="0"/>
              </a:rPr>
              <a:t>Podstawy odmowy uznania i nadzoru oraz dostosowania decyzji </a:t>
            </a:r>
          </a:p>
          <a:p>
            <a:pPr>
              <a:buFont typeface="Wingdings" panose="05000000000000000000" pitchFamily="2" charset="2"/>
              <a:buChar char="§"/>
            </a:pPr>
            <a:r>
              <a:rPr lang="pl-PL" sz="2000" i="1">
                <a:latin typeface="Times New Roman" panose="02020603050405020304" pitchFamily="18" charset="0"/>
                <a:cs typeface="Times New Roman" panose="02020603050405020304" pitchFamily="18" charset="0"/>
              </a:rPr>
              <a:t>Prawo właściwe i późniejsze decyzje</a:t>
            </a:r>
          </a:p>
          <a:p>
            <a:pPr>
              <a:buFont typeface="Wingdings" panose="05000000000000000000" pitchFamily="2" charset="2"/>
              <a:buChar char="§"/>
            </a:pPr>
            <a:r>
              <a:rPr lang="pl-PL" sz="2000" i="1">
                <a:latin typeface="Times New Roman" panose="02020603050405020304" pitchFamily="18" charset="0"/>
                <a:cs typeface="Times New Roman" panose="02020603050405020304" pitchFamily="18" charset="0"/>
              </a:rPr>
              <a:t>Konsultacje i języki</a:t>
            </a:r>
          </a:p>
          <a:p>
            <a:pPr>
              <a:buFont typeface="Wingdings" panose="05000000000000000000" pitchFamily="2" charset="2"/>
              <a:buChar char="ü"/>
            </a:pPr>
            <a:endParaRPr lang="en-US" sz="2000" i="1"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xmlns="" id="{F6123E0A-FDE3-452B-8463-CE504371587F}"/>
              </a:ext>
            </a:extLst>
          </p:cNvPr>
          <p:cNvSpPr>
            <a:spLocks noGrp="1"/>
          </p:cNvSpPr>
          <p:nvPr>
            <p:ph type="sldNum" sz="quarter" idx="12"/>
          </p:nvPr>
        </p:nvSpPr>
        <p:spPr/>
        <p:txBody>
          <a:bodyPr/>
          <a:lstStyle/>
          <a:p>
            <a:fld id="{6D22F896-40B5-4ADD-8801-0D06FADFA095}" type="slidenum">
              <a:rPr lang="en-US" smtClean="0">
                <a:solidFill>
                  <a:schemeClr val="bg1"/>
                </a:solidFill>
              </a:rPr>
              <a:t>2</a:t>
            </a:fld>
            <a:endParaRPr lang="en-US" smtClean="0">
              <a:solidFill>
                <a:schemeClr val="bg1"/>
              </a:solidFill>
            </a:endParaRPr>
          </a:p>
        </p:txBody>
      </p:sp>
    </p:spTree>
    <p:extLst>
      <p:ext uri="{BB962C8B-B14F-4D97-AF65-F5344CB8AC3E}">
        <p14:creationId xmlns:p14="http://schemas.microsoft.com/office/powerpoint/2010/main" val="119609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00ED34-8944-409D-BE3C-533A8DC36A51}"/>
              </a:ext>
            </a:extLst>
          </p:cNvPr>
          <p:cNvSpPr>
            <a:spLocks noGrp="1"/>
          </p:cNvSpPr>
          <p:nvPr>
            <p:ph type="title"/>
          </p:nvPr>
        </p:nvSpPr>
        <p:spPr>
          <a:xfrm>
            <a:off x="304102" y="406575"/>
            <a:ext cx="10905066" cy="1135737"/>
          </a:xfrm>
        </p:spPr>
        <p:txBody>
          <a:bodyPr>
            <a:normAutofit/>
          </a:bodyPr>
          <a:lstStyle/>
          <a:p>
            <a:r>
              <a:rPr lang="pl-PL" sz="3600" b="1">
                <a:latin typeface="Times New Roman" panose="02020603050405020304" pitchFamily="18" charset="0"/>
                <a:cs typeface="Times New Roman" panose="02020603050405020304" pitchFamily="18" charset="0"/>
              </a:rPr>
              <a:t>Arkusz informacyjny</a:t>
            </a:r>
          </a:p>
        </p:txBody>
      </p:sp>
      <p:sp>
        <p:nvSpPr>
          <p:cNvPr id="3" name="Content Placeholder 2">
            <a:extLst>
              <a:ext uri="{FF2B5EF4-FFF2-40B4-BE49-F238E27FC236}">
                <a16:creationId xmlns:a16="http://schemas.microsoft.com/office/drawing/2014/main" xmlns="" id="{422DD56E-D9C0-4E0B-A814-18EC2E691CE5}"/>
              </a:ext>
            </a:extLst>
          </p:cNvPr>
          <p:cNvSpPr>
            <a:spLocks noGrp="1"/>
          </p:cNvSpPr>
          <p:nvPr>
            <p:ph idx="1"/>
          </p:nvPr>
        </p:nvSpPr>
        <p:spPr>
          <a:xfrm>
            <a:off x="304102" y="1812404"/>
            <a:ext cx="10905066" cy="4827557"/>
          </a:xfrm>
        </p:spPr>
        <p:txBody>
          <a:bodyPr>
            <a:noAutofit/>
          </a:bodyPr>
          <a:lstStyle/>
          <a:p>
            <a:pPr algn="just"/>
            <a:r>
              <a:rPr lang="pl-PL" sz="2000">
                <a:latin typeface="Times New Roman" panose="02020603050405020304" pitchFamily="18" charset="0"/>
                <a:cs typeface="Times New Roman" panose="02020603050405020304" pitchFamily="18" charset="0"/>
              </a:rPr>
              <a:t>Termin transpozycji decyzji ramowej – </a:t>
            </a:r>
            <a:r>
              <a:rPr lang="pl-PL" sz="2000" b="1">
                <a:solidFill>
                  <a:srgbClr val="FF0000"/>
                </a:solidFill>
                <a:latin typeface="Times New Roman" panose="02020603050405020304" pitchFamily="18" charset="0"/>
                <a:cs typeface="Times New Roman" panose="02020603050405020304" pitchFamily="18" charset="0"/>
              </a:rPr>
              <a:t>6 grudnia 2011 r.</a:t>
            </a:r>
          </a:p>
          <a:p>
            <a:pPr algn="just"/>
            <a:endParaRPr lang="en-GB" sz="2000" b="1" dirty="0">
              <a:latin typeface="Times New Roman" panose="02020603050405020304" pitchFamily="18" charset="0"/>
              <a:cs typeface="Times New Roman" panose="02020603050405020304" pitchFamily="18" charset="0"/>
            </a:endParaRPr>
          </a:p>
          <a:p>
            <a:pPr algn="just"/>
            <a:r>
              <a:rPr lang="pl-PL" sz="2000">
                <a:latin typeface="Times New Roman" panose="02020603050405020304" pitchFamily="18" charset="0"/>
                <a:cs typeface="Times New Roman" panose="02020603050405020304" pitchFamily="18" charset="0"/>
              </a:rPr>
              <a:t>Wdrożyło ją </a:t>
            </a:r>
            <a:r>
              <a:rPr lang="pl-PL" sz="2000" b="1">
                <a:solidFill>
                  <a:srgbClr val="FF0000"/>
                </a:solidFill>
                <a:latin typeface="Times New Roman" panose="02020603050405020304" pitchFamily="18" charset="0"/>
                <a:cs typeface="Times New Roman" panose="02020603050405020304" pitchFamily="18" charset="0"/>
              </a:rPr>
              <a:t>27 państw członkowskich,</a:t>
            </a:r>
            <a:r>
              <a:rPr lang="pl-PL" sz="2000" b="1">
                <a:latin typeface="Times New Roman" panose="02020603050405020304" pitchFamily="18" charset="0"/>
                <a:cs typeface="Times New Roman" panose="02020603050405020304" pitchFamily="18" charset="0"/>
              </a:rPr>
              <a:t> </a:t>
            </a:r>
            <a:r>
              <a:rPr lang="pl-PL" sz="2000" b="1">
                <a:solidFill>
                  <a:srgbClr val="FF0000"/>
                </a:solidFill>
                <a:latin typeface="Times New Roman" panose="02020603050405020304" pitchFamily="18" charset="0"/>
                <a:cs typeface="Times New Roman" panose="02020603050405020304" pitchFamily="18" charset="0"/>
              </a:rPr>
              <a:t>Zjednoczone Królestwo nie uczestniczy w tej decyzji ramowej</a:t>
            </a:r>
          </a:p>
          <a:p>
            <a:pPr algn="just"/>
            <a:endParaRPr lang="en-GB" sz="2000" b="1" dirty="0">
              <a:latin typeface="Times New Roman" panose="02020603050405020304" pitchFamily="18" charset="0"/>
              <a:cs typeface="Times New Roman" panose="02020603050405020304" pitchFamily="18" charset="0"/>
            </a:endParaRPr>
          </a:p>
          <a:p>
            <a:pPr algn="just"/>
            <a:r>
              <a:rPr lang="pl-PL" sz="2000">
                <a:latin typeface="Times New Roman" panose="02020603050405020304" pitchFamily="18" charset="0"/>
                <a:cs typeface="Times New Roman" panose="02020603050405020304" pitchFamily="18" charset="0"/>
              </a:rPr>
              <a:t>Decyzja ramowa </a:t>
            </a:r>
            <a:r>
              <a:rPr lang="pl-PL" sz="2000" b="1">
                <a:solidFill>
                  <a:srgbClr val="FF0000"/>
                </a:solidFill>
                <a:latin typeface="Times New Roman" panose="02020603050405020304" pitchFamily="18" charset="0"/>
                <a:cs typeface="Times New Roman" panose="02020603050405020304" pitchFamily="18" charset="0"/>
              </a:rPr>
              <a:t>określa zasady</a:t>
            </a:r>
            <a:r>
              <a:rPr lang="pl-PL" sz="2000">
                <a:latin typeface="Times New Roman" panose="02020603050405020304" pitchFamily="18" charset="0"/>
                <a:cs typeface="Times New Roman" panose="02020603050405020304" pitchFamily="18" charset="0"/>
              </a:rPr>
              <a:t>, zgodnie z którymi państwo członkowskie </a:t>
            </a:r>
            <a:r>
              <a:rPr lang="pl-PL" sz="2000" i="1">
                <a:latin typeface="Times New Roman" panose="02020603050405020304" pitchFamily="18" charset="0"/>
                <a:cs typeface="Times New Roman" panose="02020603050405020304" pitchFamily="18" charset="0"/>
              </a:rPr>
              <a:t>inne niż państwo członkowskie, w którym dana osoba została skazana</a:t>
            </a:r>
            <a:r>
              <a:rPr lang="pl-PL" sz="2000">
                <a:latin typeface="Times New Roman" panose="02020603050405020304" pitchFamily="18" charset="0"/>
                <a:cs typeface="Times New Roman" panose="02020603050405020304" pitchFamily="18" charset="0"/>
              </a:rPr>
              <a:t>, </a:t>
            </a:r>
            <a:r>
              <a:rPr lang="pl-PL" sz="2000" b="1" u="sng">
                <a:latin typeface="Times New Roman" panose="02020603050405020304" pitchFamily="18" charset="0"/>
                <a:cs typeface="Times New Roman" panose="02020603050405020304" pitchFamily="18" charset="0"/>
              </a:rPr>
              <a:t>uznaje</a:t>
            </a:r>
            <a:r>
              <a:rPr lang="pl-PL" sz="2000">
                <a:latin typeface="Times New Roman" panose="02020603050405020304" pitchFamily="18" charset="0"/>
                <a:cs typeface="Times New Roman" panose="02020603050405020304" pitchFamily="18" charset="0"/>
              </a:rPr>
              <a:t> wyroki i, w stosownych przypadkach, decyzje w sprawie zawieszenia lub warunkowego zwolnienia, </a:t>
            </a:r>
            <a:r>
              <a:rPr lang="pl-PL" sz="2000" b="1" u="sng">
                <a:latin typeface="Times New Roman" panose="02020603050405020304" pitchFamily="18" charset="0"/>
                <a:cs typeface="Times New Roman" panose="02020603050405020304" pitchFamily="18" charset="0"/>
              </a:rPr>
              <a:t>nadzoruje </a:t>
            </a:r>
            <a:r>
              <a:rPr lang="pl-PL" sz="2000">
                <a:latin typeface="Times New Roman" panose="02020603050405020304" pitchFamily="18" charset="0"/>
                <a:cs typeface="Times New Roman" panose="02020603050405020304" pitchFamily="18" charset="0"/>
              </a:rPr>
              <a:t>przestrzeganie warunków zawieszenia nałożonych na podstawie wyroku lub kar alternatywnych zawartych w takim wyroku oraz </a:t>
            </a:r>
            <a:r>
              <a:rPr lang="pl-PL" sz="2000" b="1" u="sng">
                <a:latin typeface="Times New Roman" panose="02020603050405020304" pitchFamily="18" charset="0"/>
                <a:cs typeface="Times New Roman" panose="02020603050405020304" pitchFamily="18" charset="0"/>
              </a:rPr>
              <a:t>podejmuje wszelkie inne decyzje związane z tym wyrokiem</a:t>
            </a:r>
            <a:r>
              <a:rPr lang="pl-PL" sz="2000">
                <a:latin typeface="Times New Roman" panose="02020603050405020304" pitchFamily="18" charset="0"/>
                <a:cs typeface="Times New Roman" panose="02020603050405020304" pitchFamily="18" charset="0"/>
              </a:rPr>
              <a:t>,</a:t>
            </a:r>
            <a:r>
              <a:rPr lang="pl-PL" sz="2000" b="1">
                <a:latin typeface="Times New Roman" panose="02020603050405020304" pitchFamily="18" charset="0"/>
                <a:cs typeface="Times New Roman" panose="02020603050405020304" pitchFamily="18" charset="0"/>
              </a:rPr>
              <a:t> </a:t>
            </a:r>
            <a:r>
              <a:rPr lang="pl-PL" sz="2000" i="1">
                <a:latin typeface="Times New Roman" panose="02020603050405020304" pitchFamily="18" charset="0"/>
                <a:cs typeface="Times New Roman" panose="02020603050405020304" pitchFamily="18" charset="0"/>
              </a:rPr>
              <a:t>o ile niniejsza decyzja ramowa nie stanowi inaczej</a:t>
            </a:r>
          </a:p>
          <a:p>
            <a:pPr algn="just"/>
            <a:endParaRPr lang="en-GB" sz="2000" b="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xmlns="" id="{0A335404-A792-4958-9461-F1FA5E6FB936}"/>
              </a:ext>
            </a:extLst>
          </p:cNvPr>
          <p:cNvSpPr>
            <a:spLocks noGrp="1"/>
          </p:cNvSpPr>
          <p:nvPr>
            <p:ph type="sldNum" sz="quarter" idx="12"/>
          </p:nvPr>
        </p:nvSpPr>
        <p:spPr/>
        <p:txBody>
          <a:bodyPr/>
          <a:lstStyle/>
          <a:p>
            <a:fld id="{6D22F896-40B5-4ADD-8801-0D06FADFA095}" type="slidenum">
              <a:rPr lang="en-US" smtClean="0">
                <a:solidFill>
                  <a:schemeClr val="bg1"/>
                </a:solidFill>
              </a:rPr>
              <a:t>3</a:t>
            </a:fld>
            <a:endParaRPr lang="en-US" smtClean="0">
              <a:solidFill>
                <a:schemeClr val="bg1"/>
              </a:solidFill>
            </a:endParaRPr>
          </a:p>
        </p:txBody>
      </p:sp>
    </p:spTree>
    <p:extLst>
      <p:ext uri="{BB962C8B-B14F-4D97-AF65-F5344CB8AC3E}">
        <p14:creationId xmlns:p14="http://schemas.microsoft.com/office/powerpoint/2010/main" val="1897814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00ED34-8944-409D-BE3C-533A8DC36A51}"/>
              </a:ext>
            </a:extLst>
          </p:cNvPr>
          <p:cNvSpPr>
            <a:spLocks noGrp="1"/>
          </p:cNvSpPr>
          <p:nvPr>
            <p:ph type="title"/>
          </p:nvPr>
        </p:nvSpPr>
        <p:spPr>
          <a:xfrm>
            <a:off x="328684" y="425428"/>
            <a:ext cx="10905066" cy="1135737"/>
          </a:xfrm>
        </p:spPr>
        <p:txBody>
          <a:bodyPr>
            <a:normAutofit/>
          </a:bodyPr>
          <a:lstStyle/>
          <a:p>
            <a:r>
              <a:rPr lang="pl-PL" sz="3600" b="1">
                <a:latin typeface="Times New Roman" panose="02020603050405020304" pitchFamily="18" charset="0"/>
                <a:cs typeface="Times New Roman" panose="02020603050405020304" pitchFamily="18" charset="0"/>
              </a:rPr>
              <a:t>Cele </a:t>
            </a:r>
          </a:p>
        </p:txBody>
      </p:sp>
      <p:sp>
        <p:nvSpPr>
          <p:cNvPr id="3" name="Content Placeholder 2">
            <a:extLst>
              <a:ext uri="{FF2B5EF4-FFF2-40B4-BE49-F238E27FC236}">
                <a16:creationId xmlns:a16="http://schemas.microsoft.com/office/drawing/2014/main" xmlns="" id="{422DD56E-D9C0-4E0B-A814-18EC2E691CE5}"/>
              </a:ext>
            </a:extLst>
          </p:cNvPr>
          <p:cNvSpPr>
            <a:spLocks noGrp="1"/>
          </p:cNvSpPr>
          <p:nvPr>
            <p:ph idx="1"/>
          </p:nvPr>
        </p:nvSpPr>
        <p:spPr>
          <a:xfrm>
            <a:off x="328684" y="1636858"/>
            <a:ext cx="10275501" cy="4719492"/>
          </a:xfrm>
        </p:spPr>
        <p:txBody>
          <a:bodyPr>
            <a:normAutofit/>
          </a:bodyPr>
          <a:lstStyle/>
          <a:p>
            <a:pPr algn="just"/>
            <a:r>
              <a:rPr lang="pl-PL" sz="2000">
                <a:latin typeface="Times New Roman" panose="02020603050405020304" pitchFamily="18" charset="0"/>
                <a:cs typeface="Times New Roman" panose="02020603050405020304" pitchFamily="18" charset="0"/>
              </a:rPr>
              <a:t>Ułatwianie </a:t>
            </a:r>
            <a:r>
              <a:rPr lang="pl-PL" sz="2000" b="1">
                <a:latin typeface="Times New Roman" panose="02020603050405020304" pitchFamily="18" charset="0"/>
                <a:cs typeface="Times New Roman" panose="02020603050405020304" pitchFamily="18" charset="0"/>
              </a:rPr>
              <a:t>resocjalizacji osób skazanych i</a:t>
            </a:r>
            <a:r>
              <a:rPr lang="pl-PL" sz="2000">
                <a:latin typeface="Times New Roman" panose="02020603050405020304" pitchFamily="18" charset="0"/>
                <a:cs typeface="Times New Roman" panose="02020603050405020304" pitchFamily="18" charset="0"/>
              </a:rPr>
              <a:t> </a:t>
            </a:r>
            <a:r>
              <a:rPr lang="pl-PL" sz="2000" b="1">
                <a:latin typeface="Times New Roman" panose="02020603050405020304" pitchFamily="18" charset="0"/>
                <a:cs typeface="Times New Roman" panose="02020603050405020304" pitchFamily="18" charset="0"/>
              </a:rPr>
              <a:t>zwiększanie szans na reintegrację społeczną</a:t>
            </a:r>
            <a:r>
              <a:rPr lang="pl-PL" sz="2000">
                <a:latin typeface="Times New Roman" panose="02020603050405020304" pitchFamily="18" charset="0"/>
                <a:cs typeface="Times New Roman" panose="02020603050405020304" pitchFamily="18" charset="0"/>
              </a:rPr>
              <a:t>tych osób poprzez umożliwienie im zachowania więzi rodzinnych, językowych, kulturowych i innych</a:t>
            </a:r>
          </a:p>
          <a:p>
            <a:pPr algn="just"/>
            <a:endParaRPr lang="en-GB" sz="2000" dirty="0">
              <a:latin typeface="Times New Roman" panose="02020603050405020304" pitchFamily="18" charset="0"/>
              <a:cs typeface="Times New Roman" panose="02020603050405020304" pitchFamily="18" charset="0"/>
            </a:endParaRPr>
          </a:p>
          <a:p>
            <a:pPr algn="just"/>
            <a:r>
              <a:rPr lang="pl-PL" sz="2000" b="1">
                <a:latin typeface="Times New Roman" panose="02020603050405020304" pitchFamily="18" charset="0"/>
                <a:cs typeface="Times New Roman" panose="02020603050405020304" pitchFamily="18" charset="0"/>
              </a:rPr>
              <a:t>Lepsze monitorowanie przestrzegania warunków zawieszenia i obowiązków wynikających z kar alternatywnych</a:t>
            </a:r>
            <a:r>
              <a:rPr lang="pl-PL" sz="2000">
                <a:latin typeface="Times New Roman" panose="02020603050405020304" pitchFamily="18" charset="0"/>
                <a:cs typeface="Times New Roman" panose="02020603050405020304" pitchFamily="18" charset="0"/>
              </a:rPr>
              <a:t> w celu zapobiegania powrotowi do przestępstwa</a:t>
            </a:r>
          </a:p>
          <a:p>
            <a:pPr algn="just"/>
            <a:endParaRPr lang="en-GB" sz="2000" dirty="0">
              <a:latin typeface="Times New Roman" panose="02020603050405020304" pitchFamily="18" charset="0"/>
              <a:cs typeface="Times New Roman" panose="02020603050405020304" pitchFamily="18" charset="0"/>
            </a:endParaRPr>
          </a:p>
          <a:p>
            <a:pPr algn="just"/>
            <a:r>
              <a:rPr lang="pl-PL" sz="2000" b="1">
                <a:latin typeface="Times New Roman" panose="02020603050405020304" pitchFamily="18" charset="0"/>
                <a:cs typeface="Times New Roman" panose="02020603050405020304" pitchFamily="18" charset="0"/>
              </a:rPr>
              <a:t>Poprawa ochrony ofiar i ogółu społeczeństwa</a:t>
            </a:r>
          </a:p>
          <a:p>
            <a:pPr algn="just"/>
            <a:endParaRPr lang="en-GB" sz="2000" b="1" dirty="0">
              <a:latin typeface="Times New Roman" panose="02020603050405020304" pitchFamily="18" charset="0"/>
              <a:cs typeface="Times New Roman" panose="02020603050405020304" pitchFamily="18" charset="0"/>
            </a:endParaRPr>
          </a:p>
          <a:p>
            <a:pPr algn="just"/>
            <a:r>
              <a:rPr lang="pl-PL" sz="2000">
                <a:latin typeface="Times New Roman" panose="02020603050405020304" pitchFamily="18" charset="0"/>
                <a:cs typeface="Times New Roman" panose="02020603050405020304" pitchFamily="18" charset="0"/>
              </a:rPr>
              <a:t>Ułatwianie </a:t>
            </a:r>
            <a:r>
              <a:rPr lang="pl-PL" sz="2000" b="1">
                <a:latin typeface="Times New Roman" panose="02020603050405020304" pitchFamily="18" charset="0"/>
                <a:cs typeface="Times New Roman" panose="02020603050405020304" pitchFamily="18" charset="0"/>
              </a:rPr>
              <a:t>stosowania odpowiednich warunków zawieszenia i kar alternatywnych </a:t>
            </a:r>
            <a:r>
              <a:rPr lang="pl-PL" sz="2000">
                <a:latin typeface="Times New Roman" panose="02020603050405020304" pitchFamily="18" charset="0"/>
                <a:cs typeface="Times New Roman" panose="02020603050405020304" pitchFamily="18" charset="0"/>
              </a:rPr>
              <a:t>w przypadku sprawców przestępstw, którzy nie mieszkają w państwie skazania</a:t>
            </a:r>
          </a:p>
        </p:txBody>
      </p:sp>
      <p:sp>
        <p:nvSpPr>
          <p:cNvPr id="4" name="Slide Number Placeholder 3">
            <a:extLst>
              <a:ext uri="{FF2B5EF4-FFF2-40B4-BE49-F238E27FC236}">
                <a16:creationId xmlns:a16="http://schemas.microsoft.com/office/drawing/2014/main" xmlns="" id="{1B0E69A5-97E5-457E-8FE1-D4B832CB4DFD}"/>
              </a:ext>
            </a:extLst>
          </p:cNvPr>
          <p:cNvSpPr>
            <a:spLocks noGrp="1"/>
          </p:cNvSpPr>
          <p:nvPr>
            <p:ph type="sldNum" sz="quarter" idx="12"/>
          </p:nvPr>
        </p:nvSpPr>
        <p:spPr/>
        <p:txBody>
          <a:bodyPr/>
          <a:lstStyle/>
          <a:p>
            <a:fld id="{6D22F896-40B5-4ADD-8801-0D06FADFA095}" type="slidenum">
              <a:rPr lang="en-US" smtClean="0">
                <a:solidFill>
                  <a:schemeClr val="bg1"/>
                </a:solidFill>
              </a:rPr>
              <a:t>4</a:t>
            </a:fld>
            <a:endParaRPr lang="en-US" smtClean="0">
              <a:solidFill>
                <a:schemeClr val="bg1"/>
              </a:solidFill>
            </a:endParaRPr>
          </a:p>
        </p:txBody>
      </p:sp>
    </p:spTree>
    <p:extLst>
      <p:ext uri="{BB962C8B-B14F-4D97-AF65-F5344CB8AC3E}">
        <p14:creationId xmlns:p14="http://schemas.microsoft.com/office/powerpoint/2010/main" val="1712150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00ED34-8944-409D-BE3C-533A8DC36A51}"/>
              </a:ext>
            </a:extLst>
          </p:cNvPr>
          <p:cNvSpPr>
            <a:spLocks noGrp="1"/>
          </p:cNvSpPr>
          <p:nvPr>
            <p:ph type="title"/>
          </p:nvPr>
        </p:nvSpPr>
        <p:spPr>
          <a:xfrm>
            <a:off x="328684" y="434855"/>
            <a:ext cx="10905066" cy="1135737"/>
          </a:xfrm>
        </p:spPr>
        <p:txBody>
          <a:bodyPr>
            <a:normAutofit/>
          </a:bodyPr>
          <a:lstStyle/>
          <a:p>
            <a:r>
              <a:rPr lang="pl-PL" sz="3600" b="1">
                <a:latin typeface="Times New Roman" panose="02020603050405020304" pitchFamily="18" charset="0"/>
                <a:cs typeface="Times New Roman" panose="02020603050405020304" pitchFamily="18" charset="0"/>
              </a:rPr>
              <a:t>Zakres stosowania</a:t>
            </a:r>
          </a:p>
        </p:txBody>
      </p:sp>
      <p:sp>
        <p:nvSpPr>
          <p:cNvPr id="3" name="Content Placeholder 2">
            <a:extLst>
              <a:ext uri="{FF2B5EF4-FFF2-40B4-BE49-F238E27FC236}">
                <a16:creationId xmlns:a16="http://schemas.microsoft.com/office/drawing/2014/main" xmlns="" id="{422DD56E-D9C0-4E0B-A814-18EC2E691CE5}"/>
              </a:ext>
            </a:extLst>
          </p:cNvPr>
          <p:cNvSpPr>
            <a:spLocks noGrp="1"/>
          </p:cNvSpPr>
          <p:nvPr>
            <p:ph idx="1"/>
          </p:nvPr>
        </p:nvSpPr>
        <p:spPr>
          <a:xfrm>
            <a:off x="328684" y="1636858"/>
            <a:ext cx="10275501" cy="4719492"/>
          </a:xfrm>
        </p:spPr>
        <p:txBody>
          <a:bodyPr>
            <a:noAutofit/>
          </a:bodyPr>
          <a:lstStyle/>
          <a:p>
            <a:pPr algn="just"/>
            <a:r>
              <a:rPr lang="pl-PL" sz="1700" dirty="0">
                <a:latin typeface="Times New Roman" panose="02020603050405020304" pitchFamily="18" charset="0"/>
                <a:cs typeface="Times New Roman" panose="02020603050405020304" pitchFamily="18" charset="0"/>
              </a:rPr>
              <a:t>Decyzję ramową </a:t>
            </a:r>
            <a:r>
              <a:rPr lang="pl-PL" sz="1700" b="1" dirty="0">
                <a:solidFill>
                  <a:srgbClr val="FF0000"/>
                </a:solidFill>
                <a:latin typeface="Times New Roman" panose="02020603050405020304" pitchFamily="18" charset="0"/>
                <a:cs typeface="Times New Roman" panose="02020603050405020304" pitchFamily="18" charset="0"/>
              </a:rPr>
              <a:t>stosuje się </a:t>
            </a:r>
            <a:r>
              <a:rPr lang="pl-PL" sz="1700" dirty="0">
                <a:latin typeface="Times New Roman" panose="02020603050405020304" pitchFamily="18" charset="0"/>
                <a:cs typeface="Times New Roman" panose="02020603050405020304" pitchFamily="18" charset="0"/>
              </a:rPr>
              <a:t>wyłącznie do: </a:t>
            </a:r>
          </a:p>
          <a:p>
            <a:pPr marL="457200" indent="-457200" algn="just">
              <a:buAutoNum type="alphaLcParenBoth"/>
            </a:pPr>
            <a:r>
              <a:rPr lang="pl-PL" sz="1700" dirty="0">
                <a:latin typeface="Times New Roman" panose="02020603050405020304" pitchFamily="18" charset="0"/>
                <a:cs typeface="Times New Roman" panose="02020603050405020304" pitchFamily="18" charset="0"/>
              </a:rPr>
              <a:t>uznawania wyroków oraz, w stosownych przypadkach, decyzji w sprawie zawieszenia lub warunkowego zwolnienia; </a:t>
            </a:r>
          </a:p>
          <a:p>
            <a:pPr marL="457200" indent="-457200" algn="just">
              <a:buAutoNum type="alphaLcParenBoth"/>
            </a:pPr>
            <a:r>
              <a:rPr lang="pl-PL" sz="1700" dirty="0">
                <a:latin typeface="Times New Roman" panose="02020603050405020304" pitchFamily="18" charset="0"/>
                <a:cs typeface="Times New Roman" panose="02020603050405020304" pitchFamily="18" charset="0"/>
              </a:rPr>
              <a:t>przekazania odpowiedzialności za nadzór nad przestrzeganiem warunków zawieszenia i obowiązków wynikających z kar alternatywnych; </a:t>
            </a:r>
          </a:p>
          <a:p>
            <a:pPr marL="457200" indent="-457200" algn="just">
              <a:buAutoNum type="alphaLcParenBoth"/>
            </a:pPr>
            <a:r>
              <a:rPr lang="pl-PL" sz="1700" dirty="0">
                <a:latin typeface="Times New Roman" panose="02020603050405020304" pitchFamily="18" charset="0"/>
                <a:cs typeface="Times New Roman" panose="02020603050405020304" pitchFamily="18" charset="0"/>
              </a:rPr>
              <a:t>wszystkich innych decyzji związanych z decyzjami wymienionymi w lit. a) i b); jak opisano i przewidziano w niniejszej decyzji ramowej </a:t>
            </a:r>
            <a:endParaRPr lang="en-GB" sz="1700" dirty="0">
              <a:latin typeface="Times New Roman" panose="02020603050405020304" pitchFamily="18" charset="0"/>
              <a:cs typeface="Times New Roman" panose="02020603050405020304" pitchFamily="18" charset="0"/>
            </a:endParaRPr>
          </a:p>
          <a:p>
            <a:pPr algn="just"/>
            <a:r>
              <a:rPr lang="pl-PL" sz="1700" dirty="0">
                <a:latin typeface="Times New Roman" panose="02020603050405020304" pitchFamily="18" charset="0"/>
                <a:cs typeface="Times New Roman" panose="02020603050405020304" pitchFamily="18" charset="0"/>
              </a:rPr>
              <a:t>Decyzja ramowa </a:t>
            </a:r>
            <a:r>
              <a:rPr lang="pl-PL" sz="1700" b="1" dirty="0">
                <a:solidFill>
                  <a:srgbClr val="FF0000"/>
                </a:solidFill>
                <a:latin typeface="Times New Roman" panose="02020603050405020304" pitchFamily="18" charset="0"/>
                <a:cs typeface="Times New Roman" panose="02020603050405020304" pitchFamily="18" charset="0"/>
              </a:rPr>
              <a:t>nie ma zastosowania </a:t>
            </a:r>
            <a:r>
              <a:rPr lang="pl-PL" sz="1700" dirty="0">
                <a:latin typeface="Times New Roman" panose="02020603050405020304" pitchFamily="18" charset="0"/>
                <a:cs typeface="Times New Roman" panose="02020603050405020304" pitchFamily="18" charset="0"/>
              </a:rPr>
              <a:t>do: </a:t>
            </a:r>
          </a:p>
          <a:p>
            <a:pPr marL="457200" indent="-457200" algn="just">
              <a:buAutoNum type="alphaLcParenBoth"/>
            </a:pPr>
            <a:r>
              <a:rPr lang="pl-PL" sz="1700" dirty="0">
                <a:latin typeface="Times New Roman" panose="02020603050405020304" pitchFamily="18" charset="0"/>
                <a:cs typeface="Times New Roman" panose="02020603050405020304" pitchFamily="18" charset="0"/>
              </a:rPr>
              <a:t>wykonania wyroków w sprawach karnych nakładających </a:t>
            </a:r>
            <a:r>
              <a:rPr lang="pl-PL" sz="1700" u="sng" dirty="0">
                <a:latin typeface="Times New Roman" panose="02020603050405020304" pitchFamily="18" charset="0"/>
                <a:cs typeface="Times New Roman" panose="02020603050405020304" pitchFamily="18" charset="0"/>
              </a:rPr>
              <a:t>kary pozbawienia wolności lub środki polegające na pozbawieniu wolności</a:t>
            </a:r>
            <a:r>
              <a:rPr lang="pl-PL" sz="1700" dirty="0">
                <a:latin typeface="Times New Roman" panose="02020603050405020304" pitchFamily="18" charset="0"/>
                <a:cs typeface="Times New Roman" panose="02020603050405020304" pitchFamily="18" charset="0"/>
              </a:rPr>
              <a:t>, które wchodzą w zakres stosowania decyzji ramowej</a:t>
            </a:r>
            <a:r>
              <a:rPr lang="pl-PL" sz="1700" b="1" dirty="0">
                <a:latin typeface="Times New Roman" panose="02020603050405020304" pitchFamily="18" charset="0"/>
                <a:cs typeface="Times New Roman" panose="02020603050405020304" pitchFamily="18" charset="0"/>
              </a:rPr>
              <a:t> 2008/909/</a:t>
            </a:r>
            <a:r>
              <a:rPr lang="pl-PL" sz="1700" b="1" dirty="0" err="1">
                <a:latin typeface="Times New Roman" panose="02020603050405020304" pitchFamily="18" charset="0"/>
                <a:cs typeface="Times New Roman" panose="02020603050405020304" pitchFamily="18" charset="0"/>
              </a:rPr>
              <a:t>WSiSW</a:t>
            </a:r>
            <a:r>
              <a:rPr lang="pl-PL" sz="1700" dirty="0">
                <a:latin typeface="Times New Roman" panose="02020603050405020304" pitchFamily="18" charset="0"/>
                <a:cs typeface="Times New Roman" panose="02020603050405020304" pitchFamily="18" charset="0"/>
              </a:rPr>
              <a:t>; </a:t>
            </a:r>
          </a:p>
          <a:p>
            <a:pPr marL="457200" indent="-457200" algn="just">
              <a:buAutoNum type="alphaLcParenBoth"/>
            </a:pPr>
            <a:r>
              <a:rPr lang="pl-PL" sz="1700" dirty="0">
                <a:latin typeface="Times New Roman" panose="02020603050405020304" pitchFamily="18" charset="0"/>
                <a:cs typeface="Times New Roman" panose="02020603050405020304" pitchFamily="18" charset="0"/>
              </a:rPr>
              <a:t>uznawania i wykonywania kar pieniężnych i nakazów konfiskaty wchodzących w zakres stosowania decyzji ramowej</a:t>
            </a:r>
            <a:r>
              <a:rPr lang="pl-PL" sz="1700" b="1" dirty="0">
                <a:latin typeface="Times New Roman" panose="02020603050405020304" pitchFamily="18" charset="0"/>
                <a:cs typeface="Times New Roman" panose="02020603050405020304" pitchFamily="18" charset="0"/>
              </a:rPr>
              <a:t> 2005/214/</a:t>
            </a:r>
            <a:r>
              <a:rPr lang="pl-PL" sz="1700" b="1" dirty="0" err="1">
                <a:latin typeface="Times New Roman" panose="02020603050405020304" pitchFamily="18" charset="0"/>
                <a:cs typeface="Times New Roman" panose="02020603050405020304" pitchFamily="18" charset="0"/>
              </a:rPr>
              <a:t>WSiSW</a:t>
            </a:r>
            <a:r>
              <a:rPr lang="pl-PL" sz="1700" b="1" dirty="0">
                <a:latin typeface="Times New Roman" panose="02020603050405020304" pitchFamily="18" charset="0"/>
                <a:cs typeface="Times New Roman" panose="02020603050405020304" pitchFamily="18" charset="0"/>
              </a:rPr>
              <a:t> </a:t>
            </a:r>
            <a:r>
              <a:rPr lang="pl-PL" sz="1700" dirty="0">
                <a:latin typeface="Times New Roman" panose="02020603050405020304" pitchFamily="18" charset="0"/>
                <a:cs typeface="Times New Roman" panose="02020603050405020304" pitchFamily="18" charset="0"/>
              </a:rPr>
              <a:t>z dnia 24 lutego 2005 r. w sprawie stosowania zasady wzajemnego uznawania do </a:t>
            </a:r>
            <a:r>
              <a:rPr lang="pl-PL" sz="1700" u="sng" dirty="0">
                <a:latin typeface="Times New Roman" panose="02020603050405020304" pitchFamily="18" charset="0"/>
                <a:cs typeface="Times New Roman" panose="02020603050405020304" pitchFamily="18" charset="0"/>
              </a:rPr>
              <a:t>kar o charakterze pieniężnym </a:t>
            </a:r>
          </a:p>
          <a:p>
            <a:pPr marL="457200" indent="-457200" algn="just">
              <a:buAutoNum type="alphaLcParenBoth"/>
            </a:pPr>
            <a:r>
              <a:rPr lang="pl-PL" sz="1700" b="1" dirty="0">
                <a:latin typeface="Times New Roman" panose="02020603050405020304" pitchFamily="18" charset="0"/>
                <a:cs typeface="Times New Roman" panose="02020603050405020304" pitchFamily="18" charset="0"/>
              </a:rPr>
              <a:t>Decyzja ramowa 2006/783/</a:t>
            </a:r>
            <a:r>
              <a:rPr lang="pl-PL" sz="1700" b="1" dirty="0" err="1">
                <a:latin typeface="Times New Roman" panose="02020603050405020304" pitchFamily="18" charset="0"/>
                <a:cs typeface="Times New Roman" panose="02020603050405020304" pitchFamily="18" charset="0"/>
              </a:rPr>
              <a:t>WSiSW</a:t>
            </a:r>
            <a:r>
              <a:rPr lang="pl-PL" sz="1700" b="1" dirty="0">
                <a:latin typeface="Times New Roman" panose="02020603050405020304" pitchFamily="18" charset="0"/>
                <a:cs typeface="Times New Roman" panose="02020603050405020304" pitchFamily="18" charset="0"/>
              </a:rPr>
              <a:t> </a:t>
            </a:r>
            <a:r>
              <a:rPr lang="pl-PL" sz="1700" dirty="0">
                <a:latin typeface="Times New Roman" panose="02020603050405020304" pitchFamily="18" charset="0"/>
                <a:cs typeface="Times New Roman" panose="02020603050405020304" pitchFamily="18" charset="0"/>
              </a:rPr>
              <a:t>z dnia 6 października</a:t>
            </a:r>
            <a:r>
              <a:rPr lang="pl-PL" sz="1700" b="1" dirty="0">
                <a:latin typeface="Times New Roman" panose="02020603050405020304" pitchFamily="18" charset="0"/>
                <a:cs typeface="Times New Roman" panose="02020603050405020304" pitchFamily="18" charset="0"/>
              </a:rPr>
              <a:t> 2006 </a:t>
            </a:r>
            <a:r>
              <a:rPr lang="pl-PL" sz="1700" dirty="0">
                <a:latin typeface="Times New Roman" panose="02020603050405020304" pitchFamily="18" charset="0"/>
                <a:cs typeface="Times New Roman" panose="02020603050405020304" pitchFamily="18" charset="0"/>
              </a:rPr>
              <a:t>r. w sprawie stosowania zasady </a:t>
            </a:r>
            <a:r>
              <a:rPr lang="pl-PL" sz="1700" u="sng" dirty="0">
                <a:latin typeface="Times New Roman" panose="02020603050405020304" pitchFamily="18" charset="0"/>
                <a:cs typeface="Times New Roman" panose="02020603050405020304" pitchFamily="18" charset="0"/>
              </a:rPr>
              <a:t>wzajemnego uznawania do nakazów konfiskaty</a:t>
            </a:r>
          </a:p>
        </p:txBody>
      </p:sp>
      <p:sp>
        <p:nvSpPr>
          <p:cNvPr id="4" name="Slide Number Placeholder 3">
            <a:extLst>
              <a:ext uri="{FF2B5EF4-FFF2-40B4-BE49-F238E27FC236}">
                <a16:creationId xmlns:a16="http://schemas.microsoft.com/office/drawing/2014/main" xmlns="" id="{B10DD946-51A0-472C-8FDC-B77FE3A6548A}"/>
              </a:ext>
            </a:extLst>
          </p:cNvPr>
          <p:cNvSpPr>
            <a:spLocks noGrp="1"/>
          </p:cNvSpPr>
          <p:nvPr>
            <p:ph type="sldNum" sz="quarter" idx="12"/>
          </p:nvPr>
        </p:nvSpPr>
        <p:spPr/>
        <p:txBody>
          <a:bodyPr/>
          <a:lstStyle/>
          <a:p>
            <a:fld id="{6D22F896-40B5-4ADD-8801-0D06FADFA095}" type="slidenum">
              <a:rPr lang="en-US" smtClean="0">
                <a:solidFill>
                  <a:schemeClr val="bg1"/>
                </a:solidFill>
              </a:rPr>
              <a:t>5</a:t>
            </a:fld>
            <a:endParaRPr lang="en-US" smtClean="0">
              <a:solidFill>
                <a:schemeClr val="bg1"/>
              </a:solidFill>
            </a:endParaRPr>
          </a:p>
        </p:txBody>
      </p:sp>
    </p:spTree>
    <p:extLst>
      <p:ext uri="{BB962C8B-B14F-4D97-AF65-F5344CB8AC3E}">
        <p14:creationId xmlns:p14="http://schemas.microsoft.com/office/powerpoint/2010/main" val="1302641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00ED34-8944-409D-BE3C-533A8DC36A51}"/>
              </a:ext>
            </a:extLst>
          </p:cNvPr>
          <p:cNvSpPr>
            <a:spLocks noGrp="1"/>
          </p:cNvSpPr>
          <p:nvPr>
            <p:ph type="title"/>
          </p:nvPr>
        </p:nvSpPr>
        <p:spPr>
          <a:xfrm>
            <a:off x="328684" y="467857"/>
            <a:ext cx="10905066" cy="1135737"/>
          </a:xfrm>
        </p:spPr>
        <p:txBody>
          <a:bodyPr>
            <a:normAutofit/>
          </a:bodyPr>
          <a:lstStyle/>
          <a:p>
            <a:r>
              <a:rPr lang="pl-PL" sz="3600" b="1">
                <a:latin typeface="Times New Roman" panose="02020603050405020304" pitchFamily="18" charset="0"/>
                <a:cs typeface="Times New Roman" panose="02020603050405020304" pitchFamily="18" charset="0"/>
              </a:rPr>
              <a:t>Właściwe organy</a:t>
            </a:r>
          </a:p>
        </p:txBody>
      </p:sp>
      <p:sp>
        <p:nvSpPr>
          <p:cNvPr id="3" name="Content Placeholder 2">
            <a:extLst>
              <a:ext uri="{FF2B5EF4-FFF2-40B4-BE49-F238E27FC236}">
                <a16:creationId xmlns:a16="http://schemas.microsoft.com/office/drawing/2014/main" xmlns="" id="{422DD56E-D9C0-4E0B-A814-18EC2E691CE5}"/>
              </a:ext>
            </a:extLst>
          </p:cNvPr>
          <p:cNvSpPr>
            <a:spLocks noGrp="1"/>
          </p:cNvSpPr>
          <p:nvPr>
            <p:ph idx="1"/>
          </p:nvPr>
        </p:nvSpPr>
        <p:spPr>
          <a:xfrm>
            <a:off x="328684" y="1698140"/>
            <a:ext cx="10275501" cy="4393982"/>
          </a:xfrm>
        </p:spPr>
        <p:txBody>
          <a:bodyPr>
            <a:normAutofit fontScale="92500" lnSpcReduction="10000"/>
          </a:bodyPr>
          <a:lstStyle/>
          <a:p>
            <a:pPr algn="just"/>
            <a:r>
              <a:rPr lang="pl-PL" sz="2000">
                <a:latin typeface="Times New Roman" panose="02020603050405020304" pitchFamily="18" charset="0"/>
                <a:cs typeface="Times New Roman" panose="02020603050405020304" pitchFamily="18" charset="0"/>
              </a:rPr>
              <a:t>Każde państwo członkowskie informuje Sekretariat Generalny Rady o tym, który </a:t>
            </a:r>
            <a:r>
              <a:rPr lang="pl-PL" sz="2000" b="1">
                <a:latin typeface="Times New Roman" panose="02020603050405020304" pitchFamily="18" charset="0"/>
                <a:cs typeface="Times New Roman" panose="02020603050405020304" pitchFamily="18" charset="0"/>
              </a:rPr>
              <a:t>organ lub organy</a:t>
            </a:r>
            <a:r>
              <a:rPr lang="pl-PL" sz="2000">
                <a:latin typeface="Times New Roman" panose="02020603050405020304" pitchFamily="18" charset="0"/>
                <a:cs typeface="Times New Roman" panose="02020603050405020304" pitchFamily="18" charset="0"/>
              </a:rPr>
              <a:t>, zgodnie z jego prawem krajowym, są właściwe do podejmowania działań zgodnie z niniejszą decyzją ramową w sytuacji, gdy to państwo członkowskie jest państwem wydającym nakaz lub państwem wykonującym nakaz.</a:t>
            </a:r>
          </a:p>
          <a:p>
            <a:pPr algn="just"/>
            <a:endParaRPr lang="en-GB" sz="2000" dirty="0">
              <a:latin typeface="Times New Roman" panose="02020603050405020304" pitchFamily="18" charset="0"/>
              <a:cs typeface="Times New Roman" panose="02020603050405020304" pitchFamily="18" charset="0"/>
            </a:endParaRPr>
          </a:p>
          <a:p>
            <a:pPr algn="just"/>
            <a:r>
              <a:rPr lang="pl-PL" sz="2000">
                <a:latin typeface="Times New Roman" panose="02020603050405020304" pitchFamily="18" charset="0"/>
                <a:cs typeface="Times New Roman" panose="02020603050405020304" pitchFamily="18" charset="0"/>
              </a:rPr>
              <a:t>Państwa członkowskie mogą wyznaczyć organy </a:t>
            </a:r>
            <a:r>
              <a:rPr lang="pl-PL" sz="2000" b="1">
                <a:latin typeface="Times New Roman" panose="02020603050405020304" pitchFamily="18" charset="0"/>
                <a:cs typeface="Times New Roman" panose="02020603050405020304" pitchFamily="18" charset="0"/>
              </a:rPr>
              <a:t>pozasądowe </a:t>
            </a:r>
            <a:r>
              <a:rPr lang="pl-PL" sz="2000">
                <a:latin typeface="Times New Roman" panose="02020603050405020304" pitchFamily="18" charset="0"/>
                <a:cs typeface="Times New Roman" panose="02020603050405020304" pitchFamily="18" charset="0"/>
              </a:rPr>
              <a:t>jako organy właściwe do podejmowania decyzji na mocy niniejszej decyzji ramowej, pod warunkiem, że organy te są właściwe do podejmowania decyzji o podobnym charakterze na mocy ich prawa i procedur krajowych </a:t>
            </a:r>
          </a:p>
          <a:p>
            <a:pPr algn="just"/>
            <a:endParaRPr lang="en-GB" sz="2000" dirty="0">
              <a:latin typeface="Times New Roman" panose="02020603050405020304" pitchFamily="18" charset="0"/>
              <a:cs typeface="Times New Roman" panose="02020603050405020304" pitchFamily="18" charset="0"/>
            </a:endParaRPr>
          </a:p>
          <a:p>
            <a:pPr algn="just"/>
            <a:r>
              <a:rPr lang="pl-PL" sz="2000">
                <a:latin typeface="Times New Roman" panose="02020603050405020304" pitchFamily="18" charset="0"/>
                <a:cs typeface="Times New Roman" panose="02020603050405020304" pitchFamily="18" charset="0"/>
              </a:rPr>
              <a:t>Jeżeli decyzja na mocy art. 14 ust. 1 lit. b) lub c) została podjęta przez właściwy organ inny niż sąd, państwa członkowskie zapewniają, aby </a:t>
            </a:r>
            <a:r>
              <a:rPr lang="pl-PL" sz="2000" b="1">
                <a:latin typeface="Times New Roman" panose="02020603050405020304" pitchFamily="18" charset="0"/>
                <a:cs typeface="Times New Roman" panose="02020603050405020304" pitchFamily="18" charset="0"/>
              </a:rPr>
              <a:t>na wniosek osoby zainteresowanej</a:t>
            </a:r>
            <a:r>
              <a:rPr lang="pl-PL" sz="2000">
                <a:latin typeface="Times New Roman" panose="02020603050405020304" pitchFamily="18" charset="0"/>
                <a:cs typeface="Times New Roman" panose="02020603050405020304" pitchFamily="18" charset="0"/>
              </a:rPr>
              <a:t>decyzja taka mogła zostać poddana </a:t>
            </a:r>
            <a:r>
              <a:rPr lang="pl-PL" sz="2000" b="1">
                <a:latin typeface="Times New Roman" panose="02020603050405020304" pitchFamily="18" charset="0"/>
                <a:cs typeface="Times New Roman" panose="02020603050405020304" pitchFamily="18" charset="0"/>
              </a:rPr>
              <a:t>kontroli</a:t>
            </a:r>
            <a:r>
              <a:rPr lang="pl-PL" sz="2000">
                <a:latin typeface="Times New Roman" panose="02020603050405020304" pitchFamily="18" charset="0"/>
                <a:cs typeface="Times New Roman" panose="02020603050405020304" pitchFamily="18" charset="0"/>
              </a:rPr>
              <a:t> przez sąd lub inny niezależny organ o charakterze sądowym </a:t>
            </a:r>
          </a:p>
          <a:p>
            <a:pPr algn="just"/>
            <a:endParaRPr lang="en-GB" sz="2000" dirty="0">
              <a:latin typeface="Times New Roman" panose="02020603050405020304" pitchFamily="18" charset="0"/>
              <a:cs typeface="Times New Roman" panose="02020603050405020304" pitchFamily="18" charset="0"/>
            </a:endParaRPr>
          </a:p>
          <a:p>
            <a:pPr algn="just"/>
            <a:r>
              <a:rPr lang="pl-PL" sz="2000">
                <a:latin typeface="Times New Roman" panose="02020603050405020304" pitchFamily="18" charset="0"/>
                <a:cs typeface="Times New Roman" panose="02020603050405020304" pitchFamily="18" charset="0"/>
              </a:rPr>
              <a:t>Sekretariat Generalny Rady </a:t>
            </a:r>
            <a:r>
              <a:rPr lang="pl-PL" sz="2000" b="1">
                <a:latin typeface="Times New Roman" panose="02020603050405020304" pitchFamily="18" charset="0"/>
                <a:cs typeface="Times New Roman" panose="02020603050405020304" pitchFamily="18" charset="0"/>
              </a:rPr>
              <a:t>udostępnia otrzymane informacje </a:t>
            </a:r>
            <a:r>
              <a:rPr lang="pl-PL" sz="2000">
                <a:latin typeface="Times New Roman" panose="02020603050405020304" pitchFamily="18" charset="0"/>
                <a:cs typeface="Times New Roman" panose="02020603050405020304" pitchFamily="18" charset="0"/>
              </a:rPr>
              <a:t>wszystkim Państwom Członkowskim i Komisji</a:t>
            </a:r>
          </a:p>
        </p:txBody>
      </p:sp>
      <p:sp>
        <p:nvSpPr>
          <p:cNvPr id="4" name="Slide Number Placeholder 3">
            <a:extLst>
              <a:ext uri="{FF2B5EF4-FFF2-40B4-BE49-F238E27FC236}">
                <a16:creationId xmlns:a16="http://schemas.microsoft.com/office/drawing/2014/main" xmlns="" id="{2EBAD978-0421-4FB4-AE95-83608E267925}"/>
              </a:ext>
            </a:extLst>
          </p:cNvPr>
          <p:cNvSpPr>
            <a:spLocks noGrp="1"/>
          </p:cNvSpPr>
          <p:nvPr>
            <p:ph type="sldNum" sz="quarter" idx="12"/>
          </p:nvPr>
        </p:nvSpPr>
        <p:spPr/>
        <p:txBody>
          <a:bodyPr/>
          <a:lstStyle/>
          <a:p>
            <a:fld id="{6D22F896-40B5-4ADD-8801-0D06FADFA095}" type="slidenum">
              <a:rPr lang="en-US" smtClean="0">
                <a:solidFill>
                  <a:schemeClr val="bg1"/>
                </a:solidFill>
              </a:rPr>
              <a:t>6</a:t>
            </a:fld>
            <a:endParaRPr lang="en-US" smtClean="0">
              <a:solidFill>
                <a:schemeClr val="bg1"/>
              </a:solidFill>
            </a:endParaRPr>
          </a:p>
        </p:txBody>
      </p:sp>
    </p:spTree>
    <p:extLst>
      <p:ext uri="{BB962C8B-B14F-4D97-AF65-F5344CB8AC3E}">
        <p14:creationId xmlns:p14="http://schemas.microsoft.com/office/powerpoint/2010/main" val="427690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00ED34-8944-409D-BE3C-533A8DC36A51}"/>
              </a:ext>
            </a:extLst>
          </p:cNvPr>
          <p:cNvSpPr>
            <a:spLocks noGrp="1"/>
          </p:cNvSpPr>
          <p:nvPr>
            <p:ph type="title"/>
          </p:nvPr>
        </p:nvSpPr>
        <p:spPr>
          <a:xfrm>
            <a:off x="328684" y="416002"/>
            <a:ext cx="10905066" cy="1135737"/>
          </a:xfrm>
        </p:spPr>
        <p:txBody>
          <a:bodyPr>
            <a:normAutofit fontScale="90000"/>
          </a:bodyPr>
          <a:lstStyle/>
          <a:p>
            <a:r>
              <a:rPr lang="pl-PL" sz="3600" b="1">
                <a:latin typeface="Times New Roman" panose="02020603050405020304" pitchFamily="18" charset="0"/>
                <a:cs typeface="Times New Roman" panose="02020603050405020304" pitchFamily="18" charset="0"/>
              </a:rPr>
              <a:t/>
            </a:r>
            <a:br>
              <a:rPr lang="pl-PL" sz="3600" b="1">
                <a:latin typeface="Times New Roman" panose="02020603050405020304" pitchFamily="18" charset="0"/>
                <a:cs typeface="Times New Roman" panose="02020603050405020304" pitchFamily="18" charset="0"/>
              </a:rPr>
            </a:br>
            <a:r>
              <a:rPr lang="pl-PL" sz="3600" b="1">
                <a:latin typeface="Times New Roman" panose="02020603050405020304" pitchFamily="18" charset="0"/>
                <a:cs typeface="Times New Roman" panose="02020603050405020304" pitchFamily="18" charset="0"/>
              </a:rPr>
              <a:t/>
            </a:r>
            <a:br>
              <a:rPr lang="pl-PL" sz="3600" b="1">
                <a:latin typeface="Times New Roman" panose="02020603050405020304" pitchFamily="18" charset="0"/>
                <a:cs typeface="Times New Roman" panose="02020603050405020304" pitchFamily="18" charset="0"/>
              </a:rPr>
            </a:br>
            <a:r>
              <a:rPr lang="pl-PL" sz="3600" b="1">
                <a:latin typeface="Times New Roman" panose="02020603050405020304" pitchFamily="18" charset="0"/>
                <a:cs typeface="Times New Roman" panose="02020603050405020304" pitchFamily="18" charset="0"/>
              </a:rPr>
              <a:t>Kryteria przekazywania decyzji w sprawie środków nadzoru</a:t>
            </a:r>
            <a:br>
              <a:rPr lang="pl-PL" sz="3600" b="1">
                <a:latin typeface="Times New Roman" panose="02020603050405020304" pitchFamily="18" charset="0"/>
                <a:cs typeface="Times New Roman" panose="02020603050405020304" pitchFamily="18" charset="0"/>
              </a:rPr>
            </a:br>
            <a:r>
              <a:rPr lang="pl-PL" sz="3600" b="1">
                <a:latin typeface="Times New Roman" panose="02020603050405020304" pitchFamily="18" charset="0"/>
                <a:cs typeface="Times New Roman" panose="02020603050405020304" pitchFamily="18" charset="0"/>
              </a:rPr>
              <a:t/>
            </a:r>
            <a:br>
              <a:rPr lang="pl-PL" sz="3600" b="1">
                <a:latin typeface="Times New Roman" panose="02020603050405020304" pitchFamily="18" charset="0"/>
                <a:cs typeface="Times New Roman" panose="02020603050405020304" pitchFamily="18" charset="0"/>
              </a:rPr>
            </a:br>
            <a:endParaRPr lang="pl-PL" sz="3600" b="1">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422DD56E-D9C0-4E0B-A814-18EC2E691CE5}"/>
              </a:ext>
            </a:extLst>
          </p:cNvPr>
          <p:cNvSpPr>
            <a:spLocks noGrp="1"/>
          </p:cNvSpPr>
          <p:nvPr>
            <p:ph idx="1"/>
          </p:nvPr>
        </p:nvSpPr>
        <p:spPr>
          <a:xfrm>
            <a:off x="328684" y="1636858"/>
            <a:ext cx="10275501" cy="4719492"/>
          </a:xfrm>
        </p:spPr>
        <p:txBody>
          <a:bodyPr>
            <a:normAutofit fontScale="92500" lnSpcReduction="20000"/>
          </a:bodyPr>
          <a:lstStyle/>
          <a:p>
            <a:pPr marL="342900" marR="0" lvl="0" indent="-342900" algn="just">
              <a:lnSpc>
                <a:spcPct val="107000"/>
              </a:lnSpc>
              <a:spcBef>
                <a:spcPts val="0"/>
              </a:spcBef>
              <a:spcAft>
                <a:spcPts val="0"/>
              </a:spcAft>
              <a:buFont typeface="Wingdings" panose="05000000000000000000" pitchFamily="2" charset="2"/>
              <a:buChar char=""/>
            </a:pPr>
            <a:r>
              <a:rPr lang="pl-PL" sz="2000" dirty="0">
                <a:latin typeface="Times New Roman" panose="02020603050405020304" pitchFamily="18" charset="0"/>
                <a:cs typeface="Times New Roman" panose="02020603050405020304" pitchFamily="18" charset="0"/>
              </a:rPr>
              <a:t>Właściwy organ państwa wydającego nakaz może przekazać wyrok i, w stosownych przypadkach, decyzję w sprawie zawieszenia lub warunkowego zwolnienia właściwemu organowi państwa członkowskiego, w którym osoba skazana </a:t>
            </a:r>
            <a:r>
              <a:rPr lang="pl-PL" sz="2000" b="1" dirty="0">
                <a:solidFill>
                  <a:srgbClr val="FF0000"/>
                </a:solidFill>
                <a:latin typeface="Times New Roman" panose="02020603050405020304" pitchFamily="18" charset="0"/>
                <a:cs typeface="Times New Roman" panose="02020603050405020304" pitchFamily="18" charset="0"/>
              </a:rPr>
              <a:t>ma zgodne z prawem stałe miejsce pobytu</a:t>
            </a:r>
            <a:r>
              <a:rPr lang="pl-PL" sz="2000" dirty="0">
                <a:latin typeface="Times New Roman" panose="02020603050405020304" pitchFamily="18" charset="0"/>
                <a:cs typeface="Times New Roman" panose="02020603050405020304" pitchFamily="18" charset="0"/>
              </a:rPr>
              <a:t>, w przypadkach gdy osoba skazana </a:t>
            </a:r>
            <a:r>
              <a:rPr lang="pl-PL" sz="2000" b="1" dirty="0">
                <a:solidFill>
                  <a:srgbClr val="FF0000"/>
                </a:solidFill>
                <a:latin typeface="Times New Roman" panose="02020603050405020304" pitchFamily="18" charset="0"/>
                <a:cs typeface="Times New Roman" panose="02020603050405020304" pitchFamily="18" charset="0"/>
              </a:rPr>
              <a:t>powróciła lub chce powrócić do tego państwa</a:t>
            </a:r>
            <a:r>
              <a:rPr lang="pl-PL" sz="2000" dirty="0">
                <a:latin typeface="Times New Roman" panose="02020603050405020304" pitchFamily="18" charset="0"/>
                <a:cs typeface="Times New Roman" panose="02020603050405020304" pitchFamily="18" charset="0"/>
              </a:rPr>
              <a:t> </a:t>
            </a:r>
            <a:r>
              <a:rPr lang="pl-PL" sz="2000" dirty="0">
                <a:latin typeface="Times New Roman" panose="02020603050405020304" pitchFamily="18" charset="0"/>
                <a:cs typeface="Times New Roman" panose="02020603050405020304" pitchFamily="18" charset="0"/>
              </a:rPr>
              <a:t>(art. </a:t>
            </a:r>
            <a:r>
              <a:rPr lang="pl-PL" sz="2000" dirty="0">
                <a:latin typeface="Times New Roman" panose="02020603050405020304" pitchFamily="18" charset="0"/>
                <a:cs typeface="Times New Roman" panose="02020603050405020304" pitchFamily="18" charset="0"/>
              </a:rPr>
              <a:t>5 ust. 1)</a:t>
            </a:r>
          </a:p>
          <a:p>
            <a:pPr marL="342900" marR="0" lvl="0" indent="-342900" algn="just">
              <a:lnSpc>
                <a:spcPct val="107000"/>
              </a:lnSpc>
              <a:spcBef>
                <a:spcPts val="0"/>
              </a:spcBef>
              <a:spcAft>
                <a:spcPts val="0"/>
              </a:spcAft>
              <a:buFont typeface="Wingdings" panose="05000000000000000000" pitchFamily="2" charset="2"/>
              <a:buChar char=""/>
            </a:pPr>
            <a:r>
              <a:rPr lang="pl-PL" sz="2000" i="1" dirty="0" err="1">
                <a:latin typeface="Times New Roman" panose="02020603050405020304" pitchFamily="18" charset="0"/>
                <a:cs typeface="Times New Roman" panose="02020603050405020304" pitchFamily="18" charset="0"/>
              </a:rPr>
              <a:t>Exc</a:t>
            </a:r>
            <a:r>
              <a:rPr lang="pl-PL" sz="2000" i="1" dirty="0">
                <a:latin typeface="Times New Roman" panose="02020603050405020304" pitchFamily="18" charset="0"/>
                <a:cs typeface="Times New Roman" panose="02020603050405020304" pitchFamily="18" charset="0"/>
              </a:rPr>
              <a:t>.</a:t>
            </a:r>
            <a:r>
              <a:rPr lang="pl-PL" sz="2000" dirty="0">
                <a:latin typeface="Times New Roman" panose="02020603050405020304" pitchFamily="18" charset="0"/>
                <a:cs typeface="Times New Roman" panose="02020603050405020304" pitchFamily="18" charset="0"/>
              </a:rPr>
              <a:t> - </a:t>
            </a:r>
            <a:r>
              <a:rPr lang="pl-PL" sz="2000" b="1" dirty="0">
                <a:latin typeface="Times New Roman" panose="02020603050405020304" pitchFamily="18" charset="0"/>
                <a:cs typeface="Times New Roman" panose="02020603050405020304" pitchFamily="18" charset="0"/>
              </a:rPr>
              <a:t>na wniosek osoby skazanej </a:t>
            </a:r>
            <a:r>
              <a:rPr lang="pl-PL" sz="2000" dirty="0">
                <a:latin typeface="Times New Roman" panose="02020603050405020304" pitchFamily="18" charset="0"/>
                <a:cs typeface="Times New Roman" panose="02020603050405020304" pitchFamily="18" charset="0"/>
              </a:rPr>
              <a:t>przekazuje wyrok i, w stosownych przypadkach, decyzję w sprawie zawieszenia lub warunkowego zwolnienia właściwemu organowi państwa członkowskiego </a:t>
            </a:r>
            <a:r>
              <a:rPr lang="pl-PL" sz="2000" b="1" dirty="0">
                <a:solidFill>
                  <a:srgbClr val="FF0000"/>
                </a:solidFill>
                <a:latin typeface="Times New Roman" panose="02020603050405020304" pitchFamily="18" charset="0"/>
                <a:cs typeface="Times New Roman" panose="02020603050405020304" pitchFamily="18" charset="0"/>
              </a:rPr>
              <a:t>innego niż państwo członkowskie, w którym osoba skazana ma zgodne z prawem stałe miejsce pobytu</a:t>
            </a:r>
            <a:r>
              <a:rPr lang="pl-PL" sz="2000" dirty="0">
                <a:latin typeface="Times New Roman" panose="02020603050405020304" pitchFamily="18" charset="0"/>
                <a:cs typeface="Times New Roman" panose="02020603050405020304" pitchFamily="18" charset="0"/>
              </a:rPr>
              <a:t>, pod </a:t>
            </a:r>
            <a:r>
              <a:rPr lang="pl-PL" sz="2000" u="sng" dirty="0">
                <a:latin typeface="Times New Roman" panose="02020603050405020304" pitchFamily="18" charset="0"/>
                <a:cs typeface="Times New Roman" panose="02020603050405020304" pitchFamily="18" charset="0"/>
              </a:rPr>
              <a:t>warunkiem że</a:t>
            </a:r>
            <a:r>
              <a:rPr lang="pl-PL" sz="2000" dirty="0">
                <a:latin typeface="Times New Roman" panose="02020603050405020304" pitchFamily="18" charset="0"/>
                <a:cs typeface="Times New Roman" panose="02020603050405020304" pitchFamily="18" charset="0"/>
              </a:rPr>
              <a:t> </a:t>
            </a:r>
            <a:r>
              <a:rPr lang="pl-PL" sz="2000" b="1" dirty="0">
                <a:solidFill>
                  <a:srgbClr val="FF0000"/>
                </a:solidFill>
                <a:latin typeface="Times New Roman" panose="02020603050405020304" pitchFamily="18" charset="0"/>
                <a:cs typeface="Times New Roman" panose="02020603050405020304" pitchFamily="18" charset="0"/>
              </a:rPr>
              <a:t>ten ostatni organ wyraził zgodę na takie przekazanie</a:t>
            </a:r>
            <a:r>
              <a:rPr lang="pl-PL" sz="2000" dirty="0">
                <a:latin typeface="Times New Roman" panose="02020603050405020304" pitchFamily="18" charset="0"/>
                <a:cs typeface="Times New Roman" panose="02020603050405020304" pitchFamily="18" charset="0"/>
              </a:rPr>
              <a:t>  </a:t>
            </a:r>
            <a:r>
              <a:rPr lang="pl-PL" sz="2000" dirty="0">
                <a:latin typeface="Times New Roman" panose="02020603050405020304" pitchFamily="18" charset="0"/>
                <a:cs typeface="Times New Roman" panose="02020603050405020304" pitchFamily="18" charset="0"/>
              </a:rPr>
              <a:t>(art. </a:t>
            </a:r>
            <a:r>
              <a:rPr lang="pl-PL" sz="2000" dirty="0">
                <a:latin typeface="Times New Roman" panose="02020603050405020304" pitchFamily="18" charset="0"/>
                <a:cs typeface="Times New Roman" panose="02020603050405020304" pitchFamily="18" charset="0"/>
              </a:rPr>
              <a:t>5 ust. 2)</a:t>
            </a:r>
          </a:p>
          <a:p>
            <a:pPr marL="342900" marR="0" lvl="0" indent="-342900" algn="just">
              <a:lnSpc>
                <a:spcPct val="107000"/>
              </a:lnSpc>
              <a:spcBef>
                <a:spcPts val="0"/>
              </a:spcBef>
              <a:spcAft>
                <a:spcPts val="0"/>
              </a:spcAft>
              <a:buFont typeface="Wingdings" panose="05000000000000000000" pitchFamily="2" charset="2"/>
              <a:buChar char=""/>
            </a:pPr>
            <a:r>
              <a:rPr lang="pl-PL" sz="2000" b="1" dirty="0">
                <a:latin typeface="Times New Roman" panose="02020603050405020304" pitchFamily="18" charset="0"/>
                <a:cs typeface="Times New Roman" panose="02020603050405020304" pitchFamily="18" charset="0"/>
              </a:rPr>
              <a:t>Zgoda osoby skazanej </a:t>
            </a:r>
            <a:r>
              <a:rPr lang="pl-PL" sz="2000" dirty="0">
                <a:latin typeface="Times New Roman" panose="02020603050405020304" pitchFamily="18" charset="0"/>
                <a:cs typeface="Times New Roman" panose="02020603050405020304" pitchFamily="18" charset="0"/>
              </a:rPr>
              <a:t>jest </a:t>
            </a:r>
            <a:r>
              <a:rPr lang="pl-PL" sz="2000" b="1" dirty="0">
                <a:solidFill>
                  <a:srgbClr val="FF0000"/>
                </a:solidFill>
                <a:latin typeface="Times New Roman" panose="02020603050405020304" pitchFamily="18" charset="0"/>
                <a:cs typeface="Times New Roman" panose="02020603050405020304" pitchFamily="18" charset="0"/>
              </a:rPr>
              <a:t>obowiązkowa w każdym przypadku</a:t>
            </a:r>
          </a:p>
          <a:p>
            <a:pPr marL="342900" indent="-342900" algn="just">
              <a:lnSpc>
                <a:spcPct val="107000"/>
              </a:lnSpc>
              <a:spcBef>
                <a:spcPts val="0"/>
              </a:spcBef>
              <a:buFont typeface="Wingdings" panose="05000000000000000000" pitchFamily="2" charset="2"/>
              <a:buChar char=""/>
            </a:pPr>
            <a:r>
              <a:rPr lang="pl-PL" sz="2000" dirty="0">
                <a:latin typeface="Times New Roman" panose="02020603050405020304" pitchFamily="18" charset="0"/>
                <a:cs typeface="Times New Roman" panose="02020603050405020304" pitchFamily="18" charset="0"/>
              </a:rPr>
              <a:t>W przypadku ust. 2 należy z </a:t>
            </a:r>
            <a:r>
              <a:rPr lang="pl-PL" sz="2000" b="1" dirty="0">
                <a:solidFill>
                  <a:srgbClr val="FF0000"/>
                </a:solidFill>
                <a:latin typeface="Times New Roman" panose="02020603050405020304" pitchFamily="18" charset="0"/>
                <a:cs typeface="Times New Roman" panose="02020603050405020304" pitchFamily="18" charset="0"/>
              </a:rPr>
              <a:t>wyprzedzeniem</a:t>
            </a:r>
            <a:r>
              <a:rPr lang="pl-PL" sz="2000" dirty="0">
                <a:latin typeface="Times New Roman" panose="02020603050405020304" pitchFamily="18" charset="0"/>
                <a:cs typeface="Times New Roman" panose="02020603050405020304" pitchFamily="18" charset="0"/>
              </a:rPr>
              <a:t> uzyskać zgodę państwa członkowskiego wykonującego nakaz</a:t>
            </a:r>
          </a:p>
          <a:p>
            <a:pPr marL="342900" indent="-342900" algn="just">
              <a:lnSpc>
                <a:spcPct val="107000"/>
              </a:lnSpc>
              <a:spcBef>
                <a:spcPts val="0"/>
              </a:spcBef>
              <a:buFont typeface="Wingdings" panose="05000000000000000000" pitchFamily="2" charset="2"/>
              <a:buChar char=""/>
            </a:pPr>
            <a:r>
              <a:rPr lang="pl-PL" sz="2000" dirty="0">
                <a:latin typeface="Times New Roman" panose="02020603050405020304" pitchFamily="18" charset="0"/>
                <a:cs typeface="Times New Roman" panose="02020603050405020304" pitchFamily="18" charset="0"/>
              </a:rPr>
              <a:t>Państwa członkowskie określają, </a:t>
            </a:r>
            <a:r>
              <a:rPr lang="pl-PL" sz="2000" b="1" dirty="0">
                <a:latin typeface="Times New Roman" panose="02020603050405020304" pitchFamily="18" charset="0"/>
                <a:cs typeface="Times New Roman" panose="02020603050405020304" pitchFamily="18" charset="0"/>
              </a:rPr>
              <a:t>na jakich warunkach </a:t>
            </a:r>
            <a:r>
              <a:rPr lang="pl-PL" sz="2000" dirty="0">
                <a:latin typeface="Times New Roman" panose="02020603050405020304" pitchFamily="18" charset="0"/>
                <a:cs typeface="Times New Roman" panose="02020603050405020304" pitchFamily="18" charset="0"/>
              </a:rPr>
              <a:t>ich właściwe organy mogą wyrazić zgodę na przekazanie wyroku i, w stosownych przypadkach, decyzji w sprawie zawieszenia lub warunkowego zwolnienia na mocy ust. 2 </a:t>
            </a:r>
            <a:r>
              <a:rPr lang="pl-PL" sz="2000" dirty="0" smtClean="0">
                <a:latin typeface="Times New Roman" panose="02020603050405020304" pitchFamily="18" charset="0"/>
                <a:cs typeface="Times New Roman" panose="02020603050405020304" pitchFamily="18" charset="0"/>
              </a:rPr>
              <a:t>(art</a:t>
            </a:r>
            <a:r>
              <a:rPr lang="pl-PL" sz="2000" dirty="0">
                <a:latin typeface="Times New Roman" panose="02020603050405020304" pitchFamily="18" charset="0"/>
                <a:cs typeface="Times New Roman" panose="02020603050405020304" pitchFamily="18" charset="0"/>
              </a:rPr>
              <a:t>. 5 ust. 3)</a:t>
            </a:r>
          </a:p>
          <a:p>
            <a:pPr marL="342900" indent="-342900" algn="just">
              <a:lnSpc>
                <a:spcPct val="107000"/>
              </a:lnSpc>
              <a:spcBef>
                <a:spcPts val="0"/>
              </a:spcBef>
              <a:buFont typeface="Wingdings" panose="05000000000000000000" pitchFamily="2" charset="2"/>
              <a:buChar char=""/>
            </a:pPr>
            <a:r>
              <a:rPr lang="pl-PL" sz="2000" dirty="0">
                <a:latin typeface="Times New Roman" panose="02020603050405020304" pitchFamily="18" charset="0"/>
                <a:cs typeface="Times New Roman" panose="02020603050405020304" pitchFamily="18" charset="0"/>
              </a:rPr>
              <a:t>Sekretariat Generalny udostępnia otrzymane informacje wszystkim państwom członkowskim i Komisji – zob. poniższy link zawierający informacje dotyczące art. 5 ust. 3 decyzji ramowej:</a:t>
            </a:r>
          </a:p>
          <a:p>
            <a:pPr marL="0" indent="0" algn="just">
              <a:lnSpc>
                <a:spcPct val="107000"/>
              </a:lnSpc>
              <a:spcBef>
                <a:spcPts val="0"/>
              </a:spcBef>
              <a:buNone/>
            </a:pPr>
            <a:r>
              <a:rPr lang="pl-PL" sz="2000" dirty="0">
                <a:latin typeface="Times New Roman" panose="02020603050405020304" pitchFamily="18" charset="0"/>
                <a:cs typeface="Times New Roman" panose="02020603050405020304" pitchFamily="18" charset="0"/>
                <a:hlinkClick r:id=""/>
              </a:rPr>
              <a:t>https://www.ejn-crimjust. europa.eu/</a:t>
            </a:r>
            <a:r>
              <a:rPr lang="pl-PL" sz="2000" dirty="0" err="1">
                <a:latin typeface="Times New Roman" panose="02020603050405020304" pitchFamily="18" charset="0"/>
                <a:cs typeface="Times New Roman" panose="02020603050405020304" pitchFamily="18" charset="0"/>
                <a:hlinkClick r:id=""/>
              </a:rPr>
              <a:t>ejn</a:t>
            </a:r>
            <a:r>
              <a:rPr lang="pl-PL" sz="2000" dirty="0">
                <a:latin typeface="Times New Roman" panose="02020603050405020304" pitchFamily="18" charset="0"/>
                <a:cs typeface="Times New Roman" panose="02020603050405020304" pitchFamily="18" charset="0"/>
                <a:hlinkClick r:id=""/>
              </a:rPr>
              <a:t>/</a:t>
            </a:r>
            <a:r>
              <a:rPr lang="pl-PL" sz="2000" dirty="0" err="1">
                <a:latin typeface="Times New Roman" panose="02020603050405020304" pitchFamily="18" charset="0"/>
                <a:cs typeface="Times New Roman" panose="02020603050405020304" pitchFamily="18" charset="0"/>
                <a:hlinkClick r:id=""/>
              </a:rPr>
              <a:t>libdocumentproperties</a:t>
            </a:r>
            <a:r>
              <a:rPr lang="pl-PL" sz="2000" dirty="0">
                <a:latin typeface="Times New Roman" panose="02020603050405020304" pitchFamily="18" charset="0"/>
                <a:cs typeface="Times New Roman" panose="02020603050405020304" pitchFamily="18" charset="0"/>
                <a:hlinkClick r:id=""/>
              </a:rPr>
              <a:t>/EN/3187</a:t>
            </a:r>
            <a:r>
              <a:rPr lang="pl-PL" sz="2000" dirty="0">
                <a:latin typeface="Times New Roman" panose="02020603050405020304" pitchFamily="18" charset="0"/>
                <a:cs typeface="Times New Roman" panose="02020603050405020304" pitchFamily="18" charset="0"/>
              </a:rPr>
              <a:t> </a:t>
            </a:r>
          </a:p>
          <a:p>
            <a:pPr marL="342900" marR="0" lvl="0" indent="-342900" algn="just">
              <a:lnSpc>
                <a:spcPct val="107000"/>
              </a:lnSpc>
              <a:spcBef>
                <a:spcPts val="0"/>
              </a:spcBef>
              <a:spcAft>
                <a:spcPts val="0"/>
              </a:spcAft>
              <a:buFont typeface="Wingdings" panose="05000000000000000000" pitchFamily="2"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b="1" i="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xmlns=""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7</a:t>
            </a:fld>
            <a:endParaRPr lang="en-US" smtClean="0">
              <a:solidFill>
                <a:schemeClr val="bg1"/>
              </a:solidFill>
            </a:endParaRPr>
          </a:p>
        </p:txBody>
      </p:sp>
    </p:spTree>
    <p:extLst>
      <p:ext uri="{BB962C8B-B14F-4D97-AF65-F5344CB8AC3E}">
        <p14:creationId xmlns:p14="http://schemas.microsoft.com/office/powerpoint/2010/main" val="1394756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00ED34-8944-409D-BE3C-533A8DC36A51}"/>
              </a:ext>
            </a:extLst>
          </p:cNvPr>
          <p:cNvSpPr>
            <a:spLocks noGrp="1"/>
          </p:cNvSpPr>
          <p:nvPr>
            <p:ph type="title"/>
          </p:nvPr>
        </p:nvSpPr>
        <p:spPr>
          <a:xfrm>
            <a:off x="328684" y="467857"/>
            <a:ext cx="10905066" cy="1135737"/>
          </a:xfrm>
        </p:spPr>
        <p:txBody>
          <a:bodyPr>
            <a:normAutofit fontScale="90000"/>
          </a:bodyPr>
          <a:lstStyle/>
          <a:p>
            <a:r>
              <a:rPr lang="pl-PL" sz="3600" b="1">
                <a:latin typeface="Times New Roman" panose="02020603050405020304" pitchFamily="18" charset="0"/>
                <a:cs typeface="Times New Roman" panose="02020603050405020304" pitchFamily="18" charset="0"/>
              </a:rPr>
              <a:t/>
            </a:r>
            <a:br>
              <a:rPr lang="pl-PL" sz="3600" b="1">
                <a:latin typeface="Times New Roman" panose="02020603050405020304" pitchFamily="18" charset="0"/>
                <a:cs typeface="Times New Roman" panose="02020603050405020304" pitchFamily="18" charset="0"/>
              </a:rPr>
            </a:br>
            <a:r>
              <a:rPr lang="pl-PL" sz="3600" b="1">
                <a:latin typeface="Times New Roman" panose="02020603050405020304" pitchFamily="18" charset="0"/>
                <a:cs typeface="Times New Roman" panose="02020603050405020304" pitchFamily="18" charset="0"/>
              </a:rPr>
              <a:t/>
            </a:r>
            <a:br>
              <a:rPr lang="pl-PL" sz="3600" b="1">
                <a:latin typeface="Times New Roman" panose="02020603050405020304" pitchFamily="18" charset="0"/>
                <a:cs typeface="Times New Roman" panose="02020603050405020304" pitchFamily="18" charset="0"/>
              </a:rPr>
            </a:br>
            <a:r>
              <a:rPr lang="pl-PL" sz="3600" b="1">
                <a:latin typeface="Times New Roman" panose="02020603050405020304" pitchFamily="18" charset="0"/>
                <a:cs typeface="Times New Roman" panose="02020603050405020304" pitchFamily="18" charset="0"/>
              </a:rPr>
              <a:t/>
            </a:r>
            <a:br>
              <a:rPr lang="pl-PL" sz="3600" b="1">
                <a:latin typeface="Times New Roman" panose="02020603050405020304" pitchFamily="18" charset="0"/>
                <a:cs typeface="Times New Roman" panose="02020603050405020304" pitchFamily="18" charset="0"/>
              </a:rPr>
            </a:br>
            <a:r>
              <a:rPr lang="pl-PL" sz="3600" b="1">
                <a:latin typeface="Times New Roman" panose="02020603050405020304" pitchFamily="18" charset="0"/>
                <a:cs typeface="Times New Roman" panose="02020603050405020304" pitchFamily="18" charset="0"/>
              </a:rPr>
              <a:t>Procedura uznawania decyzji w sprawie środków i terminów nadzoru</a:t>
            </a:r>
            <a:r>
              <a:rPr lang="pl-PL" sz="3600" i="1">
                <a:latin typeface="Times New Roman" panose="02020603050405020304" pitchFamily="18" charset="0"/>
                <a:cs typeface="Times New Roman" panose="02020603050405020304" pitchFamily="18" charset="0"/>
              </a:rPr>
              <a:t/>
            </a:r>
            <a:br>
              <a:rPr lang="pl-PL" sz="3600" i="1">
                <a:latin typeface="Times New Roman" panose="02020603050405020304" pitchFamily="18" charset="0"/>
                <a:cs typeface="Times New Roman" panose="02020603050405020304" pitchFamily="18" charset="0"/>
              </a:rPr>
            </a:br>
            <a:r>
              <a:rPr lang="pl-PL" sz="3600" b="1">
                <a:latin typeface="Times New Roman" panose="02020603050405020304" pitchFamily="18" charset="0"/>
                <a:cs typeface="Times New Roman" panose="02020603050405020304" pitchFamily="18" charset="0"/>
              </a:rPr>
              <a:t/>
            </a:r>
            <a:br>
              <a:rPr lang="pl-PL" sz="3600" b="1">
                <a:latin typeface="Times New Roman" panose="02020603050405020304" pitchFamily="18" charset="0"/>
                <a:cs typeface="Times New Roman" panose="02020603050405020304" pitchFamily="18" charset="0"/>
              </a:rPr>
            </a:br>
            <a:r>
              <a:rPr lang="pl-PL" sz="3600" b="1">
                <a:latin typeface="Times New Roman" panose="02020603050405020304" pitchFamily="18" charset="0"/>
                <a:cs typeface="Times New Roman" panose="02020603050405020304" pitchFamily="18" charset="0"/>
              </a:rPr>
              <a:t/>
            </a:r>
            <a:br>
              <a:rPr lang="pl-PL" sz="3600" b="1">
                <a:latin typeface="Times New Roman" panose="02020603050405020304" pitchFamily="18" charset="0"/>
                <a:cs typeface="Times New Roman" panose="02020603050405020304" pitchFamily="18" charset="0"/>
              </a:rPr>
            </a:br>
            <a:endParaRPr lang="pl-PL" sz="3600" b="1">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422DD56E-D9C0-4E0B-A814-18EC2E691CE5}"/>
              </a:ext>
            </a:extLst>
          </p:cNvPr>
          <p:cNvSpPr>
            <a:spLocks noGrp="1"/>
          </p:cNvSpPr>
          <p:nvPr>
            <p:ph idx="1"/>
          </p:nvPr>
        </p:nvSpPr>
        <p:spPr>
          <a:xfrm>
            <a:off x="328684" y="1698140"/>
            <a:ext cx="10275501" cy="4393982"/>
          </a:xfrm>
        </p:spPr>
        <p:txBody>
          <a:bodyPr>
            <a:normAutofit fontScale="92500" lnSpcReduction="20000"/>
          </a:bodyPr>
          <a:lstStyle/>
          <a:p>
            <a:pPr marL="342900" indent="-342900" algn="just">
              <a:lnSpc>
                <a:spcPct val="107000"/>
              </a:lnSpc>
              <a:spcBef>
                <a:spcPts val="0"/>
              </a:spcBef>
              <a:buFont typeface="Wingdings" panose="05000000000000000000" pitchFamily="2" charset="2"/>
              <a:buChar char=""/>
            </a:pPr>
            <a:r>
              <a:rPr lang="pl-PL" sz="2000">
                <a:latin typeface="Times New Roman" panose="02020603050405020304" pitchFamily="18" charset="0"/>
                <a:cs typeface="Times New Roman" panose="02020603050405020304" pitchFamily="18" charset="0"/>
              </a:rPr>
              <a:t>Właściwy organ państwa wydającego nakaz </a:t>
            </a:r>
            <a:r>
              <a:rPr lang="pl-PL" sz="2000" b="1">
                <a:solidFill>
                  <a:srgbClr val="FF0000"/>
                </a:solidFill>
                <a:latin typeface="Times New Roman" panose="02020603050405020304" pitchFamily="18" charset="0"/>
                <a:cs typeface="Times New Roman" panose="02020603050405020304" pitchFamily="18" charset="0"/>
              </a:rPr>
              <a:t>przekazuje bezpośrednio </a:t>
            </a:r>
            <a:r>
              <a:rPr lang="pl-PL" sz="2000">
                <a:latin typeface="Times New Roman" panose="02020603050405020304" pitchFamily="18" charset="0"/>
                <a:cs typeface="Times New Roman" panose="02020603050405020304" pitchFamily="18" charset="0"/>
              </a:rPr>
              <a:t>wyrok i, w stosownych przypadkach, decyzję w sprawie zawieszenia lub warunkowego zwolnienia właściwemu organowi drugiego państwa członkowskiego wraz z zaświadczeniem przedstawionym w załączniku I i </a:t>
            </a:r>
            <a:r>
              <a:rPr lang="pl-PL" sz="2000" b="1">
                <a:solidFill>
                  <a:srgbClr val="FF0000"/>
                </a:solidFill>
                <a:latin typeface="Times New Roman" panose="02020603050405020304" pitchFamily="18" charset="0"/>
                <a:cs typeface="Times New Roman" panose="02020603050405020304" pitchFamily="18" charset="0"/>
              </a:rPr>
              <a:t>zachowuje</a:t>
            </a:r>
            <a:r>
              <a:rPr lang="pl-PL" sz="2000">
                <a:latin typeface="Times New Roman" panose="02020603050405020304" pitchFamily="18" charset="0"/>
                <a:cs typeface="Times New Roman" panose="02020603050405020304" pitchFamily="18" charset="0"/>
              </a:rPr>
              <a:t> kompetencje w zakresie nadzoru nad przestrzeganiem warunków zawieszenia lub nałożonych kar alternatywnych</a:t>
            </a:r>
          </a:p>
          <a:p>
            <a:pPr marL="342900" indent="-342900" algn="just">
              <a:lnSpc>
                <a:spcPct val="107000"/>
              </a:lnSpc>
              <a:spcBef>
                <a:spcPts val="0"/>
              </a:spcBef>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pl-PL" sz="2000">
                <a:latin typeface="Times New Roman" panose="02020603050405020304" pitchFamily="18" charset="0"/>
                <a:cs typeface="Times New Roman" panose="02020603050405020304" pitchFamily="18" charset="0"/>
              </a:rPr>
              <a:t>Właściwy organ państwa wykonującego nakaz podejmuje zgodnie z mającym zastosowanie prawem krajowym decyzję o </a:t>
            </a:r>
            <a:r>
              <a:rPr lang="pl-PL" sz="2000" b="1">
                <a:latin typeface="Times New Roman" panose="02020603050405020304" pitchFamily="18" charset="0"/>
                <a:cs typeface="Times New Roman" panose="02020603050405020304" pitchFamily="18" charset="0"/>
              </a:rPr>
              <a:t>uznaniu lub odmowie uznania </a:t>
            </a:r>
            <a:r>
              <a:rPr lang="pl-PL" sz="2000">
                <a:latin typeface="Times New Roman" panose="02020603050405020304" pitchFamily="18" charset="0"/>
                <a:cs typeface="Times New Roman" panose="02020603050405020304" pitchFamily="18" charset="0"/>
              </a:rPr>
              <a:t>wyroku i, w stosownych przypadkach, decyzji w sprawie zawieszenia lub warunkowego zwolnienia oraz o </a:t>
            </a:r>
            <a:r>
              <a:rPr lang="pl-PL" sz="2000" b="1">
                <a:latin typeface="Times New Roman" panose="02020603050405020304" pitchFamily="18" charset="0"/>
                <a:cs typeface="Times New Roman" panose="02020603050405020304" pitchFamily="18" charset="0"/>
              </a:rPr>
              <a:t>przejęciu odpowiedzialności </a:t>
            </a:r>
            <a:r>
              <a:rPr lang="pl-PL" sz="2000">
                <a:latin typeface="Times New Roman" panose="02020603050405020304" pitchFamily="18" charset="0"/>
                <a:cs typeface="Times New Roman" panose="02020603050405020304" pitchFamily="18" charset="0"/>
              </a:rPr>
              <a:t>za nadzór nad przestrzeganiem warunków zawieszenia lub obowiązków wynikających z kar alternatywnych tak </a:t>
            </a:r>
            <a:r>
              <a:rPr lang="pl-PL" sz="2000" b="1">
                <a:solidFill>
                  <a:srgbClr val="FF0000"/>
                </a:solidFill>
                <a:latin typeface="Times New Roman" panose="02020603050405020304" pitchFamily="18" charset="0"/>
                <a:cs typeface="Times New Roman" panose="02020603050405020304" pitchFamily="18" charset="0"/>
              </a:rPr>
              <a:t>szybko, jak to możliwe</a:t>
            </a:r>
            <a:r>
              <a:rPr lang="pl-PL" sz="2000">
                <a:latin typeface="Times New Roman" panose="02020603050405020304" pitchFamily="18" charset="0"/>
                <a:cs typeface="Times New Roman" panose="02020603050405020304" pitchFamily="18" charset="0"/>
              </a:rPr>
              <a:t>, oraz </a:t>
            </a:r>
            <a:r>
              <a:rPr lang="pl-PL" sz="2000" b="1">
                <a:solidFill>
                  <a:srgbClr val="FF0000"/>
                </a:solidFill>
                <a:latin typeface="Times New Roman" panose="02020603050405020304" pitchFamily="18" charset="0"/>
                <a:cs typeface="Times New Roman" panose="02020603050405020304" pitchFamily="18" charset="0"/>
              </a:rPr>
              <a:t>w terminie 60 dni</a:t>
            </a:r>
            <a:r>
              <a:rPr lang="pl-PL" sz="2000">
                <a:solidFill>
                  <a:srgbClr val="FF0000"/>
                </a:solidFill>
                <a:latin typeface="Times New Roman" panose="02020603050405020304" pitchFamily="18" charset="0"/>
                <a:cs typeface="Times New Roman" panose="02020603050405020304" pitchFamily="18" charset="0"/>
              </a:rPr>
              <a:t> </a:t>
            </a:r>
            <a:r>
              <a:rPr lang="pl-PL" sz="2000">
                <a:latin typeface="Times New Roman" panose="02020603050405020304" pitchFamily="18" charset="0"/>
                <a:cs typeface="Times New Roman" panose="02020603050405020304" pitchFamily="18" charset="0"/>
              </a:rPr>
              <a:t>po otrzymaniu wyroku i, w stosownych przypadkach, decyzji w sprawie zawieszenia lub warunkowego zwolnienia</a:t>
            </a:r>
          </a:p>
          <a:p>
            <a:pPr marL="342900" indent="-342900" algn="just">
              <a:lnSpc>
                <a:spcPct val="107000"/>
              </a:lnSpc>
              <a:spcBef>
                <a:spcPts val="0"/>
              </a:spcBef>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r>
              <a:rPr lang="pl-PL" sz="2000">
                <a:latin typeface="Times New Roman" panose="02020603050405020304" pitchFamily="18" charset="0"/>
                <a:cs typeface="Times New Roman" panose="02020603050405020304" pitchFamily="18" charset="0"/>
              </a:rPr>
              <a:t>Jeżeli w </a:t>
            </a:r>
            <a:r>
              <a:rPr lang="pl-PL" sz="2000" b="1">
                <a:latin typeface="Times New Roman" panose="02020603050405020304" pitchFamily="18" charset="0"/>
                <a:cs typeface="Times New Roman" panose="02020603050405020304" pitchFamily="18" charset="0"/>
              </a:rPr>
              <a:t>wyjątkowych okolicznościach </a:t>
            </a:r>
            <a:r>
              <a:rPr lang="pl-PL" sz="2000" u="sng">
                <a:latin typeface="Times New Roman" panose="02020603050405020304" pitchFamily="18" charset="0"/>
                <a:cs typeface="Times New Roman" panose="02020603050405020304" pitchFamily="18" charset="0"/>
              </a:rPr>
              <a:t>właściwy organ państwa wykonującego nakaz nie może dotrzymać terminu przewidzianego w ust. 1</a:t>
            </a:r>
            <a:r>
              <a:rPr lang="pl-PL" sz="2000">
                <a:latin typeface="Times New Roman" panose="02020603050405020304" pitchFamily="18" charset="0"/>
                <a:cs typeface="Times New Roman" panose="02020603050405020304" pitchFamily="18" charset="0"/>
              </a:rPr>
              <a:t>, </a:t>
            </a:r>
            <a:r>
              <a:rPr lang="pl-PL" sz="2000" b="1">
                <a:latin typeface="Times New Roman" panose="02020603050405020304" pitchFamily="18" charset="0"/>
                <a:cs typeface="Times New Roman" panose="02020603050405020304" pitchFamily="18" charset="0"/>
              </a:rPr>
              <a:t>informuje o</a:t>
            </a:r>
            <a:r>
              <a:rPr lang="pl-PL" sz="2000">
                <a:latin typeface="Times New Roman" panose="02020603050405020304" pitchFamily="18" charset="0"/>
                <a:cs typeface="Times New Roman" panose="02020603050405020304" pitchFamily="18" charset="0"/>
              </a:rPr>
              <a:t> tym niezwłocznie w dowolny sposób właściwy organ państwa wydającego nakaz, podając przyczyny opóźnienia i wskazując przewidywany czas potrzebny do podjęcia ostatecznej decyzji</a:t>
            </a: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xmlns=""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8</a:t>
            </a:fld>
            <a:endParaRPr lang="en-US" smtClean="0">
              <a:solidFill>
                <a:schemeClr val="bg1"/>
              </a:solidFill>
            </a:endParaRPr>
          </a:p>
        </p:txBody>
      </p:sp>
    </p:spTree>
    <p:extLst>
      <p:ext uri="{BB962C8B-B14F-4D97-AF65-F5344CB8AC3E}">
        <p14:creationId xmlns:p14="http://schemas.microsoft.com/office/powerpoint/2010/main" val="1982904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00ED34-8944-409D-BE3C-533A8DC36A51}"/>
              </a:ext>
            </a:extLst>
          </p:cNvPr>
          <p:cNvSpPr>
            <a:spLocks noGrp="1"/>
          </p:cNvSpPr>
          <p:nvPr>
            <p:ph type="title"/>
          </p:nvPr>
        </p:nvSpPr>
        <p:spPr>
          <a:xfrm>
            <a:off x="328684" y="472563"/>
            <a:ext cx="10905066" cy="1135737"/>
          </a:xfrm>
        </p:spPr>
        <p:txBody>
          <a:bodyPr>
            <a:normAutofit fontScale="90000"/>
          </a:bodyPr>
          <a:lstStyle/>
          <a:p>
            <a:r>
              <a:rPr lang="pl-PL" sz="3600" b="1">
                <a:latin typeface="Times New Roman" panose="02020603050405020304" pitchFamily="18" charset="0"/>
                <a:cs typeface="Times New Roman" panose="02020603050405020304" pitchFamily="18" charset="0"/>
              </a:rPr>
              <a:t/>
            </a:r>
            <a:br>
              <a:rPr lang="pl-PL" sz="3600" b="1">
                <a:latin typeface="Times New Roman" panose="02020603050405020304" pitchFamily="18" charset="0"/>
                <a:cs typeface="Times New Roman" panose="02020603050405020304" pitchFamily="18" charset="0"/>
              </a:rPr>
            </a:br>
            <a:r>
              <a:rPr lang="pl-PL" sz="3600" b="1">
                <a:latin typeface="Times New Roman" panose="02020603050405020304" pitchFamily="18" charset="0"/>
                <a:cs typeface="Times New Roman" panose="02020603050405020304" pitchFamily="18" charset="0"/>
              </a:rPr>
              <a:t/>
            </a:r>
            <a:br>
              <a:rPr lang="pl-PL" sz="3600" b="1">
                <a:latin typeface="Times New Roman" panose="02020603050405020304" pitchFamily="18" charset="0"/>
                <a:cs typeface="Times New Roman" panose="02020603050405020304" pitchFamily="18" charset="0"/>
              </a:rPr>
            </a:br>
            <a:r>
              <a:rPr lang="pl-PL" sz="3600" b="1">
                <a:latin typeface="Times New Roman" panose="02020603050405020304" pitchFamily="18" charset="0"/>
                <a:cs typeface="Times New Roman" panose="02020603050405020304" pitchFamily="18" charset="0"/>
              </a:rPr>
              <a:t/>
            </a:r>
            <a:br>
              <a:rPr lang="pl-PL" sz="3600" b="1">
                <a:latin typeface="Times New Roman" panose="02020603050405020304" pitchFamily="18" charset="0"/>
                <a:cs typeface="Times New Roman" panose="02020603050405020304" pitchFamily="18" charset="0"/>
              </a:rPr>
            </a:br>
            <a:r>
              <a:rPr lang="pl-PL" sz="3600" b="1">
                <a:latin typeface="Times New Roman" panose="02020603050405020304" pitchFamily="18" charset="0"/>
                <a:cs typeface="Times New Roman" panose="02020603050405020304" pitchFamily="18" charset="0"/>
              </a:rPr>
              <a:t/>
            </a:r>
            <a:br>
              <a:rPr lang="pl-PL" sz="3600" b="1">
                <a:latin typeface="Times New Roman" panose="02020603050405020304" pitchFamily="18" charset="0"/>
                <a:cs typeface="Times New Roman" panose="02020603050405020304" pitchFamily="18" charset="0"/>
              </a:rPr>
            </a:br>
            <a:r>
              <a:rPr lang="pl-PL" sz="3600" b="1">
                <a:latin typeface="Times New Roman" panose="02020603050405020304" pitchFamily="18" charset="0"/>
                <a:cs typeface="Times New Roman" panose="02020603050405020304" pitchFamily="18" charset="0"/>
              </a:rPr>
              <a:t>Podstawy odmowy uznania i nadzoru oraz dostosowania decyzji</a:t>
            </a:r>
            <a:br>
              <a:rPr lang="pl-PL" sz="3600" b="1">
                <a:latin typeface="Times New Roman" panose="02020603050405020304" pitchFamily="18" charset="0"/>
                <a:cs typeface="Times New Roman" panose="02020603050405020304" pitchFamily="18" charset="0"/>
              </a:rPr>
            </a:br>
            <a:r>
              <a:rPr lang="pl-PL" sz="3600" b="1">
                <a:latin typeface="Times New Roman" panose="02020603050405020304" pitchFamily="18" charset="0"/>
                <a:cs typeface="Times New Roman" panose="02020603050405020304" pitchFamily="18" charset="0"/>
              </a:rPr>
              <a:t/>
            </a:r>
            <a:br>
              <a:rPr lang="pl-PL" sz="3600" b="1">
                <a:latin typeface="Times New Roman" panose="02020603050405020304" pitchFamily="18" charset="0"/>
                <a:cs typeface="Times New Roman" panose="02020603050405020304" pitchFamily="18" charset="0"/>
              </a:rPr>
            </a:br>
            <a:r>
              <a:rPr lang="pl-PL" sz="3600" b="1">
                <a:latin typeface="Times New Roman" panose="02020603050405020304" pitchFamily="18" charset="0"/>
                <a:cs typeface="Times New Roman" panose="02020603050405020304" pitchFamily="18" charset="0"/>
              </a:rPr>
              <a:t/>
            </a:r>
            <a:br>
              <a:rPr lang="pl-PL" sz="3600" b="1">
                <a:latin typeface="Times New Roman" panose="02020603050405020304" pitchFamily="18" charset="0"/>
                <a:cs typeface="Times New Roman" panose="02020603050405020304" pitchFamily="18" charset="0"/>
              </a:rPr>
            </a:br>
            <a:r>
              <a:rPr lang="pl-PL" sz="3600" b="1">
                <a:latin typeface="Times New Roman" panose="02020603050405020304" pitchFamily="18" charset="0"/>
                <a:cs typeface="Times New Roman" panose="02020603050405020304" pitchFamily="18" charset="0"/>
              </a:rPr>
              <a:t/>
            </a:r>
            <a:br>
              <a:rPr lang="pl-PL" sz="3600" b="1">
                <a:latin typeface="Times New Roman" panose="02020603050405020304" pitchFamily="18" charset="0"/>
                <a:cs typeface="Times New Roman" panose="02020603050405020304" pitchFamily="18" charset="0"/>
              </a:rPr>
            </a:br>
            <a:endParaRPr lang="pl-PL" sz="3600" b="1">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422DD56E-D9C0-4E0B-A814-18EC2E691CE5}"/>
              </a:ext>
            </a:extLst>
          </p:cNvPr>
          <p:cNvSpPr>
            <a:spLocks noGrp="1"/>
          </p:cNvSpPr>
          <p:nvPr>
            <p:ph idx="1"/>
          </p:nvPr>
        </p:nvSpPr>
        <p:spPr>
          <a:xfrm>
            <a:off x="328684" y="1608300"/>
            <a:ext cx="10275501" cy="4792046"/>
          </a:xfrm>
        </p:spPr>
        <p:txBody>
          <a:bodyPr>
            <a:normAutofit fontScale="85000" lnSpcReduction="20000"/>
          </a:bodyPr>
          <a:lstStyle/>
          <a:p>
            <a:pPr marL="342900" marR="0" lvl="0" indent="-342900" algn="just">
              <a:lnSpc>
                <a:spcPct val="107000"/>
              </a:lnSpc>
              <a:spcBef>
                <a:spcPts val="0"/>
              </a:spcBef>
              <a:spcAft>
                <a:spcPts val="0"/>
              </a:spcAft>
              <a:buFont typeface="Wingdings" panose="05000000000000000000" pitchFamily="2" charset="2"/>
              <a:buChar char=""/>
            </a:pPr>
            <a:r>
              <a:rPr lang="pl-PL" sz="2100">
                <a:latin typeface="Times New Roman" panose="02020603050405020304" pitchFamily="18" charset="0"/>
                <a:cs typeface="Times New Roman" panose="02020603050405020304" pitchFamily="18" charset="0"/>
              </a:rPr>
              <a:t>Podstawy do odmowy uznania i nadzoru </a:t>
            </a:r>
            <a:r>
              <a:rPr lang="pl-PL" sz="2100" b="1">
                <a:solidFill>
                  <a:srgbClr val="FF0000"/>
                </a:solidFill>
                <a:latin typeface="Times New Roman" panose="02020603050405020304" pitchFamily="18" charset="0"/>
                <a:cs typeface="Times New Roman" panose="02020603050405020304" pitchFamily="18" charset="0"/>
              </a:rPr>
              <a:t>wyraźnie </a:t>
            </a:r>
            <a:r>
              <a:rPr lang="pl-PL" sz="2100">
                <a:latin typeface="Times New Roman" panose="02020603050405020304" pitchFamily="18" charset="0"/>
                <a:cs typeface="Times New Roman" panose="02020603050405020304" pitchFamily="18" charset="0"/>
              </a:rPr>
              <a:t>i</a:t>
            </a:r>
            <a:r>
              <a:rPr lang="pl-PL" sz="2100" b="1">
                <a:latin typeface="Times New Roman" panose="02020603050405020304" pitchFamily="18" charset="0"/>
                <a:cs typeface="Times New Roman" panose="02020603050405020304" pitchFamily="18" charset="0"/>
              </a:rPr>
              <a:t> </a:t>
            </a:r>
            <a:r>
              <a:rPr lang="pl-PL" sz="2100" b="1">
                <a:solidFill>
                  <a:srgbClr val="FF0000"/>
                </a:solidFill>
                <a:latin typeface="Times New Roman" panose="02020603050405020304" pitchFamily="18" charset="0"/>
                <a:cs typeface="Times New Roman" panose="02020603050405020304" pitchFamily="18" charset="0"/>
              </a:rPr>
              <a:t>ograniczony </a:t>
            </a:r>
            <a:r>
              <a:rPr lang="pl-PL" sz="2100">
                <a:latin typeface="Times New Roman" panose="02020603050405020304" pitchFamily="18" charset="0"/>
                <a:cs typeface="Times New Roman" panose="02020603050405020304" pitchFamily="18" charset="0"/>
              </a:rPr>
              <a:t>przewidziane w </a:t>
            </a:r>
            <a:r>
              <a:rPr lang="pl-PL" sz="2100" b="1">
                <a:latin typeface="Times New Roman" panose="02020603050405020304" pitchFamily="18" charset="0"/>
                <a:cs typeface="Times New Roman" panose="02020603050405020304" pitchFamily="18" charset="0"/>
              </a:rPr>
              <a:t>art. 11 lit. a)-k) decyzji ramowej</a:t>
            </a:r>
          </a:p>
          <a:p>
            <a:pPr marL="342900" marR="0" lvl="0" indent="-342900" algn="just">
              <a:lnSpc>
                <a:spcPct val="107000"/>
              </a:lnSpc>
              <a:spcBef>
                <a:spcPts val="0"/>
              </a:spcBef>
              <a:spcAft>
                <a:spcPts val="0"/>
              </a:spcAft>
              <a:buFont typeface="Wingdings" panose="05000000000000000000" pitchFamily="2" charset="2"/>
              <a:buChar char=""/>
            </a:pPr>
            <a:r>
              <a:rPr lang="pl-PL" sz="2100">
                <a:latin typeface="Times New Roman" panose="02020603050405020304" pitchFamily="18" charset="0"/>
                <a:cs typeface="Times New Roman" panose="02020603050405020304" pitchFamily="18" charset="0"/>
              </a:rPr>
              <a:t>Jeżeli </a:t>
            </a:r>
            <a:r>
              <a:rPr lang="pl-PL" sz="2100" b="1">
                <a:solidFill>
                  <a:srgbClr val="FF0000"/>
                </a:solidFill>
                <a:latin typeface="Times New Roman" panose="02020603050405020304" pitchFamily="18" charset="0"/>
                <a:cs typeface="Times New Roman" panose="02020603050405020304" pitchFamily="18" charset="0"/>
              </a:rPr>
              <a:t>charakter warunku zawieszenia lub kary alternatywnej </a:t>
            </a:r>
            <a:r>
              <a:rPr lang="pl-PL" sz="2100">
                <a:latin typeface="Times New Roman" panose="02020603050405020304" pitchFamily="18" charset="0"/>
                <a:cs typeface="Times New Roman" panose="02020603050405020304" pitchFamily="18" charset="0"/>
              </a:rPr>
              <a:t>jest niezgodny z prawem państwa wykonującego nakaz </a:t>
            </a:r>
            <a:r>
              <a:rPr lang="pl-PL" sz="2100" b="1">
                <a:latin typeface="Times New Roman" panose="02020603050405020304" pitchFamily="18" charset="0"/>
                <a:cs typeface="Times New Roman" panose="02020603050405020304" pitchFamily="18" charset="0"/>
              </a:rPr>
              <a:t>=&gt;</a:t>
            </a:r>
            <a:r>
              <a:rPr lang="pl-PL" sz="2100">
                <a:latin typeface="Times New Roman" panose="02020603050405020304" pitchFamily="18" charset="0"/>
                <a:cs typeface="Times New Roman" panose="02020603050405020304" pitchFamily="18" charset="0"/>
              </a:rPr>
              <a:t> </a:t>
            </a:r>
            <a:r>
              <a:rPr lang="pl-PL" sz="2100" u="sng">
                <a:latin typeface="Times New Roman" panose="02020603050405020304" pitchFamily="18" charset="0"/>
                <a:cs typeface="Times New Roman" panose="02020603050405020304" pitchFamily="18" charset="0"/>
              </a:rPr>
              <a:t>można</a:t>
            </a:r>
            <a:r>
              <a:rPr lang="pl-PL" sz="2100">
                <a:latin typeface="Times New Roman" panose="02020603050405020304" pitchFamily="18" charset="0"/>
                <a:cs typeface="Times New Roman" panose="02020603050405020304" pitchFamily="18" charset="0"/>
              </a:rPr>
              <a:t> go</a:t>
            </a:r>
            <a:r>
              <a:rPr lang="pl-PL" sz="2100" u="sng">
                <a:latin typeface="Times New Roman" panose="02020603050405020304" pitchFamily="18" charset="0"/>
                <a:cs typeface="Times New Roman" panose="02020603050405020304" pitchFamily="18" charset="0"/>
              </a:rPr>
              <a:t>dostosować</a:t>
            </a:r>
            <a:r>
              <a:rPr lang="pl-PL" sz="2100">
                <a:latin typeface="Times New Roman" panose="02020603050405020304" pitchFamily="18" charset="0"/>
                <a:cs typeface="Times New Roman" panose="02020603050405020304" pitchFamily="18" charset="0"/>
              </a:rPr>
              <a:t> do charakteru warunków zawieszenia i kar alternatywnych, które zgodnie z prawem państwa wykonującego nakaz mają zastosowanie do przestępstw równoważnych. (zob. np. zobowiązanie do wykonywania prac społecznych).</a:t>
            </a:r>
          </a:p>
          <a:p>
            <a:pPr marL="342900" indent="-342900" algn="just">
              <a:lnSpc>
                <a:spcPct val="107000"/>
              </a:lnSpc>
              <a:spcBef>
                <a:spcPts val="0"/>
              </a:spcBef>
              <a:buFont typeface="Wingdings" panose="05000000000000000000" pitchFamily="2" charset="2"/>
              <a:buChar char=""/>
            </a:pPr>
            <a:r>
              <a:rPr lang="pl-PL" sz="2100">
                <a:latin typeface="Times New Roman" panose="02020603050405020304" pitchFamily="18" charset="0"/>
                <a:cs typeface="Times New Roman" panose="02020603050405020304" pitchFamily="18" charset="0"/>
              </a:rPr>
              <a:t>W przypadku gdy </a:t>
            </a:r>
            <a:r>
              <a:rPr lang="pl-PL" sz="2100" b="1">
                <a:solidFill>
                  <a:srgbClr val="FF0000"/>
                </a:solidFill>
                <a:latin typeface="Times New Roman" panose="02020603050405020304" pitchFamily="18" charset="0"/>
                <a:cs typeface="Times New Roman" panose="02020603050405020304" pitchFamily="18" charset="0"/>
              </a:rPr>
              <a:t>czas trwania</a:t>
            </a:r>
            <a:r>
              <a:rPr lang="pl-PL" sz="2100">
                <a:solidFill>
                  <a:srgbClr val="FF0000"/>
                </a:solidFill>
                <a:latin typeface="Times New Roman" panose="02020603050405020304" pitchFamily="18" charset="0"/>
                <a:cs typeface="Times New Roman" panose="02020603050405020304" pitchFamily="18" charset="0"/>
              </a:rPr>
              <a:t> </a:t>
            </a:r>
            <a:r>
              <a:rPr lang="pl-PL" sz="2100" b="1">
                <a:solidFill>
                  <a:srgbClr val="FF0000"/>
                </a:solidFill>
                <a:latin typeface="Times New Roman" panose="02020603050405020304" pitchFamily="18" charset="0"/>
                <a:cs typeface="Times New Roman" panose="02020603050405020304" pitchFamily="18" charset="0"/>
              </a:rPr>
              <a:t>obowiązywania warunku zawieszenia lub kary alternatywnej </a:t>
            </a:r>
            <a:r>
              <a:rPr lang="pl-PL" sz="2100">
                <a:latin typeface="Times New Roman" panose="02020603050405020304" pitchFamily="18" charset="0"/>
                <a:cs typeface="Times New Roman" panose="02020603050405020304" pitchFamily="18" charset="0"/>
              </a:rPr>
              <a:t>jest</a:t>
            </a:r>
            <a:r>
              <a:rPr lang="pl-PL" sz="2100" b="1">
                <a:latin typeface="Times New Roman" panose="02020603050405020304" pitchFamily="18" charset="0"/>
                <a:cs typeface="Times New Roman" panose="02020603050405020304" pitchFamily="18" charset="0"/>
              </a:rPr>
              <a:t> </a:t>
            </a:r>
            <a:r>
              <a:rPr lang="pl-PL" sz="2100">
                <a:latin typeface="Times New Roman" panose="02020603050405020304" pitchFamily="18" charset="0"/>
                <a:cs typeface="Times New Roman" panose="02020603050405020304" pitchFamily="18" charset="0"/>
              </a:rPr>
              <a:t>niezgodny z prawem państwa wykonującego nakaz </a:t>
            </a:r>
            <a:r>
              <a:rPr lang="pl-PL" sz="2100" b="1">
                <a:latin typeface="Times New Roman" panose="02020603050405020304" pitchFamily="18" charset="0"/>
                <a:cs typeface="Times New Roman" panose="02020603050405020304" pitchFamily="18" charset="0"/>
              </a:rPr>
              <a:t>=&gt;</a:t>
            </a:r>
            <a:r>
              <a:rPr lang="pl-PL" sz="2100">
                <a:latin typeface="Times New Roman" panose="02020603050405020304" pitchFamily="18" charset="0"/>
                <a:cs typeface="Times New Roman" panose="02020603050405020304" pitchFamily="18" charset="0"/>
              </a:rPr>
              <a:t> </a:t>
            </a:r>
            <a:r>
              <a:rPr lang="pl-PL" sz="2100" u="sng">
                <a:latin typeface="Times New Roman" panose="02020603050405020304" pitchFamily="18" charset="0"/>
                <a:cs typeface="Times New Roman" panose="02020603050405020304" pitchFamily="18" charset="0"/>
              </a:rPr>
              <a:t>można</a:t>
            </a:r>
            <a:r>
              <a:rPr lang="pl-PL" sz="2100">
                <a:latin typeface="Times New Roman" panose="02020603050405020304" pitchFamily="18" charset="0"/>
                <a:cs typeface="Times New Roman" panose="02020603050405020304" pitchFamily="18" charset="0"/>
              </a:rPr>
              <a:t> go</a:t>
            </a:r>
            <a:r>
              <a:rPr lang="pl-PL" sz="2100" u="sng">
                <a:latin typeface="Times New Roman" panose="02020603050405020304" pitchFamily="18" charset="0"/>
                <a:cs typeface="Times New Roman" panose="02020603050405020304" pitchFamily="18" charset="0"/>
              </a:rPr>
              <a:t>dostosować</a:t>
            </a:r>
            <a:r>
              <a:rPr lang="pl-PL" sz="2100">
                <a:latin typeface="Times New Roman" panose="02020603050405020304" pitchFamily="18" charset="0"/>
                <a:cs typeface="Times New Roman" panose="02020603050405020304" pitchFamily="18" charset="0"/>
              </a:rPr>
              <a:t> do długości okresu obowiązywania warunków zawieszenia i kar alternatywnych, które zgodnie z prawem państwa wykonującego nakaz mają zastosowanie do przestępstw równorzędnych</a:t>
            </a:r>
          </a:p>
          <a:p>
            <a:pPr marL="342900" indent="-342900" algn="just">
              <a:lnSpc>
                <a:spcPct val="107000"/>
              </a:lnSpc>
              <a:spcBef>
                <a:spcPts val="0"/>
              </a:spcBef>
              <a:buFont typeface="Wingdings" panose="05000000000000000000" pitchFamily="2" charset="2"/>
              <a:buChar char=""/>
            </a:pPr>
            <a:r>
              <a:rPr lang="pl-PL" sz="2100">
                <a:latin typeface="Times New Roman" panose="02020603050405020304" pitchFamily="18" charset="0"/>
                <a:cs typeface="Times New Roman" panose="02020603050405020304" pitchFamily="18" charset="0"/>
              </a:rPr>
              <a:t>Jeżeli </a:t>
            </a:r>
            <a:r>
              <a:rPr lang="pl-PL" sz="2100" b="1">
                <a:solidFill>
                  <a:srgbClr val="FF0000"/>
                </a:solidFill>
                <a:latin typeface="Times New Roman" panose="02020603050405020304" pitchFamily="18" charset="0"/>
                <a:cs typeface="Times New Roman" panose="02020603050405020304" pitchFamily="18" charset="0"/>
              </a:rPr>
              <a:t>długość okresu </a:t>
            </a:r>
            <a:r>
              <a:rPr lang="pl-PL" sz="2100">
                <a:latin typeface="Times New Roman" panose="02020603050405020304" pitchFamily="18" charset="0"/>
                <a:cs typeface="Times New Roman" panose="02020603050405020304" pitchFamily="18" charset="0"/>
              </a:rPr>
              <a:t>zawieszenia jest</a:t>
            </a:r>
            <a:r>
              <a:rPr lang="pl-PL" sz="2100" b="1">
                <a:latin typeface="Times New Roman" panose="02020603050405020304" pitchFamily="18" charset="0"/>
                <a:cs typeface="Times New Roman" panose="02020603050405020304" pitchFamily="18" charset="0"/>
              </a:rPr>
              <a:t> </a:t>
            </a:r>
            <a:r>
              <a:rPr lang="pl-PL" sz="2100">
                <a:latin typeface="Times New Roman" panose="02020603050405020304" pitchFamily="18" charset="0"/>
                <a:cs typeface="Times New Roman" panose="02020603050405020304" pitchFamily="18" charset="0"/>
              </a:rPr>
              <a:t>niezgodna z prawem państwa wykonującego nakaz </a:t>
            </a:r>
            <a:r>
              <a:rPr lang="pl-PL" sz="2100" b="1">
                <a:latin typeface="Times New Roman" panose="02020603050405020304" pitchFamily="18" charset="0"/>
                <a:cs typeface="Times New Roman" panose="02020603050405020304" pitchFamily="18" charset="0"/>
              </a:rPr>
              <a:t>=&gt;</a:t>
            </a:r>
            <a:r>
              <a:rPr lang="pl-PL" sz="2100">
                <a:latin typeface="Times New Roman" panose="02020603050405020304" pitchFamily="18" charset="0"/>
                <a:cs typeface="Times New Roman" panose="02020603050405020304" pitchFamily="18" charset="0"/>
              </a:rPr>
              <a:t> </a:t>
            </a:r>
            <a:r>
              <a:rPr lang="pl-PL" sz="2100" u="sng">
                <a:latin typeface="Times New Roman" panose="02020603050405020304" pitchFamily="18" charset="0"/>
                <a:cs typeface="Times New Roman" panose="02020603050405020304" pitchFamily="18" charset="0"/>
              </a:rPr>
              <a:t>może ją dostosować</a:t>
            </a:r>
            <a:r>
              <a:rPr lang="pl-PL" sz="2100">
                <a:latin typeface="Times New Roman" panose="02020603050405020304" pitchFamily="18" charset="0"/>
                <a:cs typeface="Times New Roman" panose="02020603050405020304" pitchFamily="18" charset="0"/>
              </a:rPr>
              <a:t> do długości okresu zawieszenia, które zgodnie z prawem państwa wykonującego nakaz mają zastosowanie do przestępstw równorzędnych</a:t>
            </a:r>
          </a:p>
          <a:p>
            <a:pPr marL="342900" indent="-342900" algn="just">
              <a:lnSpc>
                <a:spcPct val="117000"/>
              </a:lnSpc>
              <a:spcBef>
                <a:spcPts val="0"/>
              </a:spcBef>
              <a:buFont typeface="Wingdings" panose="05000000000000000000" pitchFamily="2" charset="2"/>
              <a:buChar char=""/>
            </a:pPr>
            <a:r>
              <a:rPr lang="pl-PL" sz="2100">
                <a:latin typeface="Times New Roman" panose="02020603050405020304" pitchFamily="18" charset="0"/>
                <a:cs typeface="Times New Roman" panose="02020603050405020304" pitchFamily="18" charset="0"/>
              </a:rPr>
              <a:t>Czas trwania dostosowanego warunku zawieszenia, kary alternatywnej lub okresu zawieszenia </a:t>
            </a:r>
            <a:r>
              <a:rPr lang="pl-PL" sz="2100" b="1">
                <a:latin typeface="Times New Roman" panose="02020603050405020304" pitchFamily="18" charset="0"/>
                <a:cs typeface="Times New Roman" panose="02020603050405020304" pitchFamily="18" charset="0"/>
              </a:rPr>
              <a:t>nie może być krótszy niż maksymalny czas trwania przewidziany w przypadku równoważnych przestępstw zgodnie z prawem państwa wykonującego nakaz</a:t>
            </a:r>
          </a:p>
          <a:p>
            <a:pPr marL="342900" indent="-342900" algn="just">
              <a:lnSpc>
                <a:spcPct val="117000"/>
              </a:lnSpc>
              <a:spcBef>
                <a:spcPts val="0"/>
              </a:spcBef>
              <a:buFont typeface="Wingdings" panose="05000000000000000000" pitchFamily="2" charset="2"/>
              <a:buChar char=""/>
            </a:pPr>
            <a:r>
              <a:rPr lang="pl-PL" sz="2100">
                <a:latin typeface="Times New Roman" panose="02020603050405020304" pitchFamily="18" charset="0"/>
                <a:cs typeface="Times New Roman" panose="02020603050405020304" pitchFamily="18" charset="0"/>
              </a:rPr>
              <a:t>Dostosowany warunek zawieszenia, kara alternatywna lub okres zawieszenia </a:t>
            </a:r>
            <a:r>
              <a:rPr lang="pl-PL" sz="2100" b="1">
                <a:latin typeface="Times New Roman" panose="02020603050405020304" pitchFamily="18" charset="0"/>
                <a:cs typeface="Times New Roman" panose="02020603050405020304" pitchFamily="18" charset="0"/>
              </a:rPr>
              <a:t>nie mogą być surowsze ani dłuższe niż warunek zawieszenia, kara alternatywna lub okres zawieszenia, które zostały pierwotnie nałożone</a:t>
            </a:r>
            <a:r>
              <a:rPr lang="pl-PL" sz="2100">
                <a:latin typeface="Times New Roman" panose="02020603050405020304" pitchFamily="18" charset="0"/>
                <a:cs typeface="Times New Roman" panose="02020603050405020304" pitchFamily="18" charset="0"/>
              </a:rPr>
              <a:t>.</a:t>
            </a:r>
          </a:p>
          <a:p>
            <a:pPr marL="342900" indent="-342900" algn="just">
              <a:lnSpc>
                <a:spcPct val="107000"/>
              </a:lnSpc>
              <a:spcBef>
                <a:spcPts val="0"/>
              </a:spcBef>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xmlns=""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9</a:t>
            </a:fld>
            <a:endParaRPr lang="en-US" smtClean="0">
              <a:solidFill>
                <a:schemeClr val="bg1"/>
              </a:solidFill>
            </a:endParaRPr>
          </a:p>
        </p:txBody>
      </p:sp>
    </p:spTree>
    <p:extLst>
      <p:ext uri="{BB962C8B-B14F-4D97-AF65-F5344CB8AC3E}">
        <p14:creationId xmlns:p14="http://schemas.microsoft.com/office/powerpoint/2010/main" val="22338371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TotalTime>
  <Words>1391</Words>
  <Application>Microsoft Office PowerPoint</Application>
  <PresentationFormat>Niestandardowy</PresentationFormat>
  <Paragraphs>94</Paragraphs>
  <Slides>11</Slides>
  <Notes>0</Notes>
  <HiddenSlides>0</HiddenSlides>
  <MMClips>0</MMClips>
  <ScaleCrop>false</ScaleCrop>
  <HeadingPairs>
    <vt:vector size="4" baseType="variant">
      <vt:variant>
        <vt:lpstr>Motyw</vt:lpstr>
      </vt:variant>
      <vt:variant>
        <vt:i4>1</vt:i4>
      </vt:variant>
      <vt:variant>
        <vt:lpstr>Tytuły slajdów</vt:lpstr>
      </vt:variant>
      <vt:variant>
        <vt:i4>11</vt:i4>
      </vt:variant>
    </vt:vector>
  </HeadingPairs>
  <TitlesOfParts>
    <vt:vector size="12" baseType="lpstr">
      <vt:lpstr>Office Theme</vt:lpstr>
      <vt:lpstr>Lepsze stosowanie europejskiego prawa karnego  Szkolenie pracowników sądów ERA</vt:lpstr>
      <vt:lpstr>Spis treści</vt:lpstr>
      <vt:lpstr>Arkusz informacyjny</vt:lpstr>
      <vt:lpstr>Cele </vt:lpstr>
      <vt:lpstr>Zakres stosowania</vt:lpstr>
      <vt:lpstr>Właściwe organy</vt:lpstr>
      <vt:lpstr>  Kryteria przekazywania decyzji w sprawie środków nadzoru  </vt:lpstr>
      <vt:lpstr>   Procedura uznawania decyzji w sprawie środków i terminów nadzoru   </vt:lpstr>
      <vt:lpstr>    Podstawy odmowy uznania i nadzoru oraz dostosowania decyzji    </vt:lpstr>
      <vt:lpstr>     Prawo właściwe i późniejsze decyzje     </vt:lpstr>
      <vt:lpstr>     Konsultacje (art. 15) i języki (art. 21)     </vt:lpstr>
    </vt:vector>
  </TitlesOfParts>
  <Company>www.vivalang.pl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COUNCIL FRAMEWORK DECISION 2009/829/JHA  of 23 October 2009 on the application, between Member States of the European Union, of the principle of mutual recognition to decisions on supervision measures as an alternative to provisional detention</dc:title>
  <dc:creator>www.vivalang.pl</dc:creator>
  <cp:lastModifiedBy>Grzegorz Kucharczyk</cp:lastModifiedBy>
  <cp:revision>47</cp:revision>
  <dcterms:created xsi:type="dcterms:W3CDTF">2020-10-28T14:00:49Z</dcterms:created>
  <dcterms:modified xsi:type="dcterms:W3CDTF">2021-03-31T04:58:14Z</dcterms:modified>
</cp:coreProperties>
</file>