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12" r:id="rId2"/>
    <p:sldId id="314" r:id="rId3"/>
    <p:sldId id="315" r:id="rId4"/>
    <p:sldId id="316" r:id="rId5"/>
    <p:sldId id="313" r:id="rId6"/>
    <p:sldId id="310" r:id="rId7"/>
    <p:sldId id="296" r:id="rId8"/>
    <p:sldId id="297" r:id="rId9"/>
    <p:sldId id="29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-84" y="-11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73077F-6F5F-4ED5-A3D3-46D2C4A0920F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793972-230A-4642-A04B-C67298A88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629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5325C1-6CF3-409A-A99E-26A292DF8A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E26EA06-D05E-44CD-914A-548CC2D048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E187B1A-56EA-41FD-ABE8-6D74492E3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A0947-613A-45AD-8C3A-A319CA6A0B27}" type="datetime1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F7523C1-3DC4-4E8D-B6FC-C74EB750E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D0772BC-FB19-44B4-8425-A12D63A3B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006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454BC2D-9DCC-418D-BBF3-D7289C886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2013507-E7F7-4A42-909F-10A328EEAF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1A24E7C-1FD3-4B07-B1AC-86C138290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3744-2E00-4DFF-AC77-CB84381AA1CB}" type="datetime1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7986FA4-3378-479F-BCEC-C15B92ABA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AB4E13C-3983-4A5F-9404-5B41D3409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071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90E9F9B-AE89-4AAE-A8C3-C172843F55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457558D-FD62-4213-A45E-337F0915F2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4D75CF7-839D-44F6-B9C7-B2A1D38FF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9B5A0-2868-4496-95CC-34D5AB0250C3}" type="datetime1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0316B46-348B-473E-A704-6F69742A0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29DA321-31EE-43BF-9B2F-3EB8E479B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61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4D7D65-8F31-4452-BD3E-8673A7477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5BDC126-97E7-4A97-A182-892F1EC3D7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491948D-59E9-4DD8-858D-FB13A74E9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A3241-165C-4B1C-9C9F-EDE12326FA42}" type="datetime1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491EC60-077E-43F4-A58A-8576836DD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67B6771-1960-4830-9C60-769A5C549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768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1816C7-92B4-4291-9BCB-9AEEEF296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4D0CC9C-3A54-415B-A315-C1C62ACA76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DC0362C-52E2-40C5-BEF0-3F4614BFD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76471-6615-41D7-AF86-EE75C0A5CDA4}" type="datetime1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BA545B3-1927-481E-B8DB-CD2DD1347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45315EA-4E3F-4AA4-8EBF-C5D528BBD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789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B8C318-3089-4FD0-A365-B56C445B8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F6B2B29-1F3F-4568-9B30-8A838BC9D8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874B603-B661-41C8-ABC2-1D4DD1958F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CA83CF0-9BED-4BA9-9202-0FC019D7D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5912-194F-4A01-AEB5-B7A4F66306E0}" type="datetime1">
              <a:rPr lang="en-US" smtClean="0"/>
              <a:t>3/31/2021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28544A6-4D7B-4DE5-9648-DE586E6D4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881B86D-C1C9-4FDD-9624-1E1C04EA0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933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B1105B-72AC-4679-9E86-FDA50913D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1501C45-A36A-4012-9055-7AE35125E5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902AF4C-CFBE-493F-82A2-3985105ACE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6E16E5B-4BAE-44C3-A1DB-E371D14B76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046D0E88-72DD-4436-946F-D60122A73D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235780A-6E42-4D04-9127-82E9FD3D3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7A8DD-6303-490F-BE72-05F65B4F097C}" type="datetime1">
              <a:rPr lang="en-US" smtClean="0"/>
              <a:t>3/31/2021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5BD3A74F-EB43-416A-BC9D-A3E812CCE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A1644434-A75F-4929-8E38-0442F60C2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607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69BCEF-6B7F-4A83-8505-1139A37CD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800EB32-DD97-4800-8750-7956BF949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C17AC-9CCA-42BD-9492-5E7D0BB8C965}" type="datetime1">
              <a:rPr lang="en-US" smtClean="0"/>
              <a:t>3/31/2021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F1552EF-88D6-4A27-B731-4F02E0CC3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2E1FB97-B8F8-4162-91AC-1F861F9FF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93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D447B8D-B497-4C45-9782-70C64FFFE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04931-A931-426F-AD83-925D9A4BC4D9}" type="datetime1">
              <a:rPr lang="en-US" smtClean="0"/>
              <a:t>3/31/2021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8BC818C-A98B-4784-9E99-4E8DDED15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685D6B0-C76D-4804-9F79-D2D6D7A4D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013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8E05E6-5FFD-4FB2-9E06-6ACD05CB1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F9D9567-04F7-47F6-BC7D-F3FA9B6E02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F0FF1CA-61C8-4308-8A18-BAA59AD81C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BD644AF-71CC-4F9F-9C07-5E17E5705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3CE63-712F-46DE-9E1A-022BE89A1780}" type="datetime1">
              <a:rPr lang="en-US" smtClean="0"/>
              <a:t>3/31/2021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AC34DF3-D596-4295-BCB4-3D1765E4E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6B81251-CD9F-4755-A8B2-A9F2338AB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638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D7F778-6DE4-4151-8B02-1B30700B6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7FF3D146-7F23-408B-8F25-77CE98EBCB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D3380B3-25B8-4EC2-9255-E5693E4C09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1184533-A30E-4FC9-BBF2-85F685469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16624-46FF-4AFD-8B4D-7961A0B69BAD}" type="datetime1">
              <a:rPr lang="en-US" smtClean="0"/>
              <a:t>3/31/2021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043979F-F715-4652-862D-6DE197408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1AB951B-0B24-4F82-98D2-537A827A9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519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51ED4826-EC43-4BDA-B54F-8805A03F1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6782975-0B21-436F-B707-3002489726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6D41A5F-8803-4DE7-A055-4906221D26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1EFC9-EE4F-4F18-81AF-81AB249DC5E3}" type="datetime1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C7A6EE2-E9B0-40CC-8AA1-80BA559CF0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BB1E4F9-A888-4EF7-9440-F4273CDD1C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3B94C-753E-4828-BF65-6F197586D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910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absentieaw.eu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xmlns="" id="{E278DAD8-9EF1-41EC-B620-2F3BD3928C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6720" y="2230501"/>
            <a:ext cx="10515600" cy="13255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l-PL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Lepsze stosowanie europejskiego prawa karnego </a:t>
            </a:r>
            <a:br>
              <a:rPr lang="pl-PL" sz="40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Szkolenie pracowników sądów ERA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xmlns="" id="{3C46A4F4-BFC8-4135-8B71-DDF54F6539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26720" y="4185920"/>
            <a:ext cx="8458200" cy="1657096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buFontTx/>
              <a:buNone/>
            </a:pPr>
            <a:r>
              <a:rPr lang="pl-PL" sz="3900" b="1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Zamrażanie i konfiskata</a:t>
            </a:r>
          </a:p>
          <a:p>
            <a:pPr eaLnBrk="1" hangingPunct="1">
              <a:buFontTx/>
              <a:buNone/>
            </a:pPr>
            <a:r>
              <a:rPr lang="pl-PL" sz="3900" b="1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Rozporządzenie 2018/1805,</a:t>
            </a:r>
          </a:p>
          <a:p>
            <a:pPr eaLnBrk="1" hangingPunct="1">
              <a:buFontTx/>
              <a:buNone/>
            </a:pPr>
            <a:r>
              <a:rPr lang="pl-PL" sz="3900" b="1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Decyzja ramowa 2003/577 i Decyzja ramowa 2006/783</a:t>
            </a:r>
          </a:p>
          <a:p>
            <a:pPr eaLnBrk="1" hangingPunct="1">
              <a:buFontTx/>
              <a:buNone/>
            </a:pPr>
            <a:endParaRPr lang="en-US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D1E9FF78-5C38-4060-B9D6-3CAB3B261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1</a:t>
            </a:fld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xmlns="" id="{F42BDE4F-56B2-46F3-8FD7-A374C8B15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704" y="282829"/>
            <a:ext cx="10515600" cy="1325563"/>
          </a:xfrm>
        </p:spPr>
        <p:txBody>
          <a:bodyPr/>
          <a:lstStyle/>
          <a:p>
            <a:r>
              <a:rPr lang="pl-PL" b="1">
                <a:latin typeface="Times New Roman" panose="02020603050405020304" pitchFamily="18" charset="0"/>
                <a:cs typeface="Times New Roman" panose="02020603050405020304" pitchFamily="18" charset="0"/>
              </a:rPr>
              <a:t>Wzajemne uznawanie w sprawach karnych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xmlns="" id="{C4D4EB4D-1B8F-45A1-8745-33C66C542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704" y="1725041"/>
            <a:ext cx="10515600" cy="4351338"/>
          </a:xfrm>
        </p:spPr>
        <p:txBody>
          <a:bodyPr/>
          <a:lstStyle/>
          <a:p>
            <a:r>
              <a:rPr lang="pl-PL">
                <a:latin typeface="Times New Roman" panose="02020603050405020304" pitchFamily="18" charset="0"/>
                <a:cs typeface="Times New Roman" panose="02020603050405020304" pitchFamily="18" charset="0"/>
              </a:rPr>
              <a:t>Nie pokrywa się z harmonizacją częściową</a:t>
            </a:r>
          </a:p>
          <a:p>
            <a:endParaRPr lang="nl-NL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>
                <a:latin typeface="Times New Roman" panose="02020603050405020304" pitchFamily="18" charset="0"/>
                <a:cs typeface="Times New Roman" panose="02020603050405020304" pitchFamily="18" charset="0"/>
              </a:rPr>
              <a:t>Nie rozdziela jurysdykcji</a:t>
            </a:r>
          </a:p>
          <a:p>
            <a:endParaRPr lang="nl-NL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>
                <a:latin typeface="Times New Roman" panose="02020603050405020304" pitchFamily="18" charset="0"/>
                <a:cs typeface="Times New Roman" panose="02020603050405020304" pitchFamily="18" charset="0"/>
              </a:rPr>
              <a:t>Zajmuje się ludźmi posiadającymi własne prawa (uwaga: Prawnicy z UE!)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59D699C4-66B2-47C1-ACB5-65E507D53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>
                <a:solidFill>
                  <a:schemeClr val="bg1"/>
                </a:solidFill>
              </a:rPr>
              <a:t>2</a:t>
            </a:fld>
            <a:endParaRPr lang="en-US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xmlns="" id="{80283953-D251-41C0-9751-5109A9252F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35280" y="328549"/>
            <a:ext cx="10515600" cy="1325563"/>
          </a:xfrm>
        </p:spPr>
        <p:txBody>
          <a:bodyPr/>
          <a:lstStyle/>
          <a:p>
            <a:pPr eaLnBrk="1" hangingPunct="1"/>
            <a:r>
              <a:rPr lang="pl-PL" b="1">
                <a:latin typeface="Times New Roman" panose="02020603050405020304" pitchFamily="18" charset="0"/>
                <a:cs typeface="Times New Roman" panose="02020603050405020304" pitchFamily="18" charset="0"/>
              </a:rPr>
              <a:t>Art. 82, ust. 1 – bliższe spojrzenie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xmlns="" id="{240FA5FF-671D-4EE3-8478-BA2A58D3CE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35280" y="1761617"/>
            <a:ext cx="10515600" cy="43513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>
                <a:latin typeface="Times New Roman" panose="02020603050405020304" pitchFamily="18" charset="0"/>
                <a:cs typeface="Times New Roman" panose="02020603050405020304" pitchFamily="18" charset="0"/>
              </a:rPr>
              <a:t>Współpraca sądowa oparta na wzajemnym uznawaniu</a:t>
            </a:r>
          </a:p>
          <a:p>
            <a:pPr eaLnBrk="1" hangingPunct="1">
              <a:lnSpc>
                <a:spcPct val="90000"/>
              </a:lnSpc>
            </a:pPr>
            <a:r>
              <a:rPr lang="pl-PL">
                <a:latin typeface="Times New Roman" panose="02020603050405020304" pitchFamily="18" charset="0"/>
                <a:cs typeface="Times New Roman" panose="02020603050405020304" pitchFamily="18" charset="0"/>
              </a:rPr>
              <a:t>Aproksymacja</a:t>
            </a:r>
          </a:p>
          <a:p>
            <a:pPr eaLnBrk="1" hangingPunct="1">
              <a:lnSpc>
                <a:spcPct val="90000"/>
              </a:lnSpc>
            </a:pPr>
            <a:r>
              <a:rPr lang="pl-PL">
                <a:latin typeface="Times New Roman" panose="02020603050405020304" pitchFamily="18" charset="0"/>
                <a:cs typeface="Times New Roman" panose="02020603050405020304" pitchFamily="18" charset="0"/>
              </a:rPr>
              <a:t>Środki do:</a:t>
            </a:r>
          </a:p>
          <a:p>
            <a:pPr lvl="1" eaLnBrk="1" hangingPunct="1">
              <a:lnSpc>
                <a:spcPct val="90000"/>
              </a:lnSpc>
            </a:pPr>
            <a:r>
              <a:rPr lang="pl-PL">
                <a:latin typeface="Times New Roman" panose="02020603050405020304" pitchFamily="18" charset="0"/>
                <a:cs typeface="Times New Roman" panose="02020603050405020304" pitchFamily="18" charset="0"/>
              </a:rPr>
              <a:t>A. zapewnienia uznania</a:t>
            </a:r>
          </a:p>
          <a:p>
            <a:pPr lvl="1" eaLnBrk="1" hangingPunct="1">
              <a:lnSpc>
                <a:spcPct val="90000"/>
              </a:lnSpc>
            </a:pPr>
            <a:r>
              <a:rPr lang="pl-PL">
                <a:latin typeface="Times New Roman" panose="02020603050405020304" pitchFamily="18" charset="0"/>
                <a:cs typeface="Times New Roman" panose="02020603050405020304" pitchFamily="18" charset="0"/>
              </a:rPr>
              <a:t>B. zapobiegania/rozstrzygania konfliktów jurysdykcji</a:t>
            </a:r>
          </a:p>
          <a:p>
            <a:pPr lvl="1" eaLnBrk="1" hangingPunct="1">
              <a:lnSpc>
                <a:spcPct val="90000"/>
              </a:lnSpc>
            </a:pPr>
            <a:r>
              <a:rPr lang="pl-PL">
                <a:latin typeface="Times New Roman" panose="02020603050405020304" pitchFamily="18" charset="0"/>
                <a:cs typeface="Times New Roman" panose="02020603050405020304" pitchFamily="18" charset="0"/>
              </a:rPr>
              <a:t>C. wspierania szkolenia sędziów</a:t>
            </a:r>
          </a:p>
          <a:p>
            <a:pPr lvl="1" eaLnBrk="1" hangingPunct="1">
              <a:lnSpc>
                <a:spcPct val="90000"/>
              </a:lnSpc>
            </a:pPr>
            <a:r>
              <a:rPr lang="pl-PL">
                <a:latin typeface="Times New Roman" panose="02020603050405020304" pitchFamily="18" charset="0"/>
                <a:cs typeface="Times New Roman" panose="02020603050405020304" pitchFamily="18" charset="0"/>
              </a:rPr>
              <a:t>D. ułatwiania współpracy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CF022AFD-C92D-4441-846A-D675B1C17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>
                <a:solidFill>
                  <a:schemeClr val="bg1"/>
                </a:solidFill>
              </a:rPr>
              <a:t>3</a:t>
            </a:fld>
            <a:endParaRPr lang="en-US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xmlns="" id="{8DE1E297-D5CE-4DD5-A39D-5B91858902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9560" y="255397"/>
            <a:ext cx="10515600" cy="1325563"/>
          </a:xfrm>
        </p:spPr>
        <p:txBody>
          <a:bodyPr/>
          <a:lstStyle/>
          <a:p>
            <a:pPr eaLnBrk="1" hangingPunct="1"/>
            <a:r>
              <a:rPr lang="pl-PL" b="1">
                <a:latin typeface="Times New Roman" panose="02020603050405020304" pitchFamily="18" charset="0"/>
                <a:cs typeface="Times New Roman" panose="02020603050405020304" pitchFamily="18" charset="0"/>
              </a:rPr>
              <a:t>Art. 82 ust. 2 TFUE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xmlns="" id="{5453831A-DEA3-479C-8F53-77BA4B2BA3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89560" y="1779905"/>
            <a:ext cx="10515600" cy="4351338"/>
          </a:xfrm>
        </p:spPr>
        <p:txBody>
          <a:bodyPr/>
          <a:lstStyle/>
          <a:p>
            <a:pPr eaLnBrk="1" hangingPunct="1"/>
            <a:r>
              <a:rPr lang="pl-PL">
                <a:latin typeface="Times New Roman" panose="02020603050405020304" pitchFamily="18" charset="0"/>
                <a:cs typeface="Times New Roman" panose="02020603050405020304" pitchFamily="18" charset="0"/>
              </a:rPr>
              <a:t>Minimalne zasady ułatwiające wzajemne uznawanie:</a:t>
            </a:r>
          </a:p>
          <a:p>
            <a:pPr lvl="1" eaLnBrk="1" hangingPunct="1"/>
            <a:r>
              <a:rPr lang="pl-PL">
                <a:latin typeface="Times New Roman" panose="02020603050405020304" pitchFamily="18" charset="0"/>
                <a:cs typeface="Times New Roman" panose="02020603050405020304" pitchFamily="18" charset="0"/>
              </a:rPr>
              <a:t>A. wzajemna dopuszczalność dowodów</a:t>
            </a:r>
          </a:p>
          <a:p>
            <a:pPr lvl="1" eaLnBrk="1" hangingPunct="1"/>
            <a:r>
              <a:rPr lang="pl-PL">
                <a:latin typeface="Times New Roman" panose="02020603050405020304" pitchFamily="18" charset="0"/>
                <a:cs typeface="Times New Roman" panose="02020603050405020304" pitchFamily="18" charset="0"/>
              </a:rPr>
              <a:t>B. prawa jednostek w postępowaniu karnym</a:t>
            </a:r>
          </a:p>
          <a:p>
            <a:pPr lvl="1" eaLnBrk="1" hangingPunct="1"/>
            <a:r>
              <a:rPr lang="pl-PL">
                <a:latin typeface="Times New Roman" panose="02020603050405020304" pitchFamily="18" charset="0"/>
                <a:cs typeface="Times New Roman" panose="02020603050405020304" pitchFamily="18" charset="0"/>
              </a:rPr>
              <a:t>C. prawa ofiar przestępstw</a:t>
            </a:r>
          </a:p>
          <a:p>
            <a:pPr lvl="1" eaLnBrk="1" hangingPunct="1"/>
            <a:r>
              <a:rPr lang="pl-PL">
                <a:latin typeface="Times New Roman" panose="02020603050405020304" pitchFamily="18" charset="0"/>
                <a:cs typeface="Times New Roman" panose="02020603050405020304" pitchFamily="18" charset="0"/>
              </a:rPr>
              <a:t>D. każdy inny aspekt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C156743C-7C3A-46B1-9CF0-9E7CBE7FD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>
                <a:solidFill>
                  <a:schemeClr val="bg1"/>
                </a:solidFill>
              </a:rPr>
              <a:t>4</a:t>
            </a:fld>
            <a:endParaRPr lang="en-US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xmlns="" id="{7F1E1703-56AF-44EA-981B-86D96D5CB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704" y="310261"/>
            <a:ext cx="10515600" cy="1325563"/>
          </a:xfrm>
        </p:spPr>
        <p:txBody>
          <a:bodyPr/>
          <a:lstStyle/>
          <a:p>
            <a:r>
              <a:rPr lang="pl-PL" b="1">
                <a:latin typeface="Times New Roman" panose="02020603050405020304" pitchFamily="18" charset="0"/>
                <a:cs typeface="Times New Roman" panose="02020603050405020304" pitchFamily="18" charset="0"/>
              </a:rPr>
              <a:t>Wyróżnienia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xmlns="" id="{745E1D1C-60EC-4C94-B60C-A5A44FCE9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704" y="1743329"/>
            <a:ext cx="10515600" cy="4351338"/>
          </a:xfrm>
        </p:spPr>
        <p:txBody>
          <a:bodyPr/>
          <a:lstStyle/>
          <a:p>
            <a:r>
              <a:rPr lang="pl-PL">
                <a:latin typeface="Times New Roman" panose="02020603050405020304" pitchFamily="18" charset="0"/>
                <a:cs typeface="Times New Roman" panose="02020603050405020304" pitchFamily="18" charset="0"/>
              </a:rPr>
              <a:t>Rozporządzenie 2018/1805 i dyrektywy ramowe 2003/577 + 2006/783</a:t>
            </a:r>
          </a:p>
          <a:p>
            <a:endParaRPr lang="en-GB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>
                <a:latin typeface="Times New Roman" panose="02020603050405020304" pitchFamily="18" charset="0"/>
                <a:cs typeface="Times New Roman" panose="02020603050405020304" pitchFamily="18" charset="0"/>
              </a:rPr>
              <a:t>Zamrażanie (tymczasowe)</a:t>
            </a:r>
          </a:p>
          <a:p>
            <a:endParaRPr lang="en-GB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>
                <a:latin typeface="Times New Roman" panose="02020603050405020304" pitchFamily="18" charset="0"/>
                <a:cs typeface="Times New Roman" panose="02020603050405020304" pitchFamily="18" charset="0"/>
              </a:rPr>
              <a:t>Konfiskata (ostateczna)</a:t>
            </a:r>
          </a:p>
          <a:p>
            <a:endParaRPr lang="en-GB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>
                <a:latin typeface="Times New Roman" panose="02020603050405020304" pitchFamily="18" charset="0"/>
                <a:cs typeface="Times New Roman" panose="02020603050405020304" pitchFamily="18" charset="0"/>
              </a:rPr>
              <a:t>Organ wydający i wykonujący nakaz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33B0BC82-B9A3-4D86-9A33-226F19622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>
                <a:solidFill>
                  <a:schemeClr val="bg1"/>
                </a:solidFill>
              </a:rPr>
              <a:t>5</a:t>
            </a:fld>
            <a:endParaRPr lang="en-US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el 1">
            <a:extLst>
              <a:ext uri="{FF2B5EF4-FFF2-40B4-BE49-F238E27FC236}">
                <a16:creationId xmlns:a16="http://schemas.microsoft.com/office/drawing/2014/main" xmlns="" id="{2A8760BA-DD0B-4311-B564-8868E30B2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568" y="282829"/>
            <a:ext cx="10515600" cy="1325563"/>
          </a:xfrm>
        </p:spPr>
        <p:txBody>
          <a:bodyPr/>
          <a:lstStyle/>
          <a:p>
            <a:r>
              <a:rPr lang="pl-PL" b="1">
                <a:latin typeface="Times New Roman" panose="02020603050405020304" pitchFamily="18" charset="0"/>
                <a:cs typeface="Times New Roman" panose="02020603050405020304" pitchFamily="18" charset="0"/>
              </a:rPr>
              <a:t>Zamrażanie i konfiskata – ćwiczenia</a:t>
            </a:r>
          </a:p>
        </p:txBody>
      </p:sp>
      <p:sp>
        <p:nvSpPr>
          <p:cNvPr id="25603" name="Tijdelijke aanduiding voor inhoud 2">
            <a:extLst>
              <a:ext uri="{FF2B5EF4-FFF2-40B4-BE49-F238E27FC236}">
                <a16:creationId xmlns:a16="http://schemas.microsoft.com/office/drawing/2014/main" xmlns="" id="{B7357C5B-0BA1-4F36-8253-5820FF1D7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568" y="1743329"/>
            <a:ext cx="10515600" cy="4351338"/>
          </a:xfrm>
        </p:spPr>
        <p:txBody>
          <a:bodyPr/>
          <a:lstStyle/>
          <a:p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Znajdź następujące właściwe organy wykonujące nakaz i języki, które mają być używane w zaświadczeniu:</a:t>
            </a:r>
          </a:p>
          <a:p>
            <a:pPr marL="0" indent="0">
              <a:buNone/>
            </a:pPr>
            <a:endParaRPr lang="nl-NL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Prokurator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Bolonii (Włochy) chciałby zamrozić kilka Ferrari należących do organizacji mafijnej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działającej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również w </a:t>
            </a:r>
            <a:r>
              <a:rPr lang="pl-PL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Liège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(Belgia).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 	Organy irlandzkie otrzymują od Luksemburga wniosek o konfiskatę dotyczący dochodów z prania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pieniędzy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które zostały zainwestowane w Cork.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III. 	Hiszpański prokurator, który z powodzeniem ścigał grupę fałszerzy, uzyskał niedawno informację, że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w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banku w Kopenhadze przechowywane są miliony euro.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IV. 	W jakich przypadkach Państwa odpowiedź będzie inna po 19 grudnia 2020 r.?</a:t>
            </a:r>
          </a:p>
          <a:p>
            <a:endParaRPr lang="nl-NL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69682643-BCA0-42C2-AF2D-56650E009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>
                <a:solidFill>
                  <a:schemeClr val="bg1"/>
                </a:solidFill>
              </a:rPr>
              <a:t>6</a:t>
            </a:fld>
            <a:endParaRPr lang="en-US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xmlns="" id="{E0FC633D-6D75-4264-BDD3-3DB996D0B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464" y="348234"/>
            <a:ext cx="8458200" cy="1200150"/>
          </a:xfrm>
        </p:spPr>
        <p:txBody>
          <a:bodyPr>
            <a:normAutofit fontScale="90000"/>
          </a:bodyPr>
          <a:lstStyle/>
          <a:p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Procesy in </a:t>
            </a:r>
            <a:r>
              <a:rPr lang="pl-PL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absentia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&gt; ENA, zob. </a:t>
            </a:r>
            <a:r>
              <a:rPr lang="nl-NL" altLang="en-US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https://www.inabsentieaw.eu/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  <a:hlinkClick r:id="rId3"/>
            </a:endParaRP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xmlns="" id="{AEC90E74-7688-4372-907F-E35CA4B40B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464" y="1731202"/>
            <a:ext cx="8458200" cy="4535487"/>
          </a:xfrm>
        </p:spPr>
        <p:txBody>
          <a:bodyPr/>
          <a:lstStyle/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Decyzja ramowa 2009/299 zmienia Decyzję ramową 2202/584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Powszechne pojęcie </a:t>
            </a:r>
            <a:r>
              <a:rPr lang="pl-PL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pl-PL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absentia</a:t>
            </a:r>
            <a:endParaRPr lang="pl-PL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Zmniejszenie liczby odmów pod pewnymi warunkami:</a:t>
            </a:r>
          </a:p>
          <a:p>
            <a:pPr lvl="1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Wezwany osobiście + podjął decyzję o niestawieniu się</a:t>
            </a:r>
          </a:p>
          <a:p>
            <a:pPr lvl="1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Uprawniony do adwokata</a:t>
            </a:r>
          </a:p>
          <a:p>
            <a:pPr lvl="1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Doręczenie decyzji + prawo do ponownego rozpoznania sprawy</a:t>
            </a:r>
          </a:p>
          <a:p>
            <a:pPr lvl="1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Zostanie poinformowany + prawo do ponownego rozpatrzenia sprawy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0FED4F3A-5028-4FF4-850C-96F69EC95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>
                <a:solidFill>
                  <a:schemeClr val="bg1"/>
                </a:solidFill>
              </a:rPr>
              <a:t>7</a:t>
            </a:fld>
            <a:endParaRPr lang="en-US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xmlns="" id="{970D92FF-6431-42D6-9CFF-74B6A1AB6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184" y="488951"/>
            <a:ext cx="8458200" cy="1127125"/>
          </a:xfrm>
        </p:spPr>
        <p:txBody>
          <a:bodyPr/>
          <a:lstStyle/>
          <a:p>
            <a:r>
              <a:rPr lang="pl-PL" b="1">
                <a:latin typeface="Times New Roman" panose="02020603050405020304" pitchFamily="18" charset="0"/>
                <a:cs typeface="Times New Roman" panose="02020603050405020304" pitchFamily="18" charset="0"/>
              </a:rPr>
              <a:t>Trudności praktyczne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F564279-3AAE-414A-B836-1096E2275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184" y="1738314"/>
            <a:ext cx="8458200" cy="4967287"/>
          </a:xfrm>
        </p:spPr>
        <p:txBody>
          <a:bodyPr/>
          <a:lstStyle/>
          <a:p>
            <a:pPr>
              <a:defRPr/>
            </a:pPr>
            <a:r>
              <a:rPr lang="pl-PL" sz="2400">
                <a:latin typeface="Times New Roman" panose="02020603050405020304" pitchFamily="18" charset="0"/>
                <a:cs typeface="Times New Roman" panose="02020603050405020304" pitchFamily="18" charset="0"/>
              </a:rPr>
              <a:t>Autonomiczne znaczenie Pojęcia prawa unijnego: jakie pojęcia? Jakie znaczenie? Możliwa rozbieżność z koncepcjami prawa krajowego? </a:t>
            </a:r>
          </a:p>
          <a:p>
            <a:pPr>
              <a:defRPr/>
            </a:pPr>
            <a:r>
              <a:rPr lang="pl-PL" sz="2400">
                <a:latin typeface="Times New Roman" panose="02020603050405020304" pitchFamily="18" charset="0"/>
                <a:cs typeface="Times New Roman" panose="02020603050405020304" pitchFamily="18" charset="0"/>
              </a:rPr>
              <a:t>Trudności z:</a:t>
            </a:r>
          </a:p>
          <a:p>
            <a:pPr lvl="1">
              <a:defRPr/>
            </a:pPr>
            <a:r>
              <a:rPr lang="pl-PL">
                <a:latin typeface="Times New Roman" panose="02020603050405020304" pitchFamily="18" charset="0"/>
                <a:cs typeface="Times New Roman" panose="02020603050405020304" pitchFamily="18" charset="0"/>
              </a:rPr>
              <a:t>Proces </a:t>
            </a:r>
            <a:r>
              <a:rPr lang="pl-PL" i="1">
                <a:latin typeface="Times New Roman" panose="02020603050405020304" pitchFamily="18" charset="0"/>
                <a:cs typeface="Times New Roman" panose="02020603050405020304" pitchFamily="18" charset="0"/>
              </a:rPr>
              <a:t>in absentia </a:t>
            </a:r>
          </a:p>
          <a:p>
            <a:pPr lvl="1">
              <a:defRPr/>
            </a:pPr>
            <a:r>
              <a:rPr lang="pl-PL">
                <a:latin typeface="Times New Roman" panose="02020603050405020304" pitchFamily="18" charset="0"/>
                <a:cs typeface="Times New Roman" panose="02020603050405020304" pitchFamily="18" charset="0"/>
              </a:rPr>
              <a:t>rozprawa zakończona wydaniem orzeczenia (4 ust. 1) (C-571/17 PPU)</a:t>
            </a:r>
          </a:p>
          <a:p>
            <a:pPr lvl="1">
              <a:defRPr/>
            </a:pPr>
            <a:r>
              <a:rPr lang="pl-PL">
                <a:latin typeface="Times New Roman" panose="02020603050405020304" pitchFamily="18" charset="0"/>
                <a:cs typeface="Times New Roman" panose="02020603050405020304" pitchFamily="18" charset="0"/>
              </a:rPr>
              <a:t>Wezwanie (4 ust. 1 lit. a)) (Dworzecki, C-108/16 PPU)</a:t>
            </a:r>
          </a:p>
          <a:p>
            <a:pPr lvl="1">
              <a:defRPr/>
            </a:pPr>
            <a:r>
              <a:rPr lang="pl-PL">
                <a:latin typeface="Times New Roman" panose="02020603050405020304" pitchFamily="18" charset="0"/>
                <a:cs typeface="Times New Roman" panose="02020603050405020304" pitchFamily="18" charset="0"/>
              </a:rPr>
              <a:t>Obrona przez uprawnionego radcę prawnego (art. 4 ust. 1 lit. b))</a:t>
            </a:r>
          </a:p>
          <a:p>
            <a:pPr lvl="1">
              <a:defRPr/>
            </a:pPr>
            <a:r>
              <a:rPr lang="pl-PL">
                <a:latin typeface="Times New Roman" panose="02020603050405020304" pitchFamily="18" charset="0"/>
                <a:cs typeface="Times New Roman" panose="02020603050405020304" pitchFamily="18" charset="0"/>
              </a:rPr>
              <a:t>Doręczenie wyroku (art. 4 ust. 1 lit. c))</a:t>
            </a:r>
          </a:p>
          <a:p>
            <a:pPr lvl="1">
              <a:defRPr/>
            </a:pPr>
            <a:r>
              <a:rPr lang="pl-PL">
                <a:latin typeface="Times New Roman" panose="02020603050405020304" pitchFamily="18" charset="0"/>
                <a:cs typeface="Times New Roman" panose="02020603050405020304" pitchFamily="18" charset="0"/>
              </a:rPr>
              <a:t>Prawo do ponownego rozpoznania sprawy (art. 4 ust. 1 lit. d))</a:t>
            </a:r>
          </a:p>
          <a:p>
            <a:pPr marL="0" indent="0">
              <a:buNone/>
              <a:defRPr/>
            </a:pPr>
            <a:endParaRPr 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FE682EDF-76FF-4175-993C-2D26D3BA0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>
                <a:solidFill>
                  <a:schemeClr val="bg1"/>
                </a:solidFill>
              </a:rPr>
              <a:t>8</a:t>
            </a:fld>
            <a:endParaRPr lang="en-US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el 1">
            <a:extLst>
              <a:ext uri="{FF2B5EF4-FFF2-40B4-BE49-F238E27FC236}">
                <a16:creationId xmlns:a16="http://schemas.microsoft.com/office/drawing/2014/main" xmlns="" id="{28428106-FB18-4F0F-8DF1-3B8A318C2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280" y="291973"/>
            <a:ext cx="10515600" cy="1325563"/>
          </a:xfrm>
        </p:spPr>
        <p:txBody>
          <a:bodyPr/>
          <a:lstStyle/>
          <a:p>
            <a:r>
              <a:rPr lang="pl-PL" b="1">
                <a:latin typeface="Times New Roman" panose="02020603050405020304" pitchFamily="18" charset="0"/>
                <a:cs typeface="Times New Roman" panose="02020603050405020304" pitchFamily="18" charset="0"/>
              </a:rPr>
              <a:t>Organ sądowy wydający nakaz</a:t>
            </a:r>
          </a:p>
        </p:txBody>
      </p:sp>
      <p:sp>
        <p:nvSpPr>
          <p:cNvPr id="28675" name="Tijdelijke aanduiding voor inhoud 2">
            <a:extLst>
              <a:ext uri="{FF2B5EF4-FFF2-40B4-BE49-F238E27FC236}">
                <a16:creationId xmlns:a16="http://schemas.microsoft.com/office/drawing/2014/main" xmlns="" id="{D74EEFBC-362D-4613-A3C5-AE751C2E2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280" y="1807337"/>
            <a:ext cx="10515600" cy="4351338"/>
          </a:xfrm>
        </p:spPr>
        <p:txBody>
          <a:bodyPr/>
          <a:lstStyle/>
          <a:p>
            <a:r>
              <a:rPr lang="pl-PL">
                <a:latin typeface="Times New Roman" panose="02020603050405020304" pitchFamily="18" charset="0"/>
                <a:cs typeface="Times New Roman" panose="02020603050405020304" pitchFamily="18" charset="0"/>
              </a:rPr>
              <a:t>Pojęcie autonomiczne</a:t>
            </a:r>
          </a:p>
          <a:p>
            <a:endParaRPr lang="nl-NL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>
                <a:latin typeface="Times New Roman" panose="02020603050405020304" pitchFamily="18" charset="0"/>
                <a:cs typeface="Times New Roman" panose="02020603050405020304" pitchFamily="18" charset="0"/>
              </a:rPr>
              <a:t>10 listopada 2016 r., sprawa C-452/16 PPU, Połtorak</a:t>
            </a:r>
          </a:p>
          <a:p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>
                <a:latin typeface="Times New Roman" panose="02020603050405020304" pitchFamily="18" charset="0"/>
                <a:cs typeface="Times New Roman" panose="02020603050405020304" pitchFamily="18" charset="0"/>
              </a:rPr>
              <a:t>9 października 2019 r., sprawa C-489/19 PPU, NJ</a:t>
            </a:r>
          </a:p>
          <a:p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>
                <a:latin typeface="Times New Roman" panose="02020603050405020304" pitchFamily="18" charset="0"/>
                <a:cs typeface="Times New Roman" panose="02020603050405020304" pitchFamily="18" charset="0"/>
              </a:rPr>
              <a:t>12 grudnia 2019 r., sprawa C-627/19 PPU, Openbaar Ministerie przeciwko ZB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B1FE1EBD-A437-4065-BBB2-CA43FE79C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>
                <a:solidFill>
                  <a:schemeClr val="bg1"/>
                </a:solidFill>
              </a:rPr>
              <a:t>9</a:t>
            </a:fld>
            <a:endParaRPr lang="en-US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371</Words>
  <Application>Microsoft Office PowerPoint</Application>
  <PresentationFormat>Niestandardowy</PresentationFormat>
  <Paragraphs>73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Office Theme</vt:lpstr>
      <vt:lpstr>Lepsze stosowanie europejskiego prawa karnego  Szkolenie pracowników sądów ERA</vt:lpstr>
      <vt:lpstr>Wzajemne uznawanie w sprawach karnych</vt:lpstr>
      <vt:lpstr>Art. 82, ust. 1 – bliższe spojrzenie</vt:lpstr>
      <vt:lpstr>Art. 82 ust. 2 TFUE</vt:lpstr>
      <vt:lpstr>Wyróżnienia</vt:lpstr>
      <vt:lpstr>Zamrażanie i konfiskata – ćwiczenia</vt:lpstr>
      <vt:lpstr>Procesy in absentia – &gt; ENA, zob. https://www.inabsentieaw.eu/</vt:lpstr>
      <vt:lpstr>Trudności praktyczne</vt:lpstr>
      <vt:lpstr>Organ sądowy wydający nakaz</vt:lpstr>
    </vt:vector>
  </TitlesOfParts>
  <Company>www.vivalang.pl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Better applying European Criminal Law ERA Court staff training</dc:title>
  <dc:creator>www.vivalang.pl</dc:creator>
  <cp:lastModifiedBy>Grzegorz Kucharczyk</cp:lastModifiedBy>
  <cp:revision>10</cp:revision>
  <dcterms:created xsi:type="dcterms:W3CDTF">2020-12-03T12:07:33Z</dcterms:created>
  <dcterms:modified xsi:type="dcterms:W3CDTF">2021-03-31T04:59:23Z</dcterms:modified>
</cp:coreProperties>
</file>