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8" r:id="rId6"/>
    <p:sldId id="264" r:id="rId7"/>
    <p:sldId id="277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09T13:54:28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5817 8284 0,'33'0'187,"-16"0"-171,33 0-16,0 29 15,18-29 1,100 0 0,103 0-1,-86 0 1,16 0-1,35 0 1,-33 0 0,-119 0-16,-16 0 15,117 15 1,-34 15 0,-33-30 15,-51 14-16,1 1 1,0-15 0,-2 15-1,-15-15 1,-18 14 0,18-14-1,0 0 1,33 0-1,-34 0 1,-33 0-16,101 0 16,-17 0-1,18 0 1,-2 0 0,-33 0-1,51 0 16,-17 0-15,67 0 0,-50 0-1,17 0 1,0 0 0,33 0-1,16 30 1,-49-16-1,0 1 1,-51-15 0,0 15-1,34 14 1,-51-15 0,51-14-1,-102 0 16,1 0-15,-17 0 31,34 0-31,-34 0 15</inkml:trace>
  <inkml:trace contextRef="#ctx0" brushRef="#br0" timeOffset="20312.4">4755 6417 0,'-17'0'94,"0"0"-79,0 0 1,-16 0-1,-1-14 1,1-1 0,-2 15-1,2 0 1,16-14 0,1 14-16,-18-30 15,17 16 1,-16-1-1,-35-15 1,34 30 0,1 0-1,-35 0 1,17 0 0,-16 0 15,17 0-16,33 0 1,-51 0 0,35 0-1,-34 0 1,32 0 0,19 0-1,-35 0 1,17 0-1,18 0 1,-1 0 0,-17 15-1,17 0 1,1-15 0,-19 29 15,19-29-16,-1 30 1,-16-1 0,-2 44-1,19-29 1,16 1 15,0-16-15,0-14-1,0 14 1,0 0 0,0 1-1,0-1-15,0 0 16,0 1 15,33 0-15,-15-1-1,-18-14 1,50 58 0,-16-29-1,33 15 1,-17-30 0,-16 15-1,33-14 1,1 28-1,-17-28 1,-18-16 0,-16 1-1,0 0 1,17-1 15,-1-14 0,34 30-15,1-15 0,-35-15-1,2 15 1,-2-15 0,-16 0-1,33 0 1,-15 14-1,-19-14 1,1 0 0,0 0-1,17 0 1,-1 0 0,0 0-1,-15 0 16,-1 0-15,-1 0 0,18 0-1,-17 0 1,16 0 0,-16 0-1,17 0 16,-17 0 1,0 0-32,16-14 15,-15 14 17,-2-15-17,1 0 1,16-15-1,-15 16 1,49-74 0,-67 58-1,50-14 1,-33 30 0,1-1-1,15-59 1,-33 59-1,16-29 1,-16-14 0,17 14-1,-17 0 1,0 29 0,0-15-1,0-43 16,0 44-15,0-15 0,0 14-1,0 16 1,-17-1 0,1 15-1,-1-59 1,-17 44-1,34 0-15,-33 1 16,16-16 0,-17 16 15,17-1-15,0 15 15,1 0-16,-2-14 1,2-1 0,-1 0-1,0 15 1,1-14 0,-19-1-1,2 15 1,16-15-1,0 0 1,-17 15 0,18 0-1,-18-15 1,0 15 0,18-15-1,-19 15 16,19 0-15,-34 0 0,-1 0-1,34 0 1,1 0 0,-19 0-1,2 0 1,-1 0-1,-16 0 1,16 0 0,0 0-1,18 0 17,-2 0-17,1 0 1,1 0 15,-1 0-15,0 0-1,0 0 1,0 0 0,-16 15-1,16-15 1,17 15-1,-34 0 1,-16 0 15,50 0 32</inkml:trace>
  <inkml:trace contextRef="#ctx0" brushRef="#br0" timeOffset="66120.39">19864 6153 0,'0'0'0,"-16"0"125,-1 0-93,0 0-17,-17 0 1,1 15-1,15-1 17,2-14-32,-1 0 15,0 15 1,-17-15 15,18 0-15,-1 0 15,0 0-15,1 0-1,-2 0 17,1 15-17,17-1 32,-33 1-31,16-15 31,17 14-32,-34 16 16,18-30-15,16 15 0,-17 0-1,-17 0 1,34-1 0,-17 1-1,0-15 1,17 15-1,0-1 17,0 1-17,0 14 63,0-14-62,0-1 0,0 1-1,0 29 1,0 1 0,0-16-1,0-14 1,0-1-1,0 1 1,17 0 0,-17-1-1,17 16 1,0-16 15,0 16-15,0-30-1,-1 29 1,1-14 0,0 0 15,0 0-15,0-1-1,-1 1 1,1 0 15,1-15 16,-2 0-31,-16 14-1,34 1 16,-18-15 1,2 0-1,-2 0-15,18 15-1,-18-15 1,19 0-1,-2 0 17,-16 0-32,0 0 47,0 0-32,-1 0 1,18 0-1,-17 0 1,0 0-16,0 0 16,16 0 15,-15 0-15,-2 0-1,18 0 1,0 0-1,-18 0 1,1 0 0,34 0-1,-18 0 1,2 0 15,-19 0 16,1 0-47,-1 0 16,69 29-1,-69-29 1,19 0 0,-19 0 30,1 0-46,34 0 16,-35 0 0,18 0-16,0 0 15,-1 0 63,2 0-62,-2 0 0,-17 0 15,2 0-15,-1 0-1,-1 14 1,52-14-1,-35 15-15,68-15 16,-33 0 0,-18 0-1,-33 0 32,0 0-31,-1 0-1,69 0 1,33 15 0,-50-15-1,16 0 1,-34 0 0,-16 0-1,-1 0 1,18 0-1,33 0 1,1 0 0,-69 0-1,18 0 1,-17 0 15,33 0-15,-16 0-1,-17 0 1,0 0 0,-1 0 15,19 0-15,-19 0-1,1 0 1,34-30-1,-1 16 17,-33 14-17,0 0 1,-17-15 0,33 15 30,-33-14-30,17-1 0,0 15 15,0-15-15,-17 1-1,17-16-15,-1 16 16,1-16-1,-17 15 1,0 0 0,0-29-1,0 15 17,0 14-17,0-43 1,0 43-1,0 0 1,0-14 0,0-1-1,0 1 1,0-30 0,-17 30-1,17 14 1,-16 1-1,-1-16 1,0 16 15,17-1-31,-34 15 16,18-30 15,-1 15-15,-51-14-1,35 14 1,-18 1 0,-33-1-1,-34 15 1,0-15 0,67 15-16,-15 0 15,-19 0 1,-16 0-1,16 0 1,-15-29 0,-18 14-1,50 15 17,-32 0-17,32 0 1,1 0-1,-51 0 1,51 0 0,32 0-16,-49 0 15,16 0 1,19 0 0,-19 0-1,51 0 1,-17 0-1,1 0 1,0 0 0,15 0-1,-32 0 17,-1 0-17,18 0 1,-1 0-1,17 0 1,0 0 0,1 0-1,-19 0 1,2 0 0,16 0-1,-34 0 1,-16 0-1,-17 0 1,-17 0 0,50 0 15,34 0 0</inkml:trace>
  <inkml:trace contextRef="#ctx0" brushRef="#br0" timeOffset="68855.34">20336 7094 0,'-16'0'16,"-2"0"-1,-15 0 1,16 0-1,-17 0 1,17 0 0,-33 14-1,33-14 1,-33 0 0,-1 0-1,34 0 1,1 0-1,-2 0 1,1 0 15,1 15-15,-1-15 0,0 0-1,0 0 1,0 0-1,-16 29 1,16-29 0,17 15-1,-51-15 1,18 29 0,33-14-1,-34 0 1,17-1-1,0 1-15,1 14 16,-2-29 0,18 15-1,-16 15 17,16-15 77,0-1-109,16 16 31,-16-16-15,34 1-1,-17 14 1,0-14 0,-1-15-1,2 14 1,-1 1 15,-1 0-15,1-1-1,0 1 1,0-15-16,0 15 31,16-15-15,1 15 15,0-15 32,-18 30-32,1-30 47,17 0-62,-17 0 31,0 0-32,17 0-15,-18 0 31,1 0-31,0 0 16,17 0 0,50 0-1,-51 0 1,68 0 0,-17 0-1,-33 0 1,-34 0-1,17 0 1,0 0 0,17 0-1,-2 0 1,-31 0 0,32 0-1,-33 0 1,17 0 31,-17 0-32,33 0-15,35 0 32,-69 0-17,34 0 1,-16 0-1,-17 0 1,34 0 0,-18 0-16,18 0 15,-17 0 1,0 0 0,-18 0 30,1 0-30,16 0 0,-15 14 156</inkml:trace>
  <inkml:trace contextRef="#ctx0" brushRef="#br0" timeOffset="75631.83">20386 7167 0,'35'0'140,"-2"-15"-109,-17 15-31,35 0 16,17-14 0,49-1-1,-49-14 1,50 14 0,0 15-1,50-15 1,-83 15-16,100 0 15,-67 0 1,16-14 0,-116 14-1,-2 0 17,-16-15-17,17 15 1,17 0-1,16 0 1,-33 0 0,17 0-1,16 0 1,-32 0-16,48 0 16,36 0-1,32 0 1,-33 0-1,-16 0 1,-18 0 0,17 0-1,34 0 17,-17 0-17,34 0 1,-68 0-1,18 0 1,-18 0 0,17 0-1,0 0 1,-16 0 0,67 0-1,-34 0 1,-34 0-1,51 0 1,-17 0 0,-34 0-1,35 0 17,15 0-17,35 0 1,-34 0-1,17 0 1,16 0 0,-50 0-1,-66 0 1,-2 0 15,84 0-15,2 0-1,-2 0 1,2 0 0,-103 0-16,1 0 15,0 0 32,0 0-31,33 0-1,18 0 1,-35 0 0,-15 15-1,32-15 48,-34 29-63,35-14 15,0 14 1,-1-14 0,-33-1 31,0 1-32,0 0 1,16 14-1,-16-14 1,0-1 15,0 1-15,-17 0 0,17-1-16,-17 16 15,16-30 1,2 15-1,-18 0 1,0 14 0,0 0-1,0-14 17,0 0-17,0-1 1,0 15-1,-18 1 1,18-16-16,-16 1 16,16 15-1,-34 0 1,0-16 0,-16 30 15,50-29-16,-34-15 1,17 0 0,1 0-1,-1 0 1,-17 29 15,17-29-15,-16 15-1,-51-15 1,49 0 0,-32 14-1,34-14 1,16 0 0,0 0-1,0 0 1,0 0-1,0 30 1,1-30 47,-2 0-48,-15 0 1,-1 0-1,0 14 1,-67-14 0,17 15-1,-51 15 1,34-30 0,-16 0-1,49 0 1,17 0-16,1 0 15,16 0 1,1 0 0,-51 0-1,67 0 17,-51 15-17,34-15 1,1 14-1,-35-14 1,-49 0 0,33 0-1,16 0-15,51 0 16,0 0-16,-16 0 16,16 0 30,0 0-46,-50 0 16,-1 0 0,1 0-1,16 0 1,34 0 31,-33 15-32,-17-15 1,-18 15 0,-33-1-1,34 1 1,50-15 0,-16 0-1,-18 15 1,-16-15-1,-85 0 1,-83 0 0,16 0-1,152 0 1,-34 29 15,102-29-15,-19 0-1,-66 0 1,1 0 0,-52 0-1,34 0 1,17 0 0,16 0-1,19 0 1,48 0-1,2 0 1,-1 0 0,0 0-16,-34 0 15,35 0 17,-19 0-17,19 0 1,-1 0 46,0 0-46,1 0 15,-2-15-15,2-14-1,-18 14-15,-50 1 16,-17-30 0,-34 14 15,17-14-15,33 29-1,36 0 1,-2 15-1,-34-44 1,52 30 0,-18 14-1,-16-30 1,33 30 0,1-14-1,-1 14 1,1-15 15,15 15 0,1 0-15,1-29-16,-18 29 62,17 0-46,0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13T13:12:24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20508 2628 0,'16'0'234,"30"0"-202,-32 0-32,48 0 15,14 0 1,107 0 15,-77 0-15,1 0-16,45 0 15,-30 0 1,-60 0 0,-32 0-1,77 0 1,30 0 0,-46 0-1,1 0 1,-46 0-1,-1 0 1,1 0 0,-16 0-16,108 0 31,-1 28-15,-15-28-1,-30 0 1,-62 0-1,16 0 1,0 0 15,-16 0-31,16 0 16,-1 0 0,-30 0-1</inkml:trace>
  <inkml:trace contextRef="#ctx0" brushRef="#br0" timeOffset="1877.97">20615 3298 0,'15'0'157,"1"0"-142,14 0-15,1 0 16,121 0-1,107 0 1,31 0 0,-61 0-1,-107 0 17,-77 0-17,1 0 1,-1 0-1,1 0 1,0 0 0,15 0-1,0 0 1,0 0-16,15 0 16,0 0-1,1 0 1,-32 0-1,32 0 1,-1 0 0,30 0-1,-30 0 17,16 0-17,-15 0 1,-17 0-1,2 0 1,74 0 0,-44 14-1,30 0 1,-15-14 0,-47 15-1,-29-15 1,0 0-1,45 14 1,15 0 0,61-14-1,16 0 17,-31 0-17,1 0 1,-92 0-1,-16 0 1,0 0 62,1 0-78,-1 0 16,-14 0-16,-1 0 15,0 0 1,0 0 0,0 14 124,-15 1-108</inkml:trace>
  <inkml:trace contextRef="#ctx0" brushRef="#br0" timeOffset="37272.91">20508 3896 0,'0'-14'218,"31"14"-202,14 14 0,-14-14-1,61 15-15,60-1 16,16 0-1,-16-14 1,-75 0 0,13 0-1,2 0 1,15 0 0,45 0-1,-45 0 1,0 0-1,-46 15 1,-15-1 0,60 0-1,108-14 17,-77 0-17,0 0 1,-30 0-1,-1 0 1,47 0 0,-16 0-1,61 0 1,-14 0 0,-48 0-1,-14-14 1,0 14-1,15-29 1,-61 1 0,-45 28 15,-16 0-15,16 0 15,-16 0-16,0 0 1,1 0 0,14 0-1,16 0 1,14-15 0,-28 15-16,58 0 15,33 0 1,105-28-1,93-1 1,-47 29 0,-107 0 15,-105 0-15,-17 0-1,-14 0 1,-17 0 15,18 0-15,13 0-16,31 0 15,16 0 1,-77 0 0,16 0 15,-1 0 0,-15 0-31,30 0 31,-13 0-15,-18 0 0,48 15-1,-32-1-15,46 14 16,16 44-1,60-1 1,-91-29 0,-15-12-1,-31-17 1,0 30 0,1 14-1,14-14 1,-15-14-1,1-15 1,-16 14 15,0 1 1,0-15-17,0 0 1,0 29-1,-16-43 1,-29 29 0,-47 14-1,0 28 1,16-43 0,31 15-1,-1-15 1,31-28-16,-62 15 15,1-15 1,0 13 0,0 2 15,-16-15-15,1 43-1,15-29 1,-16-14-1,62 14 1,0-14 0,-1 0-1,16 0 1,-16 0-16,-45 0 16,-76 0-1,-1 0 1,46 0-1,62 0 1,-1 0 0,30 0 15,-60 15-15,0-1-1,16 0 1,-17-14-1,-30 14 1,-30 15 0,45-15-1,47-14 1,-16 14 0,-15-14-1,-16 14 1,31 1-1,1-15 1,-17 14 0,16-14 15,-30 14-15,-31 1-1,-46-15 1,77 0-1,45 0 1,31 0 0,-31 28-1,-45-28 1,-16 15 0,46-15-1,0 13 1,30-13 15,-30 0-15,1 0 15,-2 0-31,-29 0 16,-31 0-1,92 0 1,-62 0-1,62 0 1,-77 0 0,30 0-1,-14 0 1,0 29 0,-16-29-1,-30 0 1,-153 0-1,154 0 1,74 0 15,32 0-15,-1 14 0,-15-14-1,-30 0 1,-61 0-1,30 0 1,1 0 0,90 0-1,-14 0-15,-16 0 32,31 0-32,-15 0 15,-16 0 1,16 0-1,14 0 1,-30 0 15,31 0 1,0 0-17,-31 0 1,31-14 31,-31 0-16,46-1 0,0 2-15,0-2-1,0 1 1,-15-15-16,0 1 16,-1 28 15,16-29-15,0 15-1,0 0 1,0-1-1,0 1 1,0-14 0,0 14-1,0-1 1,0-13 0,0 13-1,0-13 1,0 13-1,0 2 1,0-16 0,0 15-1,0-1 1,0-13 0,0 13-1,0 2 1,0-2-1,0 1 1,0 0 0,0-1-1,0 2 1,0-16 0,0 15 15,0-1-16,16 1 1,-16-15 31,0 15-31,0 0-1,0-15 1,0 15-1,0 0 1,0 0 15,0 0-15,0-1 0,0-13 15,0 13-31,0 1 31,0 0-15,0-1-1,0 2 17,0-2-17,0 1 1,0 0-1,0-29 32,0 28 94,15 2-125,-15-2-1,0 1 1,15 0-16,0-1 31,1-13 16,-1 0-31,0 28 15,1 0 219,-2-15-250,2 1 15,-1 14 32,0 0-31,1 0 46,-2-14-46,2 14 15,-16-15 1,46 15-17,-16-14 1,0 14-1,32 0 1,-47-14 0,15 14-1,-14-14 17,-1 14-17,0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16/07/2021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n-crimjust.europa.eu/ej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CompendiumChooseCountry/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39" y="2282419"/>
            <a:ext cx="9144000" cy="1580214"/>
          </a:xfrm>
        </p:spPr>
        <p:txBody>
          <a:bodyPr anchor="ctr">
            <a:normAutofit fontScale="90000"/>
          </a:bodyPr>
          <a:lstStyle/>
          <a:p>
            <a:pPr marL="0" marR="0" algn="l" rtl="0">
              <a:spcBef>
                <a:spcPts val="0"/>
              </a:spcBef>
              <a:spcAft>
                <a:spcPts val="800"/>
              </a:spcAft>
            </a:pPr>
            <a:r>
              <a:rPr lang="pt-pt" sz="44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Melhor Aplicação do Direito Penal </a:t>
            </a:r>
            <a:r>
              <a:rPr lang="pt-pt" sz="4400" b="1" i="0" u="none" baseline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pt" sz="44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uropeu</a:t>
            </a:r>
            <a:br>
              <a:rPr lang="pt-pt" sz="4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44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Formação da ERA para oficiais de justiça </a:t>
            </a:r>
            <a:br>
              <a:rPr lang="pt-pt" sz="4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C5A6C-56FF-4E88-912F-EEF127CA23E7}"/>
              </a:ext>
            </a:extLst>
          </p:cNvPr>
          <p:cNvSpPr txBox="1"/>
          <p:nvPr/>
        </p:nvSpPr>
        <p:spPr>
          <a:xfrm>
            <a:off x="329939" y="4317476"/>
            <a:ext cx="879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pt-pt" sz="3600" b="1" i="1" u="none" baseline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Auxílio Judiciário Mútuo em Matéria Penal</a:t>
            </a:r>
            <a:endParaRPr lang="pt-pt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Disposições especiais sobre Audiências por videoconferência e conferência telefónica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13969"/>
            <a:ext cx="10275501" cy="4393982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t-pt" sz="20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pessoa encontra-se no território de um Estado-Membro e tem de ser ouvida pelas autoridades judiciárias de outro Estado-Membro. Não é desejável ou possível que a pessoa a ser ouvida compareça pessoalmente no território do EM requerente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 Estado-Membro requerido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deve concordar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com a audiência por videoconferência, desde que a utilização da videoconferência </a:t>
            </a:r>
            <a:r>
              <a:rPr lang="pt-pt" sz="2000" b="1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seja contrária aos princípios fundamentais do seu direito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As medidas de proteção da pessoa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a ouvir </a:t>
            </a:r>
            <a:r>
              <a:rPr lang="pt-pt" sz="2000" b="0" i="0" u="sng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devem ser acordadas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, se necessário, entre as autoridades competentes do Estado-Membro requerente e do Estado-Membro requerido.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t-pt" sz="20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audiência será conduzida diretamente pela autoridade judiciária da </a:t>
            </a:r>
            <a:r>
              <a:rPr lang="pt-pt" sz="20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 requerente</a:t>
            </a:r>
            <a:r>
              <a:rPr lang="pt-pt" sz="20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sob a sua direção, </a:t>
            </a:r>
            <a:r>
              <a:rPr lang="pt-pt" sz="20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conformidade com a sua própria legislação</a:t>
            </a: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t-pt" sz="20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autoridade judiciária do Estado-Membro requerido </a:t>
            </a:r>
            <a:r>
              <a:rPr lang="pt-pt" sz="20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elaborará uma ata</a:t>
            </a:r>
            <a:r>
              <a:rPr lang="pt-pt" sz="20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indicando a data e o local da audiência, a identidade da pessoa ouvida, as identidades e funções de todas as outras pessoas do Estado-Membro requerido que participem na audiência, os juramentos eventualmente feitos e as condições técnicas em que a audiência teve lugar, </a:t>
            </a:r>
            <a:r>
              <a:rPr lang="pt-pt" sz="2000" b="1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devendo o documento ser enviado</a:t>
            </a:r>
            <a:r>
              <a:rPr lang="pt-pt" sz="2000" b="0" i="0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pela autoridade competente do Estado-Membro requerido à autoridade competente do Estado-Membro requerente</a:t>
            </a:r>
            <a:endParaRPr lang="pt-p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pt-pt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pt-pt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pt-p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pt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p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pt-pt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E14AC-A475-4ECF-B497-580C5821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10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5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70838"/>
            <a:ext cx="10275501" cy="4393982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§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 conceito de Auxílio Judiciário Mútuo (AJM)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entre os instrumentos jurídicos de cooperação judiciária em matéria penal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Pormenores administrativos: canais de transmissão, formulários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Execução do AJM. Limites de tempo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Disposições especiais sobre Audiências por videoconferência e conferência telefónica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2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 conceito de Auxílio Judiciário Mútuo (AJM)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9234"/>
            <a:ext cx="10275501" cy="4814888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Os principais instrumentos baseados no </a:t>
            </a:r>
            <a:r>
              <a:rPr lang="pt-pt" sz="2000" b="1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princípio do auxílio judiciário mútuo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incluem a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Convenção de 1959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 respetivos protocolos, complementados pelo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Acordo de Schengen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Convenção de 2000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 respetivo Protocolo</a:t>
            </a:r>
          </a:p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Os instrumentos de auxílio mútuo e respetivos protocolos abrangem o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auxílio mútuo em geral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, mas também contêm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regras sobre formas específicas de auxílio mútuo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2000" b="0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tais como a interceção de telecomunicações ou a utilização de videoconferência</a:t>
            </a:r>
          </a:p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 baseado no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auxílio mútuo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entre as autoridades competentes requerentes e as autoridades competentes requeridas</a:t>
            </a:r>
          </a:p>
          <a:p>
            <a:pPr algn="just" rtl="0"/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Motivos de recusa 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(Artigo 2.º da Convenção de 1959) – o pedido diz respeito a uma infração que a Parte requerida considere infração política, infração conexa com infração política ou infração fiscal, ou se a Parte requerida considerar que a execução do pedido é suscetível de prejudicar a soberania, a segurança, a ordem pública ou outros interesses essenciais do seu país</a:t>
            </a:r>
          </a:p>
          <a:p>
            <a:pPr algn="just" rtl="0"/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Dupla criminalização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normalmente solicitada aquando da execução da Carta Rogatória</a:t>
            </a:r>
          </a:p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 disposições sobre locus </a:t>
            </a:r>
            <a:r>
              <a:rPr lang="pt-pt" sz="2000" b="1" i="1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 actum </a:t>
            </a:r>
            <a:r>
              <a:rPr lang="pt-pt" sz="2000" b="1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(Convenção de 1959) 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sz="2000" b="1" i="1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actum </a:t>
            </a:r>
            <a:r>
              <a:rPr lang="pt-pt" sz="2000" b="1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(Convenção de 2000)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relativas à execução da Carta Rogatória</a:t>
            </a:r>
          </a:p>
          <a:p>
            <a:pPr algn="just" rtl="0"/>
            <a:endParaRPr lang="pt-pt" sz="1800" dirty="0"/>
          </a:p>
          <a:p>
            <a:pPr marL="0" indent="0" algn="just" rtl="0">
              <a:buNone/>
            </a:pPr>
            <a:endParaRPr lang="pt-pt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3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27" y="433795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entre os instrumentos jurídicos de cooperação judiciária em matéria penal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27" y="1603195"/>
            <a:ext cx="10535059" cy="4719492"/>
          </a:xfrm>
        </p:spPr>
        <p:txBody>
          <a:bodyPr>
            <a:noAutofit/>
          </a:bodyPr>
          <a:lstStyle/>
          <a:p>
            <a:pPr algn="just" rtl="0"/>
            <a:r>
              <a:rPr lang="pt-pt" sz="1800" b="1" i="0" u="none" baseline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o instrumento jurídico aplicável</a:t>
            </a:r>
            <a:r>
              <a:rPr lang="pt-pt" sz="1800" b="0" i="0" u="none" baseline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aos dois EM envolvidos no processo de cooperação judiciária</a:t>
            </a:r>
          </a:p>
          <a:p>
            <a:pPr algn="just" rtl="0"/>
            <a:r>
              <a:rPr lang="pt-pt" sz="1800" b="0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Prestar especial atenção à </a:t>
            </a:r>
            <a:r>
              <a:rPr lang="pt-pt" sz="1800" b="1" i="0" u="none" baseline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sequência dos instrumentos jurídicos</a:t>
            </a:r>
            <a:r>
              <a:rPr lang="pt-pt" sz="1800" b="1" i="0" u="none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ao </a:t>
            </a:r>
            <a:r>
              <a:rPr lang="pt-pt" sz="1800" b="1" i="0" u="none" baseline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respetivo âmbito de aplicação</a:t>
            </a:r>
            <a:r>
              <a:rPr lang="pt-pt" sz="1800" b="1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uma vez que estes substituem ou complementam outros instrumentos jurídicos em relação aos EM – </a:t>
            </a:r>
            <a:r>
              <a:rPr lang="pt-pt" sz="1800" b="1" i="1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exemplo, a </a:t>
            </a:r>
            <a:r>
              <a:rPr lang="pt-pt" sz="1800" b="1" i="1" u="none" baseline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Diretiva 2014/41/UE relativa à DEI é aplicável desde 22.05.2017 para todos os EM, com exceção da Dinamarca e da</a:t>
            </a:r>
            <a:r>
              <a:rPr lang="pt-pt" sz="1800" b="0" i="1" u="none" baseline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i="1" u="none" baseline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Irlanda (relacionada apenas com a obtenção de elementos de prova)</a:t>
            </a:r>
            <a:endParaRPr lang="pt-pt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/>
            <a:r>
              <a:rPr lang="pt-pt" sz="1800" b="0" i="0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relação com outros instrumentos jurídicos é normalmente mencionada no início ou nas disposições finais do instrumento jurídico em questão – </a:t>
            </a:r>
            <a:r>
              <a:rPr lang="pt-pt" sz="1800" b="0" i="1" u="none" baseline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exemplo, o Artigo 34.º da Diretiva 2014/41/UE relativa à DEI, Artigo 1.º da Convenção de 2000</a:t>
            </a:r>
          </a:p>
          <a:p>
            <a:pPr algn="just" rtl="0"/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Verificar a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tabela das ratificações</a:t>
            </a:r>
            <a:r>
              <a:rPr lang="pt-pt" sz="1800" b="0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cada instrumento jurídico (o instrumento jurídico é aplicável </a:t>
            </a:r>
            <a:r>
              <a:rPr lang="pt-pt" sz="1800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apenas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ratificado pelos dois Estados envolvidos). Evidentemente, existem declarações e reservas feitas....verificá-las igualmente porque são importantes para saber como o AJM será executado pelo Estado requerido!!!</a:t>
            </a:r>
          </a:p>
          <a:p>
            <a:pPr algn="just" rtl="0"/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lista completa das Convenções (assinaturas, ratificações, declarações e outros) está disponível no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Serviço de Tratados do sítio Web do </a:t>
            </a:r>
            <a:r>
              <a:rPr lang="pt-pt" sz="1800" b="1" i="0" u="non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https://www.coe.int/en/web/conventions/full-list</a:t>
            </a:r>
            <a:endParaRPr lang="pt-p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Convenção de 2000 e respetivo protocolo, consultar o </a:t>
            </a:r>
            <a:r>
              <a:rPr lang="pt-pt" sz="1800" b="1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sítio Web da RJE 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https://www.ejn-crimjust.europa.eu/ejn/#</a:t>
            </a:r>
            <a:endParaRPr lang="pt-p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4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95" y="433878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com outros instrumentos jurídicos de cooperação judiciária em matéria penal – cont.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0800800-B0D2-40FA-8ED8-3AAFE3C5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166" y="1679993"/>
            <a:ext cx="4669046" cy="429503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3856C-AE19-4935-8D07-485BB7B7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5</a:t>
            </a:fld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8512C-186F-462C-8F27-F65127A0E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221" y="1679993"/>
            <a:ext cx="5301857" cy="42950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14:cNvPr>
              <p14:cNvContentPartPr/>
              <p14:nvPr/>
            </p14:nvContentPartPr>
            <p14:xfrm>
              <a:off x="992037" y="2441275"/>
              <a:ext cx="8126083" cy="862642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2677" y="2431914"/>
                <a:ext cx="8144443" cy="8813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44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299891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Pormenores administrativos: canais de transmissão, formulários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29527"/>
            <a:ext cx="10367279" cy="4719492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pt-pt" b="1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Canais de transmissão</a:t>
            </a:r>
          </a:p>
          <a:p>
            <a:pPr algn="l" rtl="0"/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pedidos de auxílio judiciário mútuo serão, regra geral, transmitidos </a:t>
            </a:r>
            <a:r>
              <a:rPr lang="pt-pt" sz="2000" b="1" i="0" u="sng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diretamente</a:t>
            </a:r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as autoridades judiciárias competentes do Estado requerente e do Estado requerido (n.º 1 do Artigo 6.º da Convenção de 2000). </a:t>
            </a:r>
          </a:p>
          <a:p>
            <a:pPr algn="l" rtl="0"/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Exceções – ex.: n.º 3 do Artigo 6.º da Convenção de 2000 para o Reino Unido e Irlanda (Autoridade Central)</a:t>
            </a:r>
          </a:p>
          <a:p>
            <a:pPr algn="l" rtl="0"/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Artigo 4.º do Segundo Protocolo Adicional à Convenção de 1959 (</a:t>
            </a:r>
            <a:r>
              <a:rPr lang="pt-pt" sz="2000" b="1" i="0" u="sng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 para MJ</a:t>
            </a:r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=&gt; exceção: n.º 2, que permite o contacto direto entre autoridades judiciárias</a:t>
            </a:r>
          </a:p>
          <a:p>
            <a:pPr algn="l" rtl="0"/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qualquer meio capaz de produzir um </a:t>
            </a:r>
            <a:r>
              <a:rPr lang="pt-pt" sz="2000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registo escrito </a:t>
            </a:r>
          </a:p>
          <a:p>
            <a:pPr marL="0" indent="0" algn="l" rtl="0">
              <a:buNone/>
            </a:pPr>
            <a:r>
              <a:rPr lang="pt-pt" b="1" i="0" u="non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Formulários</a:t>
            </a:r>
          </a:p>
          <a:p>
            <a:pPr algn="l" rtl="0"/>
            <a:r>
              <a:rPr lang="pt-pt" sz="2000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existe um formulário obrigatório a utilizar para cooperação previsto nos instrumentos jurídicos para o AJM</a:t>
            </a:r>
          </a:p>
          <a:p>
            <a:pPr algn="l" rtl="0"/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Requisitos mínimos para o conteúdo do pedido</a:t>
            </a:r>
            <a:endParaRPr lang="pt-p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fornecido um formulário de Carta Rogatória no sítio Web da RJE (Compêndio) em todas as línguas da UE</a:t>
            </a:r>
          </a:p>
          <a:p>
            <a:pPr marL="0" indent="0" algn="l" rtl="0">
              <a:buNone/>
            </a:pPr>
            <a:r>
              <a:rPr lang="pt-pt" sz="20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https://www.ejn-crimjust.europa.eu/ejn/CompendiumChooseCountry/EN</a:t>
            </a: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pt-pt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E69A5-97E5-457E-8FE1-D4B832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6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5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6" y="437198"/>
            <a:ext cx="10905066" cy="1135737"/>
          </a:xfrm>
        </p:spPr>
        <p:txBody>
          <a:bodyPr>
            <a:normAutofit fontScale="90000"/>
          </a:bodyPr>
          <a:lstStyle/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pt-pt" sz="3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3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3600" b="1" i="0" u="none" baseline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Formulário de Carta Rogatória</a:t>
            </a:r>
            <a:br>
              <a:rPr lang="pt-pt" sz="3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275501" cy="4393982"/>
          </a:xfrm>
        </p:spPr>
        <p:txBody>
          <a:bodyPr>
            <a:normAutofit/>
          </a:bodyPr>
          <a:lstStyle/>
          <a:p>
            <a:pPr algn="just" rtl="0">
              <a:lnSpc>
                <a:spcPct val="107000"/>
              </a:lnSpc>
              <a:spcBef>
                <a:spcPts val="0"/>
              </a:spcBef>
            </a:pP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pt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pt-p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B7FD7-1D6D-4E2A-A587-CEEEFD9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7</a:t>
            </a:fld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6974D-AE42-4A5E-85BE-C7B1F8EAD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82981"/>
            <a:ext cx="4431431" cy="43939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FA4D3D-6BB6-4277-BDB6-FA637B47B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584" y="1729142"/>
            <a:ext cx="4564661" cy="44455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14:cNvPr>
              <p14:cNvContentPartPr/>
              <p14:nvPr/>
            </p14:nvContentPartPr>
            <p14:xfrm>
              <a:off x="6513263" y="2093393"/>
              <a:ext cx="2354692" cy="88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903" y="2084033"/>
                <a:ext cx="2373411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5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Execução do AJM – Prazos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82981"/>
            <a:ext cx="10275501" cy="4393982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 Parte requerida deve executar, </a:t>
            </a:r>
            <a:r>
              <a:rPr lang="pt-pt" sz="2000" b="0" i="0" u="sng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nos termos previstos na sua lei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, quaisquer cartas rogatórias relacionadas com matéria penal e que lhe sejam dirigidas pelas autoridades judiciárias da Parte requerente, bem como </a:t>
            </a:r>
            <a:r>
              <a:rPr lang="pt-pt" sz="2000" b="0" i="0" u="sng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para se prestarem reciprocamente o mais amplo auxílio mútuo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(Artigos 1.º e 3.º da Convenção de 1959) – </a:t>
            </a:r>
            <a:r>
              <a:rPr lang="pt-pt" sz="2000" b="1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regit actum</a:t>
            </a:r>
          </a:p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 Convenção de 2000 alterou o equilíbrio, pelo que as autoridades do Estado requerido </a:t>
            </a:r>
            <a:r>
              <a:rPr lang="pt-pt" sz="2000" b="0" i="0" u="sng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devem cumprir as formalidades e os procedimentos indicados pelas autoridades do Estado requerente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, desde que </a:t>
            </a:r>
            <a:r>
              <a:rPr lang="pt-pt" sz="2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não sejam contrários aos princípios fundamentais do direito no Estado requerido ou quando a própria Convenção declare expressamente que a execução dos pedidos é regida pelo direito do Estado-Membro requerido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(Artigo 4.º da Convenção de 2000) – </a:t>
            </a:r>
            <a:r>
              <a:rPr lang="pt-pt" sz="2000" b="1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actum</a:t>
            </a:r>
          </a:p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Como regra geral, os pedidos devem ser executados </a:t>
            </a:r>
            <a:r>
              <a:rPr lang="pt-pt" sz="2000" b="1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mais cedo possível</a:t>
            </a:r>
            <a:r>
              <a:rPr lang="pt-pt" sz="2000" b="0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e, se possível, </a:t>
            </a:r>
            <a:r>
              <a:rPr lang="pt-pt" sz="2000" b="1" i="0" u="none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dentro dos prazos indicados</a:t>
            </a:r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pela autoridade requerente.</a:t>
            </a:r>
          </a:p>
          <a:p>
            <a:pPr algn="just" rtl="0"/>
            <a:r>
              <a:rPr lang="pt-pt" sz="20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Se for previsível que o prazo fixado pelo Estado requerente para a execução do seu pedido não possa ser cumprido, as autoridades do Estado requerido </a:t>
            </a:r>
            <a:r>
              <a:rPr lang="pt-pt" sz="2000" b="0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devem indicar prontamente o tempo estimado necessário para a execução do pedido</a:t>
            </a:r>
            <a:endParaRPr lang="pt-p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pt-pt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D946-51A0-472C-8FDC-B77FE3A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8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pPr algn="l" rtl="0"/>
            <a:r>
              <a:rPr lang="pt-pt" sz="36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Disposições especiais sobre Audiências por videoconferência e conferência telefónica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63041"/>
            <a:ext cx="10275501" cy="4393982"/>
          </a:xfrm>
        </p:spPr>
        <p:txBody>
          <a:bodyPr>
            <a:normAutofit/>
          </a:bodyPr>
          <a:lstStyle/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pt" sz="20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Audiência por videoconferência =&gt; Artigo 9.º </a:t>
            </a:r>
            <a:r>
              <a:rPr lang="pt-pt" sz="2000" b="0" i="1" u="none" baseline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t-pt" sz="20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Protocolo Adicional à Convenção Europeia de Auxílio Judiciário Mútuo em Matéria Penal (08.11.2001)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pt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t-pt" sz="20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Audiência por conferência telefónica =&gt; Artigo 10.º do Segundo Protocolo Adicional à Convenção Europeia de Auxílio Judiciário Mútuo em Matéria Penal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pt-pt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pt" sz="20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Audiência por videoconferência =&gt; Artigo 10.º da Convenção de 2000 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p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t-pt" sz="2000" b="0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Audiência por conferência telefónica </a:t>
            </a:r>
            <a:r>
              <a:rPr lang="pt-pt" sz="2000" b="0" i="1" u="none" baseline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Artigo 11.º da Convenção de 2000</a:t>
            </a: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pt-pt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pt-pt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pt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p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pt-pt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AD978-0421-4FB4-AE95-83608E2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6D22F896-40B5-4ADD-8801-0D06FADFA095}" type="slidenum">
              <a:rPr>
                <a:solidFill>
                  <a:schemeClr val="tx1"/>
                </a:solidFill>
              </a:rPr>
              <a:t>9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1219</Words>
  <Application>Microsoft Office PowerPoint</Application>
  <PresentationFormat>Ecrã Panorâmico</PresentationFormat>
  <Paragraphs>74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Melhor Aplicação do Direito Penal Europeu Formação da ERA para oficiais de justiça  </vt:lpstr>
      <vt:lpstr>Conteúdo:</vt:lpstr>
      <vt:lpstr>O conceito de Auxílio Judiciário Mútuo (AJM)</vt:lpstr>
      <vt:lpstr>Relação entre os instrumentos jurídicos de cooperação judiciária em matéria penal </vt:lpstr>
      <vt:lpstr>Relação com outros instrumentos jurídicos de cooperação judiciária em matéria penal – cont.</vt:lpstr>
      <vt:lpstr>Pormenores administrativos: canais de transmissão, formulários</vt:lpstr>
      <vt:lpstr>  Formulário de Carta Rogatória  </vt:lpstr>
      <vt:lpstr>Execução do AJM – Prazos</vt:lpstr>
      <vt:lpstr>Disposições especiais sobre Audiências por videoconferência e conferência telefónica</vt:lpstr>
      <vt:lpstr>Disposições especiais sobre Audiências por videoconferência e conferência telefónica –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Maria João</cp:lastModifiedBy>
  <cp:revision>16</cp:revision>
  <dcterms:created xsi:type="dcterms:W3CDTF">2020-10-28T18:46:19Z</dcterms:created>
  <dcterms:modified xsi:type="dcterms:W3CDTF">2021-07-16T16:59:37Z</dcterms:modified>
</cp:coreProperties>
</file>