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300" r:id="rId3"/>
    <p:sldId id="301" r:id="rId4"/>
    <p:sldId id="288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4" y="2103437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4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Melhor Aplicação do Direito Penal Europeu</a:t>
            </a:r>
            <a:br>
              <a:rPr lang="pt-pt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 da ERA para oficiais de justiça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pt-pt" b="1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3600" b="1" i="1" u="none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Mandado de Detenção Europeu</a:t>
            </a:r>
            <a:endParaRPr lang="pt-pt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114A4A3B-7E65-429A-9DD5-39041CA5CDC9}" type="slidenum">
              <a:rPr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 fontScale="90000"/>
          </a:bodyPr>
          <a:lstStyle/>
          <a:p>
            <a:pPr algn="l" rtl="0"/>
            <a:r>
              <a:rPr lang="pt-pt" sz="27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Decisão-Quadro 2002/584, do Conselho, relativa ao mandado de detenção europeu e aos processos de entrega entre os Estados-Membros – Cenário de Caso 1 </a:t>
            </a:r>
            <a:br>
              <a:rPr 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/>
          <a:lstStyle/>
          <a:p>
            <a:pPr algn="just" rtl="0">
              <a:lnSpc>
                <a:spcPct val="125000"/>
              </a:lnSpc>
            </a:pP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 Chefe da Polícia de Heraklion, em nome do Ministério Público no Tribunal da Relação de Creta Oriental, emite um MDE para os Países Baixos relativo a um médico de nacionalidade neerlandesa (Dr. Drion), residente em Maastricht, que alegadamente cometeu homicídio e sabotagem. Os factos do homicídio referem-se ao seu auxílio para pôr fim à vida do nacional grego Karalis em Heraklion. A pedido específico de Karalis, Drion injetou-lhe uma substância letal, que causou a sua morte alguns minutos mais tarde. Os factos da sabotagem estão relacionados com a destruição da propriedade da Aegean Airlines no aeroporto de Atenas, resultante da frustração do Dr. Drion quando descobriu que tinha perdido o seu voo de regresso a Maastricht. </a:t>
            </a:r>
          </a:p>
          <a:p>
            <a:endParaRPr lang="pt-pt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114A4A3B-7E65-429A-9DD5-39041CA5CDC9}" type="slidenum">
              <a:rPr>
                <a:solidFill>
                  <a:schemeClr val="bg1"/>
                </a:solidFill>
              </a:rPr>
              <a:t>2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5" y="664442"/>
            <a:ext cx="10300546" cy="984250"/>
          </a:xfrm>
        </p:spPr>
        <p:txBody>
          <a:bodyPr>
            <a:noAutofit/>
          </a:bodyPr>
          <a:lstStyle/>
          <a:p>
            <a:pPr algn="l" rtl="0"/>
            <a:r>
              <a:rPr lang="pt-pt" sz="25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Decisão-Quadro 2002/584, do Conselho, relativa ao mandado de detenção europeu e aos processos de entrega entre os Estados-Membros – Cenário de Caso 1 – As questões</a:t>
            </a:r>
            <a:br>
              <a:rPr lang="pt-pt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727056"/>
            <a:ext cx="8458200" cy="4246562"/>
          </a:xfrm>
        </p:spPr>
        <p:txBody>
          <a:bodyPr/>
          <a:lstStyle/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1. Existe a obrigação de os Países Baixos entregarem o Dr. Drion e, em caso afirmativo, em que condições? </a:t>
            </a:r>
            <a:endParaRPr lang="pt-p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2. Faria alguma diferença se as infrações não tivessem ocorrido na Grécia, mas nos Países Baixos?</a:t>
            </a:r>
            <a:endParaRPr lang="pt-p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3. Os Países Baixos podem fazer uma avaliação das infrações e qualificá-las de acordo com o direito penal neerlandês?</a:t>
            </a: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4. A nacionalidade da pessoa procurada tem alguma importância?</a:t>
            </a: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5. A pessoa procurada será detida enquanto se aguarda o procedimento?</a:t>
            </a: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6. Que autoridades estarão envolvidas de ambos os lados em relação a este MDE?</a:t>
            </a: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7. Qual é o procedimento previsto nos Países Baixos e quanto tempo vai demorar?</a:t>
            </a: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8. Que papel desempenham as autoridades gregas durante o processo de entrega?</a:t>
            </a: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9. Quando e como terá lugar a entrega?</a:t>
            </a:r>
            <a:endParaRPr lang="pt-p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defRPr/>
            </a:pPr>
            <a:r>
              <a:rPr lang="pt-pt" sz="16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10. Imagine que a entrega é bem sucedida. Em que condições pode o procurador grego também acusar Drion da infração de roubo em lojas?</a:t>
            </a:r>
            <a:endParaRPr lang="pt-p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rtl="0">
              <a:buNone/>
              <a:defRPr/>
            </a:pP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114A4A3B-7E65-429A-9DD5-39041CA5CDC9}" type="slidenum">
              <a:rPr>
                <a:solidFill>
                  <a:schemeClr val="bg1"/>
                </a:solidFill>
              </a:rPr>
              <a:t>3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pt-pt" sz="32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Confiança Mútua e o Mandado de Detenção Europeu</a:t>
            </a:r>
            <a:endParaRPr lang="pt-pt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/>
          </a:bodyPr>
          <a:lstStyle/>
          <a:p>
            <a:pPr algn="l" rtl="0">
              <a:spcBef>
                <a:spcPts val="24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Em princípio: cumprir o MDE</a:t>
            </a:r>
          </a:p>
          <a:p>
            <a:pPr algn="l" rtl="0">
              <a:spcBef>
                <a:spcPts val="24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Exceto pelos motivos de recusa aplicáveis (Meloni)</a:t>
            </a:r>
          </a:p>
          <a:p>
            <a:pPr algn="l" rtl="0">
              <a:spcBef>
                <a:spcPts val="24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Contudo: Preocupações quanto a direitos humanos (Aranyosi/ Calderaru)</a:t>
            </a:r>
          </a:p>
          <a:p>
            <a:pPr algn="l" rtl="0">
              <a:spcBef>
                <a:spcPts val="24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Os EM devem pedir garantias relativamente aos direitos absolutos</a:t>
            </a:r>
            <a:endParaRPr lang="pt-pt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114A4A3B-7E65-429A-9DD5-39041CA5CDC9}" type="slidenum">
              <a:rPr>
                <a:solidFill>
                  <a:schemeClr val="bg1"/>
                </a:solidFill>
              </a:rPr>
              <a:t>4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pPr algn="l" rtl="0"/>
            <a:r>
              <a:rPr lang="pt-pt" sz="32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Confiança mútua apenas no momento da entrega?</a:t>
            </a:r>
            <a:endParaRPr lang="pt-pt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/>
          <a:lstStyle/>
          <a:p>
            <a:pPr algn="l" rtl="0">
              <a:spcBef>
                <a:spcPts val="18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Segundo processo Aranyosi: garantias apenas para a primeira unidade de detenção? Isto poderia levar os EM a vigiarem-se uns aos outros (ML, C-220/18 PPU)</a:t>
            </a:r>
            <a:endParaRPr lang="pt-pt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spcBef>
                <a:spcPts val="18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Confiança mútua nos EM em que o Estado de direito está em perigo? O caso da Polónia e da Hungria. Recomendação (UE) 2018/103 da Comissão + C-354/20 PPU (DCAmesterdão ref. sobre a Polónia)</a:t>
            </a:r>
          </a:p>
          <a:p>
            <a:pPr algn="l" rtl="0">
              <a:spcBef>
                <a:spcPts val="18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Confiança mútua num ex-Estado-Membro – Reino Unido</a:t>
            </a:r>
          </a:p>
          <a:p>
            <a:pPr algn="l" rtl="0">
              <a:spcBef>
                <a:spcPts val="1800"/>
              </a:spcBef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Confiança mútua em Estados não membros – Noruega/ Islândia</a:t>
            </a:r>
            <a:endParaRPr lang="pt-pt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114A4A3B-7E65-429A-9DD5-39041CA5CDC9}" type="slidenum">
              <a:rPr>
                <a:solidFill>
                  <a:schemeClr val="bg1"/>
                </a:solidFill>
              </a:rPr>
              <a:t>5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Ecrã Panorâmico</PresentationFormat>
  <Paragraphs>30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Melhor Aplicação do Direito Penal Europeu Formação da ERA para oficiais de justiça</vt:lpstr>
      <vt:lpstr>Decisão-Quadro 2002/584, do Conselho, relativa ao mandado de detenção europeu e aos processos de entrega entre os Estados-Membros – Cenário de Caso 1  </vt:lpstr>
      <vt:lpstr>Decisão-Quadro 2002/584, do Conselho, relativa ao mandado de detenção europeu e aos processos de entrega entre os Estados-Membros – Cenário de Caso 1 – As questões </vt:lpstr>
      <vt:lpstr>Confiança Mútua e o Mandado de Detenção Europeu</vt:lpstr>
      <vt:lpstr>Confiança mútua apenas no momento da entrega?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Maria João</cp:lastModifiedBy>
  <cp:revision>11</cp:revision>
  <dcterms:created xsi:type="dcterms:W3CDTF">2020-12-02T15:00:47Z</dcterms:created>
  <dcterms:modified xsi:type="dcterms:W3CDTF">2021-07-16T17:11:02Z</dcterms:modified>
</cp:coreProperties>
</file>