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16/07/2021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EN/3152" TargetMode="External"/><Relationship Id="rId4" Type="http://schemas.openxmlformats.org/officeDocument/2006/relationships/hyperlink" Target="https://www.ejn-crimjust.europa.eu/ejn/libdocumentproperties/EN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5" y="2404967"/>
            <a:ext cx="9144000" cy="1252632"/>
          </a:xfrm>
        </p:spPr>
        <p:txBody>
          <a:bodyPr anchor="ctr">
            <a:normAutofit/>
          </a:bodyPr>
          <a:lstStyle/>
          <a:p>
            <a:pPr marL="0" marR="0" algn="l" rtl="0">
              <a:spcBef>
                <a:spcPts val="0"/>
              </a:spcBef>
              <a:spcAft>
                <a:spcPts val="800"/>
              </a:spcAft>
            </a:pP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Melhor Aplicação do Direito Penal Europeu</a:t>
            </a: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da ERA para oficiais de justiça</a:t>
            </a:r>
            <a:endParaRPr lang="pt-p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pt-pt" sz="36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Decisão Europeia de Investigação</a:t>
            </a:r>
            <a:endParaRPr lang="pt-p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</a:rPr>
              <a:t>Motivos de não reconhecimento ou não execução. Adiamento </a:t>
            </a:r>
            <a:br>
              <a:rPr lang="pt-pt" sz="3600" i="1">
                <a:latin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7"/>
            <a:ext cx="10275501" cy="5317663"/>
          </a:xfrm>
        </p:spPr>
        <p:txBody>
          <a:bodyPr>
            <a:noAutofit/>
          </a:bodyPr>
          <a:lstStyle/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Motivos de não reconhecimento ou não execução de uma DEI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limitados e expressamente previstos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(Artigo 11.º, alíneas a) – h) da Diretiva)</a:t>
            </a: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O reconhecimento ou execução da DEI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pode ser adiado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no Estado de execução sempre que: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a sua execução possa prejudicar uma investigação criminal ou prossecução penal em curso, até que o Estado de execução considere razoável;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os objetos, documentos ou dados em questão já estejam a ser utilizados noutros processos, até que deixem de ser necessários para esse fim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800" i="1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Assim que o motivo de adiamento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tenha deixado de existir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, a autoridade de execução deve tomar imediatamente as medidas necessárias para a execução da DEI e informar a autoridade emissora por qualquer meio capaz de produzir um registo escrito (Artigo 15.º da Dir.). </a:t>
            </a:r>
            <a:endParaRPr lang="pt-pt" sz="1800" dirty="0">
              <a:latin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 </a:t>
            </a:r>
            <a:br>
              <a:rPr lang="pt-pt" sz="1800" dirty="0">
                <a:latin typeface="Times New Roman" panose="02020603050405020304" pitchFamily="18" charset="0"/>
              </a:rPr>
            </a:br>
            <a:br>
              <a:rPr lang="pt-p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10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1" y="843977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 dirty="0">
                <a:latin typeface="Times New Roman" panose="02020603050405020304" pitchFamily="18" charset="0"/>
              </a:rPr>
              <a:t>Prazos para o reconhecimento e execução</a:t>
            </a:r>
            <a:br>
              <a:rPr lang="pt-pt" sz="3600" i="1" dirty="0">
                <a:latin typeface="Times New Roman" panose="02020603050405020304" pitchFamily="18" charset="0"/>
              </a:rPr>
            </a:br>
            <a:br>
              <a:rPr lang="pt-p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1299808"/>
            <a:ext cx="10275501" cy="5317663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decisão sobre o reconhecimento ou a execução será tomada e a medida de investigação será executada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 a mesma celeridade e prioridade que para um caso nacional semelhante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(n.º 1 do Artigo 12.º da Diretiva)</a:t>
            </a:r>
            <a:endParaRPr lang="pt-pt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endParaRPr lang="pt-pt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tomará a decisão sobre o reconhecimento ou a execução da DEI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o mais rapidamente possível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,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o mais tardar 30 dias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após a receção da DEI pela autoridade de execução competente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Em circunstâncias urgentes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, se </a:t>
            </a:r>
            <a:r>
              <a:rPr lang="pt-pt" sz="1800" b="0" i="0" u="sng" baseline="0" dirty="0">
                <a:latin typeface="Times New Roman" panose="02020603050405020304" pitchFamily="18" charset="0"/>
              </a:rPr>
              <a:t>for necessário um prazo mais curto ou se a autoridade emissora tiver indicado na DEI que a medida de investigação deve ser executada numa data específica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, a autoridade de execução deve ter em conta, tanto quanto possível, este requisito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deve executar a medida de investigação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sem demora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e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o mais tardar 90 dias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após a tomada da decisão de reconhecimento. Se não for praticável, num caso específico, que a autoridade de execução competente cumpra o prazo, deve </a:t>
            </a:r>
            <a:r>
              <a:rPr lang="pt-pt" sz="1800" b="0" i="0" u="sng" baseline="0" dirty="0">
                <a:latin typeface="Times New Roman" panose="02020603050405020304" pitchFamily="18" charset="0"/>
              </a:rPr>
              <a:t>informar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sem demora a autoridade competente do Estado de emissão, por qualquer meio, indicando os motivos do atraso, e consultará a autoridade emissora sobre o momento adequado para executar a medida de investigação. 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  </a:t>
            </a:r>
            <a:br>
              <a:rPr lang="pt-pt" sz="1800" dirty="0">
                <a:latin typeface="Times New Roman" panose="02020603050405020304" pitchFamily="18" charset="0"/>
              </a:rPr>
            </a:br>
            <a:br>
              <a:rPr lang="pt-p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11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</a:rPr>
              <a:t>Recursos legais</a:t>
            </a:r>
            <a:br>
              <a:rPr lang="pt-pt" sz="3600" i="1">
                <a:latin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Os Estados-Membros devem assegurar que os recursos legais 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equivalentes aos disponíveis num caso nacional semelhante</a:t>
            </a:r>
            <a:r>
              <a:rPr lang="pt-pt" sz="1800" b="0" i="0" u="none" baseline="0">
                <a:latin typeface="Times New Roman" panose="02020603050405020304" pitchFamily="18" charset="0"/>
              </a:rPr>
              <a:t> sejam aplicáveis às medidas de investigação indicadas na DEI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As razões substantivas para a emissão da DEI</a:t>
            </a:r>
            <a:r>
              <a:rPr lang="pt-pt" sz="1800" b="0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sng" baseline="0">
                <a:latin typeface="Times New Roman" panose="02020603050405020304" pitchFamily="18" charset="0"/>
              </a:rPr>
              <a:t>só</a:t>
            </a:r>
            <a:r>
              <a:rPr lang="pt-pt" sz="1800" b="0" i="0" u="none" baseline="0">
                <a:latin typeface="Times New Roman" panose="02020603050405020304" pitchFamily="18" charset="0"/>
              </a:rPr>
              <a:t> podem ser contestadas num recurso interposto </a:t>
            </a:r>
            <a:r>
              <a:rPr lang="pt-pt" sz="1800" b="0" i="0" u="sng" baseline="0">
                <a:latin typeface="Times New Roman" panose="02020603050405020304" pitchFamily="18" charset="0"/>
              </a:rPr>
              <a:t>no Estado de emissão</a:t>
            </a:r>
            <a:r>
              <a:rPr lang="pt-pt" sz="1800" b="0" i="0" u="none" baseline="0">
                <a:latin typeface="Times New Roman" panose="02020603050405020304" pitchFamily="18" charset="0"/>
              </a:rPr>
              <a:t>, sem prejuízo das garantias dos direitos fundamentais no Estado de execução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A autoridade emissora e a autoridade de execução 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devem informar-se mutuamente </a:t>
            </a:r>
            <a:r>
              <a:rPr lang="pt-pt" sz="1800" b="0" i="0" u="none" baseline="0">
                <a:latin typeface="Times New Roman" panose="02020603050405020304" pitchFamily="18" charset="0"/>
              </a:rPr>
              <a:t>sobre os recursos legais contra a emissão, o reconhecimento ou a execução de uma DEI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Um recurso judicial 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não suspenderá a execução da medida de investigação</a:t>
            </a:r>
            <a:r>
              <a:rPr lang="pt-pt" sz="1800" b="0" i="0" u="none" baseline="0">
                <a:latin typeface="Times New Roman" panose="02020603050405020304" pitchFamily="18" charset="0"/>
              </a:rPr>
              <a:t>, </a:t>
            </a:r>
            <a:r>
              <a:rPr lang="pt-pt" sz="1800" b="0" i="0" u="sng" baseline="0">
                <a:latin typeface="Times New Roman" panose="02020603050405020304" pitchFamily="18" charset="0"/>
              </a:rPr>
              <a:t>a menos que</a:t>
            </a:r>
            <a:r>
              <a:rPr lang="pt-pt" sz="1800" b="0" i="0" u="none" baseline="0">
                <a:latin typeface="Times New Roman" panose="02020603050405020304" pitchFamily="18" charset="0"/>
              </a:rPr>
              <a:t> seja previsto em casos nacionais semelhantes 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br>
              <a:rPr lang="pt-pt" sz="1800">
                <a:latin typeface="Times New Roman" panose="02020603050405020304" pitchFamily="18" charset="0"/>
              </a:rPr>
            </a:br>
            <a:br>
              <a:rPr lang="pt-pt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12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</a:rPr>
              <a:t>Obrigação de informar</a:t>
            </a:r>
            <a:br>
              <a:rPr lang="pt-pt" sz="3600" i="1">
                <a:latin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672312"/>
            <a:ext cx="10275501" cy="5317663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>
                <a:latin typeface="Times New Roman" panose="02020603050405020304" pitchFamily="18" charset="0"/>
              </a:rPr>
              <a:t>A AC do Estado de execução que recebe a DEI </a:t>
            </a:r>
            <a:r>
              <a:rPr lang="pt-pt" sz="17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deve</a:t>
            </a:r>
            <a:r>
              <a:rPr lang="pt-pt" sz="1700" b="0" i="0" u="none" baseline="0">
                <a:latin typeface="Times New Roman" panose="02020603050405020304" pitchFamily="18" charset="0"/>
              </a:rPr>
              <a:t>, sem demora e, em qualquer caso, </a:t>
            </a:r>
            <a:r>
              <a:rPr lang="pt-pt" sz="17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no prazo de uma semana</a:t>
            </a:r>
            <a:r>
              <a:rPr lang="pt-pt" sz="1700" b="0" i="0" u="none" baseline="0">
                <a:latin typeface="Times New Roman" panose="02020603050405020304" pitchFamily="18" charset="0"/>
              </a:rPr>
              <a:t> após a receção de uma DEI, </a:t>
            </a:r>
            <a:r>
              <a:rPr lang="pt-pt" sz="17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acusar a receção da mesma</a:t>
            </a:r>
            <a:r>
              <a:rPr lang="pt-pt" sz="1700" b="0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pt-pt" sz="1700" b="0" i="0" u="none" baseline="0">
                <a:latin typeface="Times New Roman" panose="02020603050405020304" pitchFamily="18" charset="0"/>
              </a:rPr>
              <a:t>preenchendo e enviando o formulário que consta do Anexo B.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7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>
                <a:latin typeface="Times New Roman" panose="02020603050405020304" pitchFamily="18" charset="0"/>
              </a:rPr>
              <a:t>A autoridade de execução </a:t>
            </a:r>
            <a:r>
              <a:rPr lang="pt-pt" sz="17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deve informar</a:t>
            </a:r>
            <a:r>
              <a:rPr lang="pt-pt" sz="1700" b="0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700" b="0" i="0" u="none" baseline="0">
                <a:latin typeface="Times New Roman" panose="02020603050405020304" pitchFamily="18" charset="0"/>
              </a:rPr>
              <a:t>imediatamente a autoridade emissora, por qualquer meio: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700" b="0" i="0" u="none" baseline="0">
                <a:latin typeface="Times New Roman" panose="02020603050405020304" pitchFamily="18" charset="0"/>
              </a:rPr>
              <a:t>do facto de o formulário previsto no Anexo A estar incompleto ou ser manifestamente incorreto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700" b="0" i="0" u="none" baseline="0">
                <a:latin typeface="Times New Roman" panose="02020603050405020304" pitchFamily="18" charset="0"/>
              </a:rPr>
              <a:t>b) se considerar, sem mais averiguações, que pode ser apropriado levar a cabo medidas de investigação não previstas inicialmente, ou que não puderam ser especificadas quando a DEI foi emitida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700" b="0" i="0" u="none" baseline="0">
                <a:latin typeface="Times New Roman" panose="02020603050405020304" pitchFamily="18" charset="0"/>
              </a:rPr>
              <a:t>se estabelecer que, no caso específico, não pode cumprir as formalidades e os procedimentos expressamente indicados pela autoridade emissora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7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>
                <a:latin typeface="Times New Roman" panose="02020603050405020304" pitchFamily="18" charset="0"/>
              </a:rPr>
              <a:t>A autoridade de execução </a:t>
            </a:r>
            <a:r>
              <a:rPr lang="pt-pt" sz="17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deve informar </a:t>
            </a:r>
            <a:r>
              <a:rPr lang="pt-pt" sz="1700" b="0" i="0" u="none" baseline="0">
                <a:latin typeface="Times New Roman" panose="02020603050405020304" pitchFamily="18" charset="0"/>
              </a:rPr>
              <a:t>sem demora a autoridade emissora por qualquer meio capaz de produzir um registo escrito: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700" b="0" i="0" u="none" baseline="0">
                <a:latin typeface="Times New Roman" panose="02020603050405020304" pitchFamily="18" charset="0"/>
              </a:rPr>
              <a:t>de qualquer decisão tomada nos termos dos Artigos 10.º ou 11.º 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pt-pt" sz="1700" b="0" i="0" u="none" baseline="0">
                <a:latin typeface="Times New Roman" panose="02020603050405020304" pitchFamily="18" charset="0"/>
              </a:rPr>
              <a:t>de qualquer decisão de adiar a execução ou o reconhecimento da DEI, as razões do adiamento e, se possível, a duração esperada do adiamento. 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br>
              <a:rPr lang="pt-pt" sz="1800">
                <a:latin typeface="Times New Roman" panose="02020603050405020304" pitchFamily="18" charset="0"/>
              </a:rPr>
            </a:br>
            <a:br>
              <a:rPr lang="pt-pt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13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</a:rPr>
              <a:t>Recursos adicionais ao </a:t>
            </a:r>
            <a:r>
              <a:rPr lang="pt-pt" sz="36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sítio Web da RJE</a:t>
            </a:r>
            <a:br>
              <a:rPr lang="pt-pt" sz="3600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3600" i="1">
                <a:latin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1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Autoridades competentes, línguas</a:t>
            </a: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aceites, questões urgentes e âmbito da Diretiva DEI</a:t>
            </a: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(Atualizada em 07 de agosto de 2019)</a:t>
            </a:r>
            <a:r>
              <a:rPr lang="pt-pt" sz="18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pt-pt" sz="1800" b="0" i="0" u="sng" baseline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https://www.ejn-crimjust.europa.eu/ejn/libdocumentproperties/EN/2120</a:t>
            </a:r>
            <a:r>
              <a:rPr lang="pt-pt" sz="1800" b="0" i="0" u="sng" baseline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1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Orientações</a:t>
            </a:r>
            <a:r>
              <a:rPr lang="pt-pt" sz="1800" b="1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sobre o preenchimento do formulário da Decisão Europeia de Investigação (DEI)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pt-pt" sz="1800" b="0" i="0" u="sng" baseline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https://www.ejn-crimjust.europa.eu/ejn/libdocumentproperties/EN/3155</a:t>
            </a:r>
            <a:r>
              <a:rPr lang="pt-pt" sz="18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800" b="1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Formulário editável em formato .pdf da</a:t>
            </a: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Decisão Europeia de Investigação – DEI (Anexo A)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0" i="0" u="sng" baseline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https://www.ejn-crimjust.europa.eu/ejn/libdocumentproperties/EN/3152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pt-pt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br>
              <a:rPr lang="pt-pt" sz="1800">
                <a:latin typeface="Times New Roman" panose="02020603050405020304" pitchFamily="18" charset="0"/>
              </a:rPr>
            </a:br>
            <a:br>
              <a:rPr lang="pt-pt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14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Ficha informativa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Relação com outros instrumentos jurídicos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Âmbito de aplicação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Definições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Canais de transmissão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Reconhecimento e execução. Medidas alternativas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Motivos de </a:t>
            </a:r>
            <a:r>
              <a:rPr lang="pt-pt" sz="1800" b="0" i="1" u="none" baseline="0">
                <a:latin typeface="Times New Roman" panose="02020603050405020304" pitchFamily="18" charset="0"/>
              </a:rPr>
              <a:t>não reconhecimento ou não execução. </a:t>
            </a: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Adiamento</a:t>
            </a:r>
            <a:r>
              <a:rPr lang="pt-pt" sz="1800" b="0" i="1" u="none" baseline="0">
                <a:latin typeface="Times New Roman" panose="02020603050405020304" pitchFamily="18" charset="0"/>
              </a:rPr>
              <a:t>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latin typeface="Times New Roman" panose="02020603050405020304" pitchFamily="18" charset="0"/>
              </a:rPr>
              <a:t>Prazos para o reconhecimento e execução</a:t>
            </a:r>
            <a:endParaRPr lang="pt-pt" sz="1800" i="1" dirty="0">
              <a:latin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Recursos legais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Obrigação de informar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1800" b="0" i="1" u="none" baseline="0">
                <a:latin typeface="Times New Roman" panose="02020603050405020304" pitchFamily="18" charset="0"/>
              </a:rPr>
              <a:t>Recursos adicionais</a:t>
            </a:r>
            <a:endParaRPr lang="pt-pt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2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Ficha informativa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pt-pt" sz="1800" dirty="0"/>
          </a:p>
          <a:p>
            <a:pPr algn="just" rtl="0"/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22 de maio de 2017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– prazo de transposição da Diretiva 2014/41/UE</a:t>
            </a:r>
          </a:p>
          <a:p>
            <a:pPr algn="just" rtl="0"/>
            <a:endParaRPr lang="pt-pt" sz="1800" dirty="0">
              <a:latin typeface="Times New Roman" panose="02020603050405020304" pitchFamily="18" charset="0"/>
            </a:endParaRPr>
          </a:p>
          <a:p>
            <a:pPr algn="just" rtl="0"/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26 EM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transpuseram-na, a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Dinamarca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e a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Irlanda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não estão vinculadas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pela Dir.</a:t>
            </a:r>
          </a:p>
          <a:p>
            <a:pPr marL="0" indent="0" algn="just" rtl="0">
              <a:buNone/>
            </a:pPr>
            <a:endParaRPr lang="pt-pt" sz="1200" dirty="0"/>
          </a:p>
          <a:p>
            <a:pPr algn="just" rtl="0"/>
            <a:r>
              <a:rPr lang="pt-pt" sz="1800" b="0" i="0" u="none" baseline="0" dirty="0">
                <a:latin typeface="Times New Roman" panose="02020603050405020304" pitchFamily="18" charset="0"/>
              </a:rPr>
              <a:t>São fornecidos os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prazos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para a recolha das elementos de prova solicitadas </a:t>
            </a:r>
          </a:p>
          <a:p>
            <a:pPr algn="just" rtl="0"/>
            <a:endParaRPr lang="pt-pt" sz="1800" dirty="0">
              <a:latin typeface="Times New Roman" panose="02020603050405020304" pitchFamily="18" charset="0"/>
            </a:endParaRPr>
          </a:p>
          <a:p>
            <a:pPr algn="just" rtl="0"/>
            <a:r>
              <a:rPr lang="pt-pt" sz="1800" b="1" i="0" u="none" baseline="0" dirty="0">
                <a:latin typeface="Times New Roman" panose="02020603050405020304" pitchFamily="18" charset="0"/>
              </a:rPr>
              <a:t>Razões limitadas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para recusar o reconhecimento ou a execução de uma DEI</a:t>
            </a:r>
          </a:p>
          <a:p>
            <a:pPr algn="just" rtl="0"/>
            <a:endParaRPr lang="pt-pt" sz="1800" dirty="0">
              <a:latin typeface="Times New Roman" panose="02020603050405020304" pitchFamily="18" charset="0"/>
            </a:endParaRPr>
          </a:p>
          <a:p>
            <a:pPr algn="just" rtl="0"/>
            <a:r>
              <a:rPr lang="pt-pt" sz="1800" b="1" i="0" u="none" baseline="0" dirty="0">
                <a:latin typeface="Times New Roman" panose="02020603050405020304" pitchFamily="18" charset="0"/>
              </a:rPr>
              <a:t>Um único formulário padrão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a ser utilizado – Certidão</a:t>
            </a:r>
          </a:p>
          <a:p>
            <a:pPr algn="just" rtl="0"/>
            <a:endParaRPr lang="pt-pt" sz="1800" dirty="0">
              <a:latin typeface="Times New Roman" panose="02020603050405020304" pitchFamily="18" charset="0"/>
            </a:endParaRPr>
          </a:p>
          <a:p>
            <a:pPr algn="just" rtl="0"/>
            <a:r>
              <a:rPr lang="pt-pt" sz="1800" b="0" i="0" u="none" baseline="0" dirty="0">
                <a:latin typeface="Times New Roman" panose="02020603050405020304" pitchFamily="18" charset="0"/>
              </a:rPr>
              <a:t>Os EM devem executar uma DEI com base no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princípio do reconhecimento mútuo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e em conformidade com a Dir.</a:t>
            </a:r>
          </a:p>
          <a:p>
            <a:pPr algn="just" rtl="0"/>
            <a:endParaRPr lang="pt-pt" sz="1800" dirty="0">
              <a:latin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3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com outros instrumentos jurídicos</a:t>
            </a: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1800" dirty="0">
              <a:latin typeface="Times New Roman" panose="02020603050405020304" pitchFamily="18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800" b="0" i="0" u="none" baseline="0">
                <a:latin typeface="Times New Roman" panose="02020603050405020304" pitchFamily="18" charset="0"/>
              </a:rPr>
              <a:t>A Diretiva </a:t>
            </a:r>
            <a:r>
              <a:rPr lang="pt-pt" sz="1800" b="1" i="0" u="none" baseline="0">
                <a:latin typeface="Times New Roman" panose="02020603050405020304" pitchFamily="18" charset="0"/>
              </a:rPr>
              <a:t>substitui</a:t>
            </a:r>
            <a:r>
              <a:rPr lang="pt-pt" sz="1800" b="0" i="0" u="none" baseline="0">
                <a:latin typeface="Times New Roman" panose="02020603050405020304" pitchFamily="18" charset="0"/>
              </a:rPr>
              <a:t>, desde 22 de maio de 2017, 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as disposições correspondentes</a:t>
            </a:r>
            <a:r>
              <a:rPr lang="pt-pt" sz="1800" b="0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>
                <a:latin typeface="Times New Roman" panose="02020603050405020304" pitchFamily="18" charset="0"/>
              </a:rPr>
              <a:t>das seguintes convenções aplicáveis </a:t>
            </a:r>
            <a:r>
              <a:rPr lang="pt-pt" sz="1800" b="0" i="0" u="sng" baseline="0">
                <a:latin typeface="Times New Roman" panose="02020603050405020304" pitchFamily="18" charset="0"/>
              </a:rPr>
              <a:t>entre os Estados-Membros vinculados por esta Diretiva</a:t>
            </a:r>
            <a:r>
              <a:rPr lang="pt-pt" sz="1800" b="0" i="0" u="none" baseline="0">
                <a:latin typeface="Times New Roman" panose="02020603050405020304" pitchFamily="18" charset="0"/>
              </a:rPr>
              <a:t> (portanto, não em relação à Dinamarca e à Irlanda): </a:t>
            </a:r>
          </a:p>
          <a:p>
            <a:pPr marL="0" marR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0" i="0" u="none" baseline="0">
                <a:latin typeface="Times New Roman" panose="02020603050405020304" pitchFamily="18" charset="0"/>
              </a:rPr>
              <a:t>(a) A Convenção de 1959 e respetivos dois protocolos</a:t>
            </a:r>
          </a:p>
          <a:p>
            <a:pPr marL="0" marR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0" i="0" u="none" baseline="0">
                <a:latin typeface="Times New Roman" panose="02020603050405020304" pitchFamily="18" charset="0"/>
              </a:rPr>
              <a:t>(b) Convenção de Aplicação do Acordo de Schengen </a:t>
            </a:r>
          </a:p>
          <a:p>
            <a:pPr marL="342900" marR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pt-pt" sz="1800" b="0" i="0" u="none" baseline="0">
                <a:latin typeface="Times New Roman" panose="02020603050405020304" pitchFamily="18" charset="0"/>
              </a:rPr>
              <a:t>A Convenção de 2000 e respetivo protocolo</a:t>
            </a:r>
          </a:p>
          <a:p>
            <a:pPr marL="342900" marR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endParaRPr lang="pt-pt" sz="1800" dirty="0">
              <a:latin typeface="Times New Roman" panose="02020603050405020304" pitchFamily="18" charset="0"/>
            </a:endParaRPr>
          </a:p>
          <a:p>
            <a:pPr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800" b="0" i="0" u="none" baseline="0">
                <a:latin typeface="Times New Roman" panose="02020603050405020304" pitchFamily="18" charset="0"/>
              </a:rPr>
              <a:t>A recolha de elementos de prova será feita de acordo com as disposições da presente Diretiva entre os EM </a:t>
            </a:r>
            <a:r>
              <a:rPr lang="pt-pt" sz="1800" b="0" i="0" u="sng" baseline="0">
                <a:latin typeface="Times New Roman" panose="02020603050405020304" pitchFamily="18" charset="0"/>
              </a:rPr>
              <a:t>vinculados</a:t>
            </a:r>
            <a:r>
              <a:rPr lang="pt-pt" sz="1800" b="0" i="0" u="none" baseline="0">
                <a:latin typeface="Times New Roman" panose="02020603050405020304" pitchFamily="18" charset="0"/>
              </a:rPr>
              <a:t> pela Diretiva</a:t>
            </a:r>
          </a:p>
          <a:p>
            <a:pPr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1800" dirty="0">
              <a:latin typeface="Times New Roman" panose="02020603050405020304" pitchFamily="18" charset="0"/>
            </a:endParaRPr>
          </a:p>
          <a:p>
            <a:pPr marR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800" b="0" i="0" u="none" baseline="0">
                <a:latin typeface="Times New Roman" panose="02020603050405020304" pitchFamily="18" charset="0"/>
              </a:rPr>
              <a:t>Em relação à </a:t>
            </a:r>
            <a:r>
              <a:rPr lang="pt-pt" sz="1800" b="1" i="0" u="none" baseline="0">
                <a:latin typeface="Times New Roman" panose="02020603050405020304" pitchFamily="18" charset="0"/>
              </a:rPr>
              <a:t>Dinamarca </a:t>
            </a:r>
            <a:r>
              <a:rPr lang="pt-pt" sz="1800" b="0" i="0" u="none" baseline="0">
                <a:latin typeface="Times New Roman" panose="02020603050405020304" pitchFamily="18" charset="0"/>
              </a:rPr>
              <a:t>e à </a:t>
            </a:r>
            <a:r>
              <a:rPr lang="pt-pt" sz="1800" b="1" i="0" u="none" baseline="0">
                <a:latin typeface="Times New Roman" panose="02020603050405020304" pitchFamily="18" charset="0"/>
              </a:rPr>
              <a:t>Irlanda</a:t>
            </a:r>
            <a:r>
              <a:rPr lang="pt-pt" sz="1800" b="0" i="0" u="none" baseline="0">
                <a:latin typeface="Times New Roman" panose="02020603050405020304" pitchFamily="18" charset="0"/>
              </a:rPr>
              <a:t>, serão aplicáveis as disposições dos instrumentos jurídicos do AJM (um instrumento do AJM que </a:t>
            </a:r>
            <a:r>
              <a:rPr lang="pt-pt" sz="1800" b="1" i="0" u="none" baseline="0">
                <a:latin typeface="Times New Roman" panose="02020603050405020304" pitchFamily="18" charset="0"/>
              </a:rPr>
              <a:t>está em vigor</a:t>
            </a:r>
            <a:r>
              <a:rPr lang="pt-pt" sz="1800" b="0" i="0" u="none" baseline="0">
                <a:latin typeface="Times New Roman" panose="02020603050405020304" pitchFamily="18" charset="0"/>
              </a:rPr>
              <a:t> nos EM envolvidos na cooperação judiciária)</a:t>
            </a:r>
          </a:p>
          <a:p>
            <a:pPr marL="0" marR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/>
            <a:endParaRPr lang="pt-p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4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Âmbito de aplicação</a:t>
            </a: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60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DEI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deve abranger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qualquer medida de investigação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</a:t>
            </a:r>
            <a:r>
              <a:rPr lang="pt-pt" sz="1800" b="0" i="0" u="sng" baseline="0" dirty="0">
                <a:latin typeface="Times New Roman" panose="02020603050405020304" pitchFamily="18" charset="0"/>
              </a:rPr>
              <a:t>tendo em vista a obtenção de elementos de prova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em conformidade com esta Diretiva (Artigo 1.º, n.º 1 Dir.)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DEI também pode ser emitida para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obter elementos de prova que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já se encontrem na posse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das autoridades competentes do Estado de execução (n.º 2 do Artigo 1.º da Diretiva)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Diretiva relativa à DEI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é aplicável 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Criação de uma EIC e recolha de elementos de prova no seio de uma tal equipa (Artigo 3.º da Dir.)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Intercâmbio espontâneo de informações (Artigo 7.º da Convenção de 2000),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Congelamento de bens para efeitos de confisco posterior (Decisão-Quadro 2003/577/JAI relativa à execução na União Europeia das decisões de apreensão de bens ou de elementos de prova; e, a partir de 19.12.2020, o Regulamento 2018/1805 relativo ao reconhecimento mútuo das decisões de apreensão e de perda)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Restituição: devolução de um objeto à vítima (Artigo 8.º da Convenção de 2000)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1" u="none" baseline="0" dirty="0">
                <a:latin typeface="Times New Roman" panose="02020603050405020304" pitchFamily="18" charset="0"/>
              </a:rPr>
              <a:t>Obtenção de extratos dos registos criminais/ECRIS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pt-pt" sz="1800" b="0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Convocação de test</a:t>
            </a:r>
            <a:r>
              <a:rPr lang="pt-pt" sz="1800" b="0" i="0" u="none" baseline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emunhas, arguidos, etc. para julgamento (Artigo</a:t>
            </a:r>
            <a:r>
              <a:rPr lang="pt-pt" sz="1800" b="0" i="1" u="none" baseline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5.º da Convenção de 2000 ou Artigo 7.º da Convenção de 1959)</a:t>
            </a:r>
            <a:endParaRPr lang="pt-pt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5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135737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Definições</a:t>
            </a: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80020"/>
            <a:ext cx="10275501" cy="4719492"/>
          </a:xfrm>
        </p:spPr>
        <p:txBody>
          <a:bodyPr>
            <a:no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‘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Estado Emissor</a:t>
            </a:r>
            <a:r>
              <a:rPr lang="pt-pt" sz="1800" b="0" i="0" u="none" baseline="0">
                <a:latin typeface="Times New Roman" panose="02020603050405020304" pitchFamily="18" charset="0"/>
              </a:rPr>
              <a:t>’ – EM em que a DEI é emitida;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‘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Estado de Execução</a:t>
            </a:r>
            <a:r>
              <a:rPr lang="pt-pt" sz="1800" b="0" i="0" u="none" baseline="0">
                <a:latin typeface="Times New Roman" panose="02020603050405020304" pitchFamily="18" charset="0"/>
              </a:rPr>
              <a:t>’ – EM que executa a DEI, no qual a medida de investigação deve ser levada a cabo; </a:t>
            </a: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‘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Autoridade emissora</a:t>
            </a:r>
            <a:r>
              <a:rPr lang="pt-pt" sz="1800" b="0" i="0" u="none" baseline="0">
                <a:latin typeface="Times New Roman" panose="02020603050405020304" pitchFamily="18" charset="0"/>
              </a:rPr>
              <a:t>’ 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pt-pt" sz="1800" b="0" i="0" u="none" baseline="0">
                <a:latin typeface="Times New Roman" panose="02020603050405020304" pitchFamily="18" charset="0"/>
              </a:rPr>
              <a:t>	</a:t>
            </a:r>
            <a:r>
              <a:rPr lang="pt-pt" sz="1800" b="0" i="1" u="none" baseline="0">
                <a:latin typeface="Times New Roman" panose="02020603050405020304" pitchFamily="18" charset="0"/>
              </a:rPr>
              <a:t>(i) um juiz, um tribunal, um juiz de instrução ou um procurador-geral competente no caso em questão; </a:t>
            </a:r>
            <a:r>
              <a:rPr lang="pt-pt" sz="1800" b="0" i="0" u="none" baseline="0">
                <a:latin typeface="Times New Roman" panose="02020603050405020304" pitchFamily="18" charset="0"/>
              </a:rPr>
              <a:t>	</a:t>
            </a:r>
            <a:r>
              <a:rPr lang="pt-pt" sz="1800" b="0" i="1" u="none" baseline="0">
                <a:latin typeface="Times New Roman" panose="02020603050405020304" pitchFamily="18" charset="0"/>
              </a:rPr>
              <a:t>(ii) qualquer outra autoridade competente definida pelo Estado de emissão que, no caso específico, </a:t>
            </a:r>
            <a:r>
              <a:rPr lang="pt-pt" sz="1800" b="0" i="0" u="none" baseline="0">
                <a:latin typeface="Times New Roman" panose="02020603050405020304" pitchFamily="18" charset="0"/>
              </a:rPr>
              <a:t>	</a:t>
            </a:r>
            <a:r>
              <a:rPr lang="pt-pt" sz="1800" b="0" i="1" u="none" baseline="0">
                <a:latin typeface="Times New Roman" panose="02020603050405020304" pitchFamily="18" charset="0"/>
              </a:rPr>
              <a:t>atue na sua qualidade de autoridade de instrução em processos penais com competência para </a:t>
            </a:r>
            <a:r>
              <a:rPr lang="pt-pt" sz="1800" b="0" i="0" u="none" baseline="0">
                <a:latin typeface="Times New Roman" panose="02020603050405020304" pitchFamily="18" charset="0"/>
              </a:rPr>
              <a:t>	</a:t>
            </a:r>
            <a:r>
              <a:rPr lang="pt-pt" sz="1800" b="0" i="1" u="none" baseline="0">
                <a:latin typeface="Times New Roman" panose="02020603050405020304" pitchFamily="18" charset="0"/>
              </a:rPr>
              <a:t>ordenar a recolha de elementos de prova em conformidade com a legislação nacional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endParaRPr lang="pt-pt" sz="1800" dirty="0">
              <a:latin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Bef>
                <a:spcPts val="0"/>
              </a:spcBef>
            </a:pPr>
            <a:r>
              <a:rPr lang="pt-pt" sz="1800" b="0" i="0" u="none" baseline="0">
                <a:latin typeface="Times New Roman" panose="02020603050405020304" pitchFamily="18" charset="0"/>
              </a:rPr>
              <a:t>‘</a:t>
            </a:r>
            <a:r>
              <a:rPr lang="pt-pt" sz="1800" b="1" i="0" u="none" baseline="0">
                <a:solidFill>
                  <a:srgbClr val="FF0000"/>
                </a:solidFill>
                <a:latin typeface="Times New Roman" panose="02020603050405020304" pitchFamily="18" charset="0"/>
              </a:rPr>
              <a:t>Autoridade de execução</a:t>
            </a:r>
            <a:r>
              <a:rPr lang="pt-pt" sz="1800" b="0" i="0" u="none" baseline="0">
                <a:latin typeface="Times New Roman" panose="02020603050405020304" pitchFamily="18" charset="0"/>
              </a:rPr>
              <a:t>’ – uma autoridade com competência para reconhecer uma DEI e assegurar a sua execução em conformidade com a presente Diretiva e os procedimentos aplicáveis num caso nacional semelhante. </a:t>
            </a: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6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Canais de transmissão </a:t>
            </a:r>
            <a:br>
              <a:rPr lang="pt-pt" sz="36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3"/>
            <a:ext cx="10275501" cy="4719492"/>
          </a:xfrm>
        </p:spPr>
        <p:txBody>
          <a:bodyPr>
            <a:noAutofit/>
          </a:bodyPr>
          <a:lstStyle/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A DEI preenchida e assinada deve ser transmitida </a:t>
            </a:r>
            <a:r>
              <a:rPr lang="pt-pt" sz="17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diretamente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 da autoridade emissora à autoridade de execução por qualquer meio capaz de produzir um registo escrito – utilizar o </a:t>
            </a:r>
            <a:r>
              <a:rPr lang="pt-pt" sz="1700" b="1" i="0" u="sng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ATLAS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 do sítio Web da RJE para identificar uma AC de execução dos EM de execução</a:t>
            </a: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endParaRPr lang="pt-pt" sz="17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Cada Estado-Membro pode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 </a:t>
            </a:r>
            <a:r>
              <a:rPr lang="pt-pt" sz="17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designar uma autoridade central</a:t>
            </a:r>
            <a:r>
              <a:rPr lang="pt-pt" sz="17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ou, quando o seu ordenamento jurídico o preveja, </a:t>
            </a:r>
            <a:r>
              <a:rPr lang="pt-pt" sz="17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mais do que uma autoridade central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, </a:t>
            </a:r>
            <a:r>
              <a:rPr lang="pt-pt" sz="1700" b="1" i="0" u="sng" baseline="0" dirty="0">
                <a:latin typeface="Times New Roman" panose="02020603050405020304" pitchFamily="18" charset="0"/>
              </a:rPr>
              <a:t>para assistir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 as autoridades competentes</a:t>
            </a:r>
          </a:p>
          <a:p>
            <a:pPr marL="0" indent="0" algn="just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 </a:t>
            </a: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A autoridade emissora pode transmitir uma DEI através do sistema de telecomunicações da 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Rede Judiciária Europeia (RJE)</a:t>
            </a:r>
            <a:endParaRPr lang="pt-pt" sz="17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endParaRPr lang="pt-pt" sz="17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Se a identidade da autoridade de execução for desconhecida, a autoridade emissora 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deve proceder a todas as investigações necessárias, incluindo através dos pontos de contacto da RJE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, a fim de obter as informações do Estado de execução</a:t>
            </a: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endParaRPr lang="pt-pt" sz="1700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7000"/>
              </a:lnSpc>
              <a:spcBef>
                <a:spcPts val="0"/>
              </a:spcBef>
            </a:pPr>
            <a:r>
              <a:rPr lang="pt-pt" sz="1700" b="0" i="0" u="none" baseline="0" dirty="0">
                <a:latin typeface="Times New Roman" panose="02020603050405020304" pitchFamily="18" charset="0"/>
              </a:rPr>
              <a:t>Quando 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a autoridade do Estado de execução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 que recebe a DEI 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não tem competência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 para reconhecer a DEI ou para tomar as medidas necessárias à sua execução, deve, </a:t>
            </a:r>
            <a:r>
              <a:rPr lang="pt-pt" sz="1700" b="0" i="1" u="sng" baseline="0" dirty="0" err="1">
                <a:latin typeface="Times New Roman" panose="02020603050405020304" pitchFamily="18" charset="0"/>
              </a:rPr>
              <a:t>ex</a:t>
            </a:r>
            <a:r>
              <a:rPr lang="pt-pt" sz="1700" b="0" i="1" u="sng" baseline="0" dirty="0">
                <a:latin typeface="Times New Roman" panose="02020603050405020304" pitchFamily="18" charset="0"/>
              </a:rPr>
              <a:t> </a:t>
            </a:r>
            <a:r>
              <a:rPr lang="pt-pt" sz="1700" b="0" i="1" u="sng" baseline="0" dirty="0" err="1">
                <a:latin typeface="Times New Roman" panose="02020603050405020304" pitchFamily="18" charset="0"/>
              </a:rPr>
              <a:t>officio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, </a:t>
            </a:r>
            <a:r>
              <a:rPr lang="pt-pt" sz="1700" b="1" i="0" u="none" baseline="0" dirty="0">
                <a:latin typeface="Times New Roman" panose="02020603050405020304" pitchFamily="18" charset="0"/>
              </a:rPr>
              <a:t>transmitir a DEI à autoridade de execução e informar a autoridade emissora</a:t>
            </a:r>
            <a:r>
              <a:rPr lang="pt-pt" sz="1700" b="0" i="0" u="none" baseline="0" dirty="0">
                <a:latin typeface="Times New Roman" panose="02020603050405020304" pitchFamily="18" charset="0"/>
              </a:rPr>
              <a:t>.</a:t>
            </a:r>
            <a:endParaRPr lang="pt-pt" sz="17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7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Atlas – sítio Web da RJE</a:t>
            </a:r>
            <a:br>
              <a:rPr lang="pt-pt" sz="36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8</a:t>
            </a:fld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4" y="572987"/>
            <a:ext cx="10905066" cy="716952"/>
          </a:xfrm>
        </p:spPr>
        <p:txBody>
          <a:bodyPr>
            <a:normAutofit fontScale="90000"/>
          </a:bodyPr>
          <a:lstStyle/>
          <a:p>
            <a:pPr algn="l" rtl="0"/>
            <a:br>
              <a:rPr lang="pt-p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Reconhecimento e execução. Medidas alternativas</a:t>
            </a:r>
            <a:br>
              <a:rPr lang="pt-p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17" y="1538014"/>
            <a:ext cx="10558603" cy="4570261"/>
          </a:xfrm>
        </p:spPr>
        <p:txBody>
          <a:bodyPr>
            <a:noAutofit/>
          </a:bodyPr>
          <a:lstStyle/>
          <a:p>
            <a:pPr marL="0" algn="just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deve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reconhecer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uma DEI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sem necessidade de qualquer outra formalidade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e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assegurar a sua execução da mesma forma e segundo as mesmas modalidades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como se a medida de investigação em causa tivesse sido ordenada por uma autoridade do Estado de execução (n.º 1 do Artigo 9.º da Diretiva)</a:t>
            </a:r>
          </a:p>
          <a:p>
            <a:pPr marL="0" algn="just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deve cumprir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as formalidades e os procedimentos expressamente indicados pela autoridade emissora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, </a:t>
            </a:r>
            <a:r>
              <a:rPr lang="pt-pt" sz="1800" b="0" i="0" u="sng" baseline="0" dirty="0">
                <a:latin typeface="Times New Roman" panose="02020603050405020304" pitchFamily="18" charset="0"/>
              </a:rPr>
              <a:t>salvo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</a:t>
            </a:r>
            <a:r>
              <a:rPr lang="pt-pt" sz="1800" b="0" i="1" u="none" baseline="0" dirty="0">
                <a:latin typeface="Times New Roman" panose="02020603050405020304" pitchFamily="18" charset="0"/>
              </a:rPr>
              <a:t>disposição em contrário da presente Diretiva e desde que tais formalidades e procedimentos não sejam contrários aos princípios fundamentais do direito do Estado de execução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(n.º 2 do Artigo 9.º da Diretiva)</a:t>
            </a:r>
            <a:endParaRPr lang="pt-pt" sz="1800" i="1" dirty="0">
              <a:latin typeface="Times New Roman" panose="02020603050405020304" pitchFamily="18" charset="0"/>
            </a:endParaRPr>
          </a:p>
          <a:p>
            <a:pPr marL="0" algn="just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Recurso a um tipo diferente de medida de investigação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(n.º 1 do Artigo 10.º da Diretiva) </a:t>
            </a:r>
            <a:r>
              <a:rPr lang="pt-pt" sz="1200" b="0" i="0" u="none" baseline="0" dirty="0"/>
              <a:t>–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deve, sempre que possível, recorrer a uma medida de investigação diferente da prevista na DEI, quando a medida de investigação indicada na DEI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não exista ao abrigo da lei do Estado de execução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ou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não esteja disponível num caso nacional semelhante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. As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exceções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 à opção acima referida são previstas no n.º 2 do Artigo 10.º, alíneas a) – d) da Diretiva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0" i="0" u="none" baseline="0" dirty="0">
                <a:latin typeface="Times New Roman" panose="02020603050405020304" pitchFamily="18" charset="0"/>
              </a:rPr>
              <a:t>A autoridade de execução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pode também recorrer a uma medida de investigação </a:t>
            </a:r>
            <a:r>
              <a:rPr lang="pt-pt" sz="1800" b="0" i="0" u="none" baseline="0" dirty="0">
                <a:latin typeface="Times New Roman" panose="02020603050405020304" pitchFamily="18" charset="0"/>
              </a:rPr>
              <a:t>diferente da indicada na DEI, sempre que a 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medida de investigação selecionada pela autoridade de execução </a:t>
            </a:r>
            <a:r>
              <a:rPr lang="pt-pt" sz="1800" b="1" i="0" u="sng" baseline="0" dirty="0">
                <a:latin typeface="Times New Roman" panose="02020603050405020304" pitchFamily="18" charset="0"/>
              </a:rPr>
              <a:t>alcance o mesmo resultado</a:t>
            </a:r>
            <a:r>
              <a:rPr lang="pt-pt" sz="1800" b="1" i="0" u="none" baseline="0" dirty="0">
                <a:latin typeface="Times New Roman" panose="02020603050405020304" pitchFamily="18" charset="0"/>
              </a:rPr>
              <a:t> por meios menos intrusivos do que a medida de investigação indicada na DEI</a:t>
            </a:r>
            <a:endParaRPr lang="pt-pt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bg1"/>
                </a:solidFill>
              </a:rPr>
              <a:t>9</a:t>
            </a:fld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1946</Words>
  <Application>Microsoft Office PowerPoint</Application>
  <PresentationFormat>Ecrã Panorâmico</PresentationFormat>
  <Paragraphs>153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Melhor Aplicação do Direito Penal Europeu Formação da ERA para oficiais de justiça</vt:lpstr>
      <vt:lpstr>Conteúdo:</vt:lpstr>
      <vt:lpstr>Ficha informativa</vt:lpstr>
      <vt:lpstr> Relação com outros instrumentos jurídicos </vt:lpstr>
      <vt:lpstr> Âmbito de aplicação </vt:lpstr>
      <vt:lpstr> Definições </vt:lpstr>
      <vt:lpstr>  Canais de transmissão   </vt:lpstr>
      <vt:lpstr>  Atlas – sítio Web da RJE  </vt:lpstr>
      <vt:lpstr> Reconhecimento e execução. Medidas alternativas </vt:lpstr>
      <vt:lpstr>  Motivos de não reconhecimento ou não execução. Adiamento   </vt:lpstr>
      <vt:lpstr>  Prazos para o reconhecimento e execução  </vt:lpstr>
      <vt:lpstr>  Recursos legais  </vt:lpstr>
      <vt:lpstr>  Obrigação de informar  </vt:lpstr>
      <vt:lpstr>   Recursos adicionais ao sítio Web da RJE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Maria João</cp:lastModifiedBy>
  <cp:revision>69</cp:revision>
  <dcterms:created xsi:type="dcterms:W3CDTF">2020-10-28T18:46:19Z</dcterms:created>
  <dcterms:modified xsi:type="dcterms:W3CDTF">2021-07-16T17:28:16Z</dcterms:modified>
</cp:coreProperties>
</file>