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Melhor Aplicação do Direito Penal Europeu</a:t>
            </a:r>
            <a:br>
              <a:rPr lang="pt-pt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 da ERA para oficiais de justiça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pt-pt" sz="3600" b="1" i="1" u="none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Reconhecimento mútuo I.</a:t>
            </a:r>
          </a:p>
          <a:p>
            <a:pPr algn="l" rtl="0">
              <a:buNone/>
            </a:pPr>
            <a:r>
              <a:rPr lang="pt-pt" sz="3600" b="1" i="1" u="none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DQ 2008/909 </a:t>
            </a:r>
          </a:p>
          <a:p>
            <a:pPr algn="l" rtl="0" eaLnBrk="1" hangingPunct="1">
              <a:buFontTx/>
              <a:buNone/>
            </a:pPr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88548A-A681-40BC-83BC-2DBB485F6D00}" type="slidenum">
              <a:rPr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pt-pt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38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 de sentenças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9696338" cy="4678362"/>
          </a:xfrm>
        </p:spPr>
        <p:txBody>
          <a:bodyPr/>
          <a:lstStyle/>
          <a:p>
            <a:pPr algn="l" rtl="0" eaLnBrk="1" hangingPunct="1"/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DQ 2008/909 substitui a Convenção do Conselho da Europa de 1983</a:t>
            </a:r>
          </a:p>
          <a:p>
            <a:pPr algn="l" rtl="0" eaLnBrk="1" hangingPunct="1"/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 facilitar a reabilitação social da pessoa condenada (Artigo 3.º)</a:t>
            </a:r>
          </a:p>
          <a:p>
            <a:pPr algn="l" rtl="0" eaLnBrk="1" hangingPunct="1"/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necessário consentimento, a menos que (Artigo 6.º)</a:t>
            </a:r>
          </a:p>
          <a:p>
            <a:pPr algn="l" rtl="0" eaLnBrk="1" hangingPunct="1"/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Reconhecimento, a menos que sejam apresentados motivos de recusa (Artigo 8.º), NB: já não existe conversão!</a:t>
            </a:r>
          </a:p>
          <a:p>
            <a:pPr algn="l" rtl="0" eaLnBrk="1" hangingPunct="1"/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dos motivos de recusa</a:t>
            </a:r>
          </a:p>
          <a:p>
            <a:pPr algn="l" rtl="0" eaLnBrk="1" hangingPunct="1"/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Legislação EM execução rege a aplicação, incluindo a libertação antecipada, a amnistia e o perdão (Artigo 17.º) (C-554/14, </a:t>
            </a:r>
            <a:r>
              <a:rPr lang="pt-pt" sz="2400" b="0" i="0" u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cpa</a:t>
            </a:r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b="0" i="0" u="non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Ognyanov</a:t>
            </a:r>
            <a:r>
              <a:rPr lang="pt-pt" sz="24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rtl="0" eaLnBrk="1" hangingPunct="1">
              <a:buFontTx/>
              <a:buNone/>
            </a:pPr>
            <a:endParaRPr lang="pt-pt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88548A-A681-40BC-83BC-2DBB485F6D00}" type="slidenum">
              <a: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pt-p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38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Aspetos da Execução de Sentenças Estrangeiras</a:t>
            </a:r>
            <a:endParaRPr lang="pt-pt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/>
          <a:lstStyle/>
          <a:p>
            <a:pPr algn="l" rtl="0" eaLnBrk="1" hangingPunct="1"/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Prossecução da execução</a:t>
            </a:r>
          </a:p>
          <a:p>
            <a:pPr algn="l" rtl="0" eaLnBrk="1" hangingPunct="1"/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Sentença adaptada (Artigo 8.º da DQ):</a:t>
            </a:r>
          </a:p>
          <a:p>
            <a:pPr lvl="1"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Incompatibilidade com a pena máxima (n.º 2)</a:t>
            </a:r>
          </a:p>
          <a:p>
            <a:pPr lvl="1"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 modalidade é incompatível (n.º 2)</a:t>
            </a:r>
          </a:p>
          <a:p>
            <a:pPr lvl="1"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Limiar: a sentença adaptada não deve agravar a sentença proferida em termos da sua natureza ou duração (n.º 3)</a:t>
            </a:r>
          </a:p>
          <a:p>
            <a:pPr algn="l" rtl="0" eaLnBrk="1" hangingPunct="1"/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Sentença nominal</a:t>
            </a:r>
            <a:endParaRPr lang="pt-pt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eaLnBrk="1" hangingPunct="1">
              <a:buFontTx/>
              <a:buChar char="-"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libertação antecipada</a:t>
            </a:r>
          </a:p>
          <a:p>
            <a:pPr algn="l" rtl="0" eaLnBrk="1" hangingPunct="1">
              <a:buFontTx/>
              <a:buChar char="-"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regime penitenciário</a:t>
            </a:r>
            <a:endParaRPr lang="pt-pt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 eaLnBrk="1" hangingPunct="1"/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 rtl="0"/>
            <a:fld id="{B888548A-A681-40BC-83BC-2DBB485F6D00}" type="slidenum">
              <a: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pt-p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38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Antecipação da Transferência de Sentenças</a:t>
            </a:r>
            <a:endParaRPr lang="pt-pt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Cidadãos da UE a serem julgados noutro EM</a:t>
            </a:r>
          </a:p>
          <a:p>
            <a:pPr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 probabilidade de transferência é elevada</a:t>
            </a:r>
          </a:p>
          <a:p>
            <a:pPr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Grande variedade de centros de detenção</a:t>
            </a:r>
          </a:p>
          <a:p>
            <a:pPr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Grande variedade de regras sobre libertação antecipada</a:t>
            </a:r>
          </a:p>
          <a:p>
            <a:pPr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As consequências diferem para o EM e para as pessoas condenadas em função da combinação de EM cooperantes =&gt; penas mais longas/ penas mais curtas</a:t>
            </a:r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88548A-A681-40BC-83BC-2DBB485F6D00}" type="slidenum">
              <a: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pt-pt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38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Novamente: antecipação necessária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Ainda mais: os não-nacionais recebem mais frequentemente penas de prisão efetiva do que os nacionais</a:t>
            </a:r>
          </a:p>
          <a:p>
            <a:pPr algn="l" rtl="0" eaLnBrk="1" hangingPunct="1">
              <a:spcBef>
                <a:spcPts val="1800"/>
              </a:spcBef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Nas audiências de sentença: a possibilidade de transferir a supervisão deve ser discutida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88548A-A681-40BC-83BC-2DBB485F6D00}" type="slidenum">
              <a: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pt-pt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38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Incertezas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Será que o EM de sentença irá oferecer a decisão de transferência?</a:t>
            </a:r>
          </a:p>
          <a:p>
            <a:pPr algn="l" rtl="0" eaLnBrk="1" hangingPunct="1">
              <a:spcBef>
                <a:spcPts val="1800"/>
              </a:spcBef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Se assim for, quando o fará?</a:t>
            </a:r>
          </a:p>
          <a:p>
            <a:pPr algn="l" rtl="0" eaLnBrk="1" hangingPunct="1">
              <a:spcBef>
                <a:spcPts val="1800"/>
              </a:spcBef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Que regras de execução e de libertação antecipada se aplicam?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888548A-A681-40BC-83BC-2DBB485F6D00}" type="slidenum">
              <a: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pt-pt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Ecrã Panorâmico</PresentationFormat>
  <Paragraphs>38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Melhor Aplicação do Direito Penal Europeu Formação da ERA para oficiais de justiça</vt:lpstr>
      <vt:lpstr>Transferência de sentenças</vt:lpstr>
      <vt:lpstr>Aspetos da Execução de Sentenças Estrangeiras</vt:lpstr>
      <vt:lpstr>Antecipação da Transferência de Sentenças</vt:lpstr>
      <vt:lpstr>Novamente: antecipação necessária</vt:lpstr>
      <vt:lpstr>Incertezas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Maria João</cp:lastModifiedBy>
  <cp:revision>7</cp:revision>
  <dcterms:created xsi:type="dcterms:W3CDTF">2020-12-03T11:57:03Z</dcterms:created>
  <dcterms:modified xsi:type="dcterms:W3CDTF">2021-07-16T17:29:18Z</dcterms:modified>
</cp:coreProperties>
</file>