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4"/>
  </p:notes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16/07/2021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‹nº›</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7/16/2021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7/16/2021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7/16/2021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7/16/2021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7/16/2021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7/16/2021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7/16/2021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7/16/2021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7/16/2021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7/16/2021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7/16/2021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7/16/2021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9"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24206" y="2395540"/>
            <a:ext cx="9144000" cy="960401"/>
          </a:xfrm>
        </p:spPr>
        <p:txBody>
          <a:bodyPr anchor="ctr">
            <a:normAutofit fontScale="90000"/>
          </a:bodyPr>
          <a:lstStyle/>
          <a:p>
            <a:pPr marL="0" marR="0" algn="l" rtl="0">
              <a:spcBef>
                <a:spcPts val="0"/>
              </a:spcBef>
              <a:spcAft>
                <a:spcPts val="800"/>
              </a:spcAft>
            </a:pPr>
            <a:r>
              <a:rPr lang="pt-pt" sz="4400" b="1" i="0" u="none" baseline="0">
                <a:effectLst/>
                <a:latin typeface="Times New Roman" panose="02020603050405020304" pitchFamily="18" charset="0"/>
                <a:ea typeface="Calibri" panose="020F0502020204030204" pitchFamily="34" charset="0"/>
                <a:cs typeface="Times New Roman" panose="02020603050405020304" pitchFamily="18" charset="0"/>
              </a:rPr>
              <a:t>Melhor Aplicação do Direito Penal Europeu</a:t>
            </a:r>
            <a:br>
              <a:rPr lang="pt-pt" sz="4400" b="1">
                <a:effectLst/>
                <a:latin typeface="Times New Roman" panose="02020603050405020304" pitchFamily="18" charset="0"/>
                <a:ea typeface="Calibri" panose="020F0502020204030204" pitchFamily="34" charset="0"/>
                <a:cs typeface="Times New Roman" panose="02020603050405020304" pitchFamily="18" charset="0"/>
              </a:rPr>
            </a:br>
            <a:r>
              <a:rPr lang="pt-pt" sz="4400" b="1" i="0" u="none" baseline="0">
                <a:effectLst/>
                <a:latin typeface="Times New Roman" panose="02020603050405020304" pitchFamily="18" charset="0"/>
                <a:ea typeface="Calibri" panose="020F0502020204030204" pitchFamily="34" charset="0"/>
                <a:cs typeface="Times New Roman" panose="02020603050405020304" pitchFamily="18" charset="0"/>
              </a:rPr>
              <a:t>Formação para oficiais de justiça</a:t>
            </a:r>
            <a:br>
              <a:rPr lang="pt-pt" sz="2900" b="1">
                <a:effectLst/>
                <a:latin typeface="+mn-lt"/>
                <a:ea typeface="Calibri" panose="020F0502020204030204" pitchFamily="34" charset="0"/>
                <a:cs typeface="Times New Roman" panose="02020603050405020304" pitchFamily="18" charset="0"/>
              </a:rPr>
            </a:br>
            <a:endParaRPr lang="pt-pt" sz="2900" b="1" dirty="0">
              <a:latin typeface="+mn-lt"/>
            </a:endParaRPr>
          </a:p>
        </p:txBody>
      </p:sp>
      <p:sp>
        <p:nvSpPr>
          <p:cNvPr id="3" name="TextBox 2">
            <a:extLst>
              <a:ext uri="{FF2B5EF4-FFF2-40B4-BE49-F238E27FC236}">
                <a16:creationId xmlns:a16="http://schemas.microsoft.com/office/drawing/2014/main" id="{93989260-2094-48F6-92CA-28C2124464D9}"/>
              </a:ext>
            </a:extLst>
          </p:cNvPr>
          <p:cNvSpPr txBox="1"/>
          <p:nvPr/>
        </p:nvSpPr>
        <p:spPr>
          <a:xfrm>
            <a:off x="424206" y="4176075"/>
            <a:ext cx="5995448" cy="1754326"/>
          </a:xfrm>
          <a:prstGeom prst="rect">
            <a:avLst/>
          </a:prstGeom>
          <a:noFill/>
        </p:spPr>
        <p:txBody>
          <a:bodyPr wrap="square" rtlCol="0">
            <a:spAutoFit/>
          </a:bodyPr>
          <a:lstStyle/>
          <a:p>
            <a:pPr algn="l" rtl="0"/>
            <a:r>
              <a:rPr lang="pt-pt" sz="3600" b="1" i="1" u="none" baseline="0">
                <a:solidFill>
                  <a:schemeClr val="bg1"/>
                </a:solidFill>
                <a:latin typeface="Times New Roman" panose="02020603050405020304" pitchFamily="18" charset="0"/>
                <a:cs typeface="Times New Roman" panose="02020603050405020304" pitchFamily="18" charset="0"/>
              </a:rPr>
              <a:t>Reconhecimento mútuo II.</a:t>
            </a:r>
          </a:p>
          <a:p>
            <a:pPr algn="l" rtl="0"/>
            <a:r>
              <a:rPr lang="pt-pt" sz="3600" b="1" i="1" u="none" baseline="0">
                <a:solidFill>
                  <a:schemeClr val="bg1"/>
                </a:solidFill>
                <a:latin typeface="Times New Roman" panose="02020603050405020304" pitchFamily="18" charset="0"/>
                <a:cs typeface="Times New Roman" panose="02020603050405020304" pitchFamily="18" charset="0"/>
              </a:rPr>
              <a:t>Decisão-Quadro 2009/829/JAI, do Conselho</a:t>
            </a:r>
            <a:endParaRPr lang="pt-pt" sz="3600" i="1" dirty="0">
              <a:solidFill>
                <a:schemeClr val="bg1"/>
              </a:solidFill>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Lei aplicável e decisões subsequentes</a:t>
            </a:r>
            <a:br>
              <a:rPr lang="pt-pt" sz="3600" i="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594"/>
            <a:ext cx="10275501" cy="4393982"/>
          </a:xfrm>
        </p:spPr>
        <p:txBody>
          <a:bodyPr>
            <a:normAutofit/>
          </a:bodyPr>
          <a:lstStyle/>
          <a:p>
            <a:pPr marL="342900" indent="-342900" algn="just" rtl="0">
              <a:lnSpc>
                <a:spcPct val="107000"/>
              </a:lnSpc>
              <a:spcBef>
                <a:spcPts val="0"/>
              </a:spcBef>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Após a decisão de reconhecimento, a fiscalização das medidas de controlo </a:t>
            </a:r>
            <a:r>
              <a:rPr lang="pt-pt" sz="2000" b="1" i="0" u="none" baseline="0" dirty="0">
                <a:solidFill>
                  <a:srgbClr val="FF0000"/>
                </a:solidFill>
                <a:latin typeface="Times New Roman" panose="02020603050405020304" pitchFamily="18" charset="0"/>
                <a:cs typeface="Times New Roman" panose="02020603050405020304" pitchFamily="18" charset="0"/>
              </a:rPr>
              <a:t>deve ser regulada pela legislação do Estado de execução</a:t>
            </a:r>
            <a:r>
              <a:rPr lang="pt-pt" sz="2000" b="1" i="0" u="none" baseline="0" dirty="0">
                <a:latin typeface="Times New Roman" panose="02020603050405020304" pitchFamily="18" charset="0"/>
                <a:cs typeface="Times New Roman" panose="02020603050405020304" pitchFamily="18" charset="0"/>
              </a:rPr>
              <a:t> </a:t>
            </a:r>
            <a:r>
              <a:rPr lang="pt-pt" sz="2000" b="0" i="0" u="none" baseline="0" dirty="0">
                <a:latin typeface="Times New Roman" panose="02020603050405020304" pitchFamily="18" charset="0"/>
                <a:cs typeface="Times New Roman" panose="02020603050405020304" pitchFamily="18" charset="0"/>
              </a:rPr>
              <a:t>(Artigo 16.º da DQ)</a:t>
            </a:r>
          </a:p>
          <a:p>
            <a:pPr marL="342900" indent="-342900" algn="just" rtl="0">
              <a:lnSpc>
                <a:spcPct val="107000"/>
              </a:lnSpc>
              <a:spcBef>
                <a:spcPts val="0"/>
              </a:spcBef>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Ainda assim, </a:t>
            </a:r>
            <a:r>
              <a:rPr lang="pt-pt" sz="2000" b="1" i="0" u="none" baseline="0" dirty="0">
                <a:latin typeface="Times New Roman" panose="02020603050405020304" pitchFamily="18" charset="0"/>
                <a:cs typeface="Times New Roman" panose="02020603050405020304" pitchFamily="18" charset="0"/>
              </a:rPr>
              <a:t>a AC do Estado de emissão</a:t>
            </a:r>
            <a:r>
              <a:rPr lang="pt-pt" sz="2000" b="0" i="0" u="none" baseline="0" dirty="0">
                <a:latin typeface="Times New Roman" panose="02020603050405020304" pitchFamily="18" charset="0"/>
                <a:cs typeface="Times New Roman" panose="02020603050405020304" pitchFamily="18" charset="0"/>
              </a:rPr>
              <a:t> </a:t>
            </a:r>
            <a:r>
              <a:rPr lang="pt-pt" sz="2000" b="0" i="0" u="sng" baseline="0" dirty="0">
                <a:latin typeface="Times New Roman" panose="02020603050405020304" pitchFamily="18" charset="0"/>
                <a:cs typeface="Times New Roman" panose="02020603050405020304" pitchFamily="18" charset="0"/>
              </a:rPr>
              <a:t>deve ter jurisdição</a:t>
            </a:r>
            <a:r>
              <a:rPr lang="pt-pt" sz="2000" b="0" i="0" u="none" baseline="0" dirty="0">
                <a:latin typeface="Times New Roman" panose="02020603050405020304" pitchFamily="18" charset="0"/>
                <a:cs typeface="Times New Roman" panose="02020603050405020304" pitchFamily="18" charset="0"/>
              </a:rPr>
              <a:t> para tomar todas as decisões subsequentes relacionadas com uma decisão sobre medidas de controlo. Tais decisões subsequentes incluem, nomeadamente: </a:t>
            </a:r>
          </a:p>
          <a:p>
            <a:pPr marL="0" indent="0" algn="just" rtl="0">
              <a:lnSpc>
                <a:spcPct val="107000"/>
              </a:lnSpc>
              <a:spcBef>
                <a:spcPts val="0"/>
              </a:spcBef>
              <a:buNone/>
            </a:pPr>
            <a:r>
              <a:rPr lang="pt-pt" sz="2000" b="0" i="0" u="none" baseline="0" dirty="0">
                <a:latin typeface="Times New Roman" panose="02020603050405020304" pitchFamily="18" charset="0"/>
                <a:cs typeface="Times New Roman" panose="02020603050405020304" pitchFamily="18" charset="0"/>
              </a:rPr>
              <a:t>	(a) renovação, revisão e retirada da decisão sobre medidas de controlo; </a:t>
            </a:r>
          </a:p>
          <a:p>
            <a:pPr marL="0" indent="0" algn="just" rtl="0">
              <a:lnSpc>
                <a:spcPct val="107000"/>
              </a:lnSpc>
              <a:spcBef>
                <a:spcPts val="0"/>
              </a:spcBef>
              <a:buNone/>
            </a:pPr>
            <a:r>
              <a:rPr lang="pt-pt" sz="2000" b="0" i="0" u="none" baseline="0" dirty="0">
                <a:latin typeface="Times New Roman" panose="02020603050405020304" pitchFamily="18" charset="0"/>
                <a:cs typeface="Times New Roman" panose="02020603050405020304" pitchFamily="18" charset="0"/>
              </a:rPr>
              <a:t>	(b) modificação das medidas de controlo; </a:t>
            </a:r>
          </a:p>
          <a:p>
            <a:pPr marL="896938" indent="-896938" algn="just" rtl="0">
              <a:lnSpc>
                <a:spcPct val="107000"/>
              </a:lnSpc>
              <a:spcBef>
                <a:spcPts val="0"/>
              </a:spcBef>
              <a:buNone/>
            </a:pPr>
            <a:r>
              <a:rPr lang="pt-pt" sz="2000" b="0" i="0" u="none" baseline="0" dirty="0">
                <a:latin typeface="Times New Roman" panose="02020603050405020304" pitchFamily="18" charset="0"/>
                <a:cs typeface="Times New Roman" panose="02020603050405020304" pitchFamily="18" charset="0"/>
              </a:rPr>
              <a:t>	(c) emissão de um mandado de detenção ou de qualquer outra decisão judicial executória com os mesmos efeitos.</a:t>
            </a: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Symbol" panose="05050102010706020507" pitchFamily="18" charset="2"/>
              <a:buChar char=""/>
            </a:pPr>
            <a:endParaRPr lang="pt-pt"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10</a:t>
            </a:fld>
            <a:endParaRPr lang="pt-pt"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Obrigações para as autoridades envolvidas</a:t>
            </a:r>
            <a:br>
              <a:rPr lang="pt-pt" sz="3600" i="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73181"/>
            <a:ext cx="10275501" cy="4783169"/>
          </a:xfrm>
        </p:spPr>
        <p:txBody>
          <a:bodyPr>
            <a:normAutofit lnSpcReduction="10000"/>
          </a:bodyPr>
          <a:lstStyle/>
          <a:p>
            <a:pPr marL="342900" indent="-342900" algn="just" rtl="0">
              <a:lnSpc>
                <a:spcPct val="100000"/>
              </a:lnSpc>
              <a:spcBef>
                <a:spcPts val="0"/>
              </a:spcBef>
              <a:spcAft>
                <a:spcPts val="1200"/>
              </a:spcAft>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A AC do Estado de execução pode convidar a autoridade competente do Estado de emissão a dar informações sobre se a fiscalização das medidas de controlo </a:t>
            </a:r>
            <a:r>
              <a:rPr lang="pt-pt" sz="2000" b="1" i="0" u="none" baseline="0" dirty="0">
                <a:latin typeface="Times New Roman" panose="02020603050405020304" pitchFamily="18" charset="0"/>
                <a:cs typeface="Times New Roman" panose="02020603050405020304" pitchFamily="18" charset="0"/>
              </a:rPr>
              <a:t>ainda é necessária nas circunstâncias do caso específico em apreço</a:t>
            </a:r>
          </a:p>
          <a:p>
            <a:pPr marL="342900" indent="-342900" algn="just" rtl="0">
              <a:lnSpc>
                <a:spcPct val="100000"/>
              </a:lnSpc>
              <a:spcBef>
                <a:spcPts val="0"/>
              </a:spcBef>
              <a:spcAft>
                <a:spcPts val="1200"/>
              </a:spcAft>
              <a:buFont typeface="Wingdings" panose="05000000000000000000" pitchFamily="2" charset="2"/>
              <a:buChar char=""/>
            </a:pPr>
            <a:r>
              <a:rPr lang="pt-pt" sz="2000" b="1" i="0" u="none" baseline="0" dirty="0">
                <a:latin typeface="Times New Roman" panose="02020603050405020304" pitchFamily="18" charset="0"/>
                <a:cs typeface="Times New Roman" panose="02020603050405020304" pitchFamily="18" charset="0"/>
              </a:rPr>
              <a:t>Antes do termo do prazo referido</a:t>
            </a:r>
            <a:r>
              <a:rPr lang="pt-pt" sz="2000" b="0" i="0" u="none" baseline="0" dirty="0">
                <a:latin typeface="Times New Roman" panose="02020603050405020304" pitchFamily="18" charset="0"/>
                <a:cs typeface="Times New Roman" panose="02020603050405020304" pitchFamily="18" charset="0"/>
              </a:rPr>
              <a:t> no n.º 5 do Artigo 10.º, a AC do Estado de emissão deve especificar, </a:t>
            </a:r>
            <a:r>
              <a:rPr lang="pt-pt" sz="2000" b="0" i="0" u="none" baseline="0" dirty="0" err="1">
                <a:latin typeface="Times New Roman" panose="02020603050405020304" pitchFamily="18" charset="0"/>
                <a:cs typeface="Times New Roman" panose="02020603050405020304" pitchFamily="18" charset="0"/>
              </a:rPr>
              <a:t>ex</a:t>
            </a:r>
            <a:r>
              <a:rPr lang="pt-pt" sz="2000" b="0" i="0" u="none" baseline="0" dirty="0">
                <a:latin typeface="Times New Roman" panose="02020603050405020304" pitchFamily="18" charset="0"/>
                <a:cs typeface="Times New Roman" panose="02020603050405020304" pitchFamily="18" charset="0"/>
              </a:rPr>
              <a:t> </a:t>
            </a:r>
            <a:r>
              <a:rPr lang="pt-pt" sz="2000" b="0" i="0" u="none" baseline="0" dirty="0" err="1">
                <a:latin typeface="Times New Roman" panose="02020603050405020304" pitchFamily="18" charset="0"/>
                <a:cs typeface="Times New Roman" panose="02020603050405020304" pitchFamily="18" charset="0"/>
              </a:rPr>
              <a:t>officio</a:t>
            </a:r>
            <a:r>
              <a:rPr lang="pt-pt" sz="2000" b="0" i="0" u="none" baseline="0" dirty="0">
                <a:latin typeface="Times New Roman" panose="02020603050405020304" pitchFamily="18" charset="0"/>
                <a:cs typeface="Times New Roman" panose="02020603050405020304" pitchFamily="18" charset="0"/>
              </a:rPr>
              <a:t> ou a pedido da AC do Estado de execução, para que período adicional, se existir, espera que o controlo das medidas continue a ser necessário</a:t>
            </a:r>
          </a:p>
          <a:p>
            <a:pPr marL="342900" indent="-342900" algn="just" rtl="0">
              <a:lnSpc>
                <a:spcPct val="100000"/>
              </a:lnSpc>
              <a:spcBef>
                <a:spcPts val="0"/>
              </a:spcBef>
              <a:spcAft>
                <a:spcPts val="1200"/>
              </a:spcAft>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A autoridade competente do Estado de execução </a:t>
            </a:r>
            <a:r>
              <a:rPr lang="pt-pt" sz="2000" b="1" i="0" u="none" baseline="0" dirty="0">
                <a:solidFill>
                  <a:srgbClr val="FF0000"/>
                </a:solidFill>
                <a:latin typeface="Times New Roman" panose="02020603050405020304" pitchFamily="18" charset="0"/>
                <a:cs typeface="Times New Roman" panose="02020603050405020304" pitchFamily="18" charset="0"/>
              </a:rPr>
              <a:t>informa imediatamente</a:t>
            </a:r>
            <a:r>
              <a:rPr lang="pt-pt" sz="2000" b="0" i="0" u="none" baseline="0" dirty="0">
                <a:solidFill>
                  <a:srgbClr val="FF0000"/>
                </a:solidFill>
                <a:latin typeface="Times New Roman" panose="02020603050405020304" pitchFamily="18" charset="0"/>
                <a:cs typeface="Times New Roman" panose="02020603050405020304" pitchFamily="18" charset="0"/>
              </a:rPr>
              <a:t> </a:t>
            </a:r>
            <a:r>
              <a:rPr lang="pt-pt" sz="2000" b="0" i="0" u="none" baseline="0" dirty="0">
                <a:latin typeface="Times New Roman" panose="02020603050405020304" pitchFamily="18" charset="0"/>
                <a:cs typeface="Times New Roman" panose="02020603050405020304" pitchFamily="18" charset="0"/>
              </a:rPr>
              <a:t>a autoridade competente do Estado de emissão de </a:t>
            </a:r>
            <a:r>
              <a:rPr lang="pt-pt" sz="2000" b="1" i="0" u="none" baseline="0" dirty="0">
                <a:solidFill>
                  <a:srgbClr val="FF0000"/>
                </a:solidFill>
                <a:latin typeface="Times New Roman" panose="02020603050405020304" pitchFamily="18" charset="0"/>
                <a:cs typeface="Times New Roman" panose="02020603050405020304" pitchFamily="18" charset="0"/>
              </a:rPr>
              <a:t>qualquer incumprimento de uma medida de controlo</a:t>
            </a:r>
            <a:r>
              <a:rPr lang="pt-pt" sz="2000" b="0" i="0" u="none" baseline="0" dirty="0">
                <a:latin typeface="Times New Roman" panose="02020603050405020304" pitchFamily="18" charset="0"/>
                <a:cs typeface="Times New Roman" panose="02020603050405020304" pitchFamily="18" charset="0"/>
              </a:rPr>
              <a:t>, bem como de </a:t>
            </a:r>
            <a:r>
              <a:rPr lang="pt-pt" sz="2000" b="1" i="0" u="none" baseline="0" dirty="0">
                <a:solidFill>
                  <a:srgbClr val="FF0000"/>
                </a:solidFill>
                <a:latin typeface="Times New Roman" panose="02020603050405020304" pitchFamily="18" charset="0"/>
                <a:cs typeface="Times New Roman" panose="02020603050405020304" pitchFamily="18" charset="0"/>
              </a:rPr>
              <a:t>quaisquer outros elementos</a:t>
            </a:r>
            <a:r>
              <a:rPr lang="pt-pt" sz="2000" b="0" i="0" u="none" baseline="0" dirty="0">
                <a:solidFill>
                  <a:srgbClr val="FF0000"/>
                </a:solidFill>
                <a:latin typeface="Times New Roman" panose="02020603050405020304" pitchFamily="18" charset="0"/>
                <a:cs typeface="Times New Roman" panose="02020603050405020304" pitchFamily="18" charset="0"/>
              </a:rPr>
              <a:t> </a:t>
            </a:r>
            <a:r>
              <a:rPr lang="pt-pt" sz="2000" b="0" i="0" u="none" baseline="0" dirty="0">
                <a:latin typeface="Times New Roman" panose="02020603050405020304" pitchFamily="18" charset="0"/>
                <a:cs typeface="Times New Roman" panose="02020603050405020304" pitchFamily="18" charset="0"/>
              </a:rPr>
              <a:t>que possam implicar a tomada de uma decisão subsequente em conformidade com o n.º 1 do Artigo 18.º. A notificação é feita por meio do formulário constante do Anexo II</a:t>
            </a:r>
          </a:p>
          <a:p>
            <a:pPr marL="342900" indent="-342900" algn="just" rtl="0">
              <a:lnSpc>
                <a:spcPct val="100000"/>
              </a:lnSpc>
              <a:spcBef>
                <a:spcPts val="0"/>
              </a:spcBef>
              <a:spcAft>
                <a:spcPts val="1200"/>
              </a:spcAft>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A autoridade competente do Estado de execução informa, sem demora, a autoridade competente do Estado de emissão, por qualquer meio que permita conservar registo escrito, das </a:t>
            </a:r>
            <a:r>
              <a:rPr lang="pt-pt" sz="2000" b="1" i="0" u="none" baseline="0" dirty="0">
                <a:latin typeface="Times New Roman" panose="02020603050405020304" pitchFamily="18" charset="0"/>
                <a:cs typeface="Times New Roman" panose="02020603050405020304" pitchFamily="18" charset="0"/>
              </a:rPr>
              <a:t>situações previstas no n.º 2 do Artigo 20.º da DQ</a:t>
            </a:r>
            <a:endParaRPr lang="pt-pt" sz="2000" b="1"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Symbol" panose="05050102010706020507" pitchFamily="18" charset="2"/>
              <a:buChar char=""/>
            </a:pPr>
            <a:endParaRPr lang="pt-pt"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11</a:t>
            </a:fld>
            <a:endParaRPr lang="pt-pt" dirty="0">
              <a:solidFill>
                <a:schemeClr val="bg1"/>
              </a:solidFill>
            </a:endParaRPr>
          </a:p>
        </p:txBody>
      </p:sp>
    </p:spTree>
    <p:extLst>
      <p:ext uri="{BB962C8B-B14F-4D97-AF65-F5344CB8AC3E}">
        <p14:creationId xmlns:p14="http://schemas.microsoft.com/office/powerpoint/2010/main" val="103279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Consultas (Artigo 22.º) e línguas (Artigo 24.º)</a:t>
            </a:r>
            <a:br>
              <a:rPr lang="pt-pt" sz="3600" i="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rtl="0">
              <a:lnSpc>
                <a:spcPct val="107000"/>
              </a:lnSpc>
              <a:spcBef>
                <a:spcPts val="0"/>
              </a:spcBef>
              <a:spcAft>
                <a:spcPts val="0"/>
              </a:spcAft>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As autoridades competentes do Estado de emissão e do Estado de execução </a:t>
            </a:r>
            <a:r>
              <a:rPr lang="pt-pt" sz="2000" b="1" i="0" u="none" baseline="0" dirty="0">
                <a:latin typeface="Times New Roman" panose="02020603050405020304" pitchFamily="18" charset="0"/>
                <a:cs typeface="Times New Roman" panose="02020603050405020304" pitchFamily="18" charset="0"/>
              </a:rPr>
              <a:t>consultam-se mutuamente</a:t>
            </a:r>
            <a:r>
              <a:rPr lang="pt-pt" sz="2000" b="0" i="0" u="none" baseline="0" dirty="0">
                <a:latin typeface="Times New Roman" panose="02020603050405020304" pitchFamily="18" charset="0"/>
                <a:cs typeface="Times New Roman" panose="02020603050405020304" pitchFamily="18" charset="0"/>
              </a:rPr>
              <a:t>: </a:t>
            </a:r>
          </a:p>
          <a:p>
            <a:pPr marL="0" marR="0" lvl="0" indent="0" algn="just" rtl="0">
              <a:lnSpc>
                <a:spcPct val="107000"/>
              </a:lnSpc>
              <a:spcBef>
                <a:spcPts val="0"/>
              </a:spcBef>
              <a:spcAft>
                <a:spcPts val="0"/>
              </a:spcAft>
              <a:buNone/>
            </a:pPr>
            <a:r>
              <a:rPr lang="pt-pt" sz="2000" b="0" i="0" u="none" baseline="0" dirty="0">
                <a:latin typeface="Times New Roman" panose="02020603050405020304" pitchFamily="18" charset="0"/>
                <a:cs typeface="Times New Roman" panose="02020603050405020304" pitchFamily="18" charset="0"/>
              </a:rPr>
              <a:t>	</a:t>
            </a:r>
            <a:r>
              <a:rPr lang="pt-pt" sz="2000" b="0" i="1" u="none" baseline="0" dirty="0">
                <a:latin typeface="Times New Roman" panose="02020603050405020304" pitchFamily="18" charset="0"/>
                <a:cs typeface="Times New Roman" panose="02020603050405020304" pitchFamily="18" charset="0"/>
              </a:rPr>
              <a:t>(a) durante a preparação ou, pelo menos, antes de enviar a decisão sobre medidas de </a:t>
            </a:r>
            <a:r>
              <a:rPr lang="pt-pt" sz="2000" b="0" i="0" u="none" baseline="0" dirty="0">
                <a:latin typeface="Times New Roman" panose="02020603050405020304" pitchFamily="18" charset="0"/>
                <a:cs typeface="Times New Roman" panose="02020603050405020304" pitchFamily="18" charset="0"/>
              </a:rPr>
              <a:t>	</a:t>
            </a:r>
            <a:r>
              <a:rPr lang="pt-pt" sz="2000" b="0" i="1" u="none" baseline="0" dirty="0">
                <a:latin typeface="Times New Roman" panose="02020603050405020304" pitchFamily="18" charset="0"/>
                <a:cs typeface="Times New Roman" panose="02020603050405020304" pitchFamily="18" charset="0"/>
              </a:rPr>
              <a:t>controlo, acompanhada da certidão referida no Artigo 10.º;</a:t>
            </a:r>
          </a:p>
          <a:p>
            <a:pPr marL="0" marR="0" lvl="0" indent="0" algn="just" rtl="0">
              <a:lnSpc>
                <a:spcPct val="107000"/>
              </a:lnSpc>
              <a:spcBef>
                <a:spcPts val="0"/>
              </a:spcBef>
              <a:spcAft>
                <a:spcPts val="0"/>
              </a:spcAft>
              <a:buNone/>
            </a:pPr>
            <a:r>
              <a:rPr lang="pt-pt" sz="2000" b="0" i="0" u="none" baseline="0" dirty="0">
                <a:latin typeface="Times New Roman" panose="02020603050405020304" pitchFamily="18" charset="0"/>
                <a:cs typeface="Times New Roman" panose="02020603050405020304" pitchFamily="18" charset="0"/>
              </a:rPr>
              <a:t>	</a:t>
            </a:r>
            <a:r>
              <a:rPr lang="pt-pt" sz="2000" b="0" i="1" u="none" baseline="0" dirty="0">
                <a:latin typeface="Times New Roman" panose="02020603050405020304" pitchFamily="18" charset="0"/>
                <a:cs typeface="Times New Roman" panose="02020603050405020304" pitchFamily="18" charset="0"/>
              </a:rPr>
              <a:t>(b) para facilitar a correta e eficiente fiscalização das medidas de controlo;</a:t>
            </a:r>
          </a:p>
          <a:p>
            <a:pPr marL="896938" marR="0" lvl="0" indent="0" algn="just" rtl="0">
              <a:lnSpc>
                <a:spcPct val="107000"/>
              </a:lnSpc>
              <a:spcBef>
                <a:spcPts val="0"/>
              </a:spcBef>
              <a:spcAft>
                <a:spcPts val="0"/>
              </a:spcAft>
              <a:buNone/>
            </a:pPr>
            <a:r>
              <a:rPr lang="pt-pt" sz="2000" b="0" i="1" u="none" baseline="0" dirty="0">
                <a:latin typeface="Times New Roman" panose="02020603050405020304" pitchFamily="18" charset="0"/>
                <a:cs typeface="Times New Roman" panose="02020603050405020304" pitchFamily="18" charset="0"/>
              </a:rPr>
              <a:t>(c) quando por parte da pessoa em causa tiver havido um grave incumprimento das medidas de controlo impostas. </a:t>
            </a:r>
          </a:p>
          <a:p>
            <a:pPr marL="342900" marR="0" lvl="0" indent="-342900" algn="just" rtl="0">
              <a:lnSpc>
                <a:spcPct val="107000"/>
              </a:lnSpc>
              <a:spcBef>
                <a:spcPts val="0"/>
              </a:spcBef>
              <a:spcAft>
                <a:spcPts val="0"/>
              </a:spcAft>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As certidões </a:t>
            </a:r>
            <a:r>
              <a:rPr lang="pt-pt" sz="2000" b="1" i="0" u="none" baseline="0" dirty="0">
                <a:latin typeface="Times New Roman" panose="02020603050405020304" pitchFamily="18" charset="0"/>
                <a:cs typeface="Times New Roman" panose="02020603050405020304" pitchFamily="18" charset="0"/>
              </a:rPr>
              <a:t>são traduzidas</a:t>
            </a:r>
            <a:r>
              <a:rPr lang="pt-pt" sz="2000" b="0" i="0" u="none" baseline="0" dirty="0">
                <a:latin typeface="Times New Roman" panose="02020603050405020304" pitchFamily="18" charset="0"/>
                <a:cs typeface="Times New Roman" panose="02020603050405020304" pitchFamily="18" charset="0"/>
              </a:rPr>
              <a:t> para a língua oficial, ou para uma das línguas oficiais, do Estado de execução. Aquando da aprovação da presente decisão-quadro ou em data posterior, qualquer EM pode indicar, em declaração depositada junto do Secretariado-Geral do Conselho, que aceita a tradução para uma ou várias outras línguas oficiais das instituições da União Europeia.</a:t>
            </a: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Symbol" panose="05050102010706020507" pitchFamily="18" charset="2"/>
              <a:buChar char=""/>
            </a:pPr>
            <a:endParaRPr lang="pt-pt"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12</a:t>
            </a:fld>
            <a:endParaRPr lang="pt-pt"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pPr algn="l" rtl="0"/>
            <a:r>
              <a:rPr lang="pt-pt" sz="3600" b="1" i="0" u="none" baseline="0">
                <a:latin typeface="Times New Roman" panose="02020603050405020304" pitchFamily="18" charset="0"/>
                <a:cs typeface="Times New Roman" panose="02020603050405020304" pitchFamily="18" charset="0"/>
              </a:rPr>
              <a:t>Conteúdo:</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803150"/>
            <a:ext cx="10275501" cy="4393982"/>
          </a:xfrm>
        </p:spPr>
        <p:txBody>
          <a:bodyPr>
            <a:normAutofit/>
          </a:bodyPr>
          <a:lstStyle/>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Ficha informativa – DQ 2009/829</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Objetivos</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Definições</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Autoridades competentes</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Critérios para o envio de uma decisão sobre medidas de controlo</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Procedimento para o reconhecimento de uma decisão sobre medidas de controlo</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Motivos de não reconhecimento. Adaptação da decisão</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Lei aplicável e decisões subsequentes</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Obrigações para as autoridades envolvidas</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Consultas e línguas</a:t>
            </a:r>
            <a:endParaRPr lang="pt-pt" sz="2000" i="1" dirty="0">
              <a:latin typeface="Times New Roman" panose="02020603050405020304" pitchFamily="18" charset="0"/>
              <a:cs typeface="Times New Roman" panose="02020603050405020304" pitchFamily="18" charset="0"/>
            </a:endParaRPr>
          </a:p>
          <a:p>
            <a:pPr algn="l" rtl="0">
              <a:buFont typeface="Wingdings" panose="05000000000000000000" pitchFamily="2" charset="2"/>
              <a:buChar char="ü"/>
            </a:pPr>
            <a:endParaRPr lang="pt-pt" sz="2000" i="1" dirty="0">
              <a:latin typeface="Times New Roman" panose="02020603050405020304" pitchFamily="18" charset="0"/>
              <a:cs typeface="Times New Roman" panose="02020603050405020304" pitchFamily="18" charset="0"/>
            </a:endParaRPr>
          </a:p>
          <a:p>
            <a:endParaRPr lang="pt-pt"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pPr algn="r" rtl="0"/>
            <a:fld id="{6D22F896-40B5-4ADD-8801-0D06FADFA095}" type="slidenum">
              <a:rPr>
                <a:solidFill>
                  <a:schemeClr val="bg1"/>
                </a:solidFill>
              </a:rPr>
              <a:t>2</a:t>
            </a:fld>
            <a:endParaRPr lang="pt-pt"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66394" y="453709"/>
            <a:ext cx="10905066" cy="1135737"/>
          </a:xfrm>
        </p:spPr>
        <p:txBody>
          <a:bodyPr>
            <a:normAutofit/>
          </a:bodyPr>
          <a:lstStyle/>
          <a:p>
            <a:pPr algn="l" rtl="0"/>
            <a:r>
              <a:rPr lang="pt-pt" sz="3600" b="1" i="0" u="none" baseline="0">
                <a:latin typeface="Times New Roman" panose="02020603050405020304" pitchFamily="18" charset="0"/>
                <a:cs typeface="Times New Roman" panose="02020603050405020304" pitchFamily="18" charset="0"/>
              </a:rPr>
              <a:t>  Ficha informativa</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66394" y="1711355"/>
            <a:ext cx="10905066" cy="3803325"/>
          </a:xfrm>
        </p:spPr>
        <p:txBody>
          <a:bodyPr>
            <a:noAutofit/>
          </a:bodyPr>
          <a:lstStyle/>
          <a:p>
            <a:pPr algn="just" rtl="0">
              <a:spcAft>
                <a:spcPts val="1200"/>
              </a:spcAft>
            </a:pPr>
            <a:r>
              <a:rPr lang="pt-pt" sz="2000" b="0" i="0" u="none" baseline="0">
                <a:latin typeface="Times New Roman" panose="02020603050405020304" pitchFamily="18" charset="0"/>
                <a:cs typeface="Times New Roman" panose="02020603050405020304" pitchFamily="18" charset="0"/>
              </a:rPr>
              <a:t>Prazo de transposição da DQ – </a:t>
            </a:r>
            <a:r>
              <a:rPr lang="pt-pt" sz="2000" b="1" i="0" u="none" baseline="0">
                <a:solidFill>
                  <a:srgbClr val="FF0000"/>
                </a:solidFill>
                <a:latin typeface="Times New Roman" panose="02020603050405020304" pitchFamily="18" charset="0"/>
                <a:cs typeface="Times New Roman" panose="02020603050405020304" pitchFamily="18" charset="0"/>
              </a:rPr>
              <a:t>1 de dezembro de 2012</a:t>
            </a:r>
          </a:p>
          <a:p>
            <a:pPr algn="just" rtl="0">
              <a:spcAft>
                <a:spcPts val="1200"/>
              </a:spcAft>
            </a:pPr>
            <a:r>
              <a:rPr lang="pt-pt" sz="2000" b="1" i="0" u="none" baseline="0">
                <a:solidFill>
                  <a:srgbClr val="FF0000"/>
                </a:solidFill>
                <a:latin typeface="Times New Roman" panose="02020603050405020304" pitchFamily="18" charset="0"/>
                <a:cs typeface="Times New Roman" panose="02020603050405020304" pitchFamily="18" charset="0"/>
              </a:rPr>
              <a:t>27 EM </a:t>
            </a:r>
            <a:r>
              <a:rPr lang="pt-pt" sz="2000" b="0" i="0" u="none" baseline="0">
                <a:latin typeface="Times New Roman" panose="02020603050405020304" pitchFamily="18" charset="0"/>
                <a:cs typeface="Times New Roman" panose="02020603050405020304" pitchFamily="18" charset="0"/>
              </a:rPr>
              <a:t>implementaram-na,</a:t>
            </a:r>
            <a:r>
              <a:rPr lang="pt-pt" sz="2000" b="1" i="0" u="none" baseline="0">
                <a:latin typeface="Times New Roman" panose="02020603050405020304" pitchFamily="18" charset="0"/>
                <a:cs typeface="Times New Roman" panose="02020603050405020304" pitchFamily="18" charset="0"/>
              </a:rPr>
              <a:t> </a:t>
            </a:r>
            <a:r>
              <a:rPr lang="pt-pt" sz="2000" b="1" i="0" u="none" baseline="0">
                <a:solidFill>
                  <a:srgbClr val="FF0000"/>
                </a:solidFill>
                <a:latin typeface="Times New Roman" panose="02020603050405020304" pitchFamily="18" charset="0"/>
                <a:cs typeface="Times New Roman" panose="02020603050405020304" pitchFamily="18" charset="0"/>
              </a:rPr>
              <a:t>processo em curso na Irlanda </a:t>
            </a:r>
            <a:r>
              <a:rPr lang="pt-pt" sz="2000" b="1" i="0" u="none" baseline="0">
                <a:latin typeface="Times New Roman" panose="02020603050405020304" pitchFamily="18" charset="0"/>
                <a:cs typeface="Times New Roman" panose="02020603050405020304" pitchFamily="18" charset="0"/>
              </a:rPr>
              <a:t>(em 28.10.2020)</a:t>
            </a:r>
          </a:p>
          <a:p>
            <a:pPr algn="just" rtl="0">
              <a:spcAft>
                <a:spcPts val="1200"/>
              </a:spcAft>
            </a:pPr>
            <a:r>
              <a:rPr lang="pt-pt" sz="2000" b="0" i="0" u="none" baseline="0">
                <a:latin typeface="Times New Roman" panose="02020603050405020304" pitchFamily="18" charset="0"/>
                <a:cs typeface="Times New Roman" panose="02020603050405020304" pitchFamily="18" charset="0"/>
              </a:rPr>
              <a:t>A DQ </a:t>
            </a:r>
            <a:r>
              <a:rPr lang="pt-pt" sz="2000" b="1" i="0" u="none" baseline="0">
                <a:solidFill>
                  <a:srgbClr val="FF0000"/>
                </a:solidFill>
                <a:latin typeface="Times New Roman" panose="02020603050405020304" pitchFamily="18" charset="0"/>
                <a:cs typeface="Times New Roman" panose="02020603050405020304" pitchFamily="18" charset="0"/>
              </a:rPr>
              <a:t>permite</a:t>
            </a:r>
            <a:r>
              <a:rPr lang="pt-pt" sz="2000" b="0" i="0" u="none" baseline="0">
                <a:latin typeface="Times New Roman" panose="02020603050405020304" pitchFamily="18" charset="0"/>
                <a:cs typeface="Times New Roman" panose="02020603050405020304" pitchFamily="18" charset="0"/>
              </a:rPr>
              <a:t> que uma pessoa residente num EM, </a:t>
            </a:r>
            <a:r>
              <a:rPr lang="pt-pt" sz="2000" b="0" i="0" u="sng" baseline="0">
                <a:latin typeface="Times New Roman" panose="02020603050405020304" pitchFamily="18" charset="0"/>
                <a:cs typeface="Times New Roman" panose="02020603050405020304" pitchFamily="18" charset="0"/>
              </a:rPr>
              <a:t>mas sujeita a processos penais num segundo EM</a:t>
            </a:r>
            <a:r>
              <a:rPr lang="pt-pt" sz="2000" b="0" i="0" u="none" baseline="0">
                <a:latin typeface="Times New Roman" panose="02020603050405020304" pitchFamily="18" charset="0"/>
                <a:cs typeface="Times New Roman" panose="02020603050405020304" pitchFamily="18" charset="0"/>
              </a:rPr>
              <a:t>, seja supervisionada pelas autoridades do Estado em que é residente enquanto aguarda julgamento</a:t>
            </a:r>
          </a:p>
          <a:p>
            <a:pPr algn="just" rtl="0">
              <a:spcAft>
                <a:spcPts val="1200"/>
              </a:spcAft>
            </a:pPr>
            <a:r>
              <a:rPr lang="pt-pt" sz="2000" b="0" i="0" u="none" baseline="0">
                <a:latin typeface="Times New Roman" panose="02020603050405020304" pitchFamily="18" charset="0"/>
                <a:cs typeface="Times New Roman" panose="02020603050405020304" pitchFamily="18" charset="0"/>
              </a:rPr>
              <a:t>Existe o </a:t>
            </a:r>
            <a:r>
              <a:rPr lang="pt-pt" sz="2000" b="1" i="0" u="none" baseline="0">
                <a:solidFill>
                  <a:srgbClr val="FF0000"/>
                </a:solidFill>
                <a:latin typeface="Times New Roman" panose="02020603050405020304" pitchFamily="18" charset="0"/>
                <a:cs typeface="Times New Roman" panose="02020603050405020304" pitchFamily="18" charset="0"/>
              </a:rPr>
              <a:t>risco de tratamento diferente</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entre aqueles que são residentes no estado de julgamento e aqueles que não o são. Um não residente corre o risco de ficar detido enquanto aguarda julgamento, mesmo quando isso não se verificaria para um residente em circunstâncias semelhantes</a:t>
            </a:r>
          </a:p>
          <a:p>
            <a:pPr algn="just" rtl="0">
              <a:spcAft>
                <a:spcPts val="1200"/>
              </a:spcAft>
            </a:pPr>
            <a:r>
              <a:rPr lang="pt-pt" sz="2000" b="0" i="0" u="none" baseline="0">
                <a:latin typeface="Times New Roman" panose="02020603050405020304" pitchFamily="18" charset="0"/>
                <a:cs typeface="Times New Roman" panose="02020603050405020304" pitchFamily="18" charset="0"/>
              </a:rPr>
              <a:t>A DQ </a:t>
            </a:r>
            <a:r>
              <a:rPr lang="pt-pt" sz="2000" b="1" i="0" u="none" baseline="0">
                <a:solidFill>
                  <a:srgbClr val="FF0000"/>
                </a:solidFill>
                <a:latin typeface="Times New Roman" panose="02020603050405020304" pitchFamily="18" charset="0"/>
                <a:cs typeface="Times New Roman" panose="02020603050405020304" pitchFamily="18" charset="0"/>
              </a:rPr>
              <a:t>estabelece regras</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segundo as quais um Estado-Membro </a:t>
            </a:r>
            <a:r>
              <a:rPr lang="pt-pt" sz="2000" b="1" i="0" u="sng" baseline="0">
                <a:latin typeface="Times New Roman" panose="02020603050405020304" pitchFamily="18" charset="0"/>
                <a:cs typeface="Times New Roman" panose="02020603050405020304" pitchFamily="18" charset="0"/>
              </a:rPr>
              <a:t>reconhece</a:t>
            </a:r>
            <a:r>
              <a:rPr lang="pt-pt" sz="2000" b="0" i="0" u="none" baseline="0">
                <a:latin typeface="Times New Roman" panose="02020603050405020304" pitchFamily="18" charset="0"/>
                <a:cs typeface="Times New Roman" panose="02020603050405020304" pitchFamily="18" charset="0"/>
              </a:rPr>
              <a:t> uma decisão sobre medidas de controlo </a:t>
            </a:r>
            <a:r>
              <a:rPr lang="pt-pt" sz="2000" b="0" i="0" u="sng" baseline="0">
                <a:latin typeface="Times New Roman" panose="02020603050405020304" pitchFamily="18" charset="0"/>
                <a:cs typeface="Times New Roman" panose="02020603050405020304" pitchFamily="18" charset="0"/>
              </a:rPr>
              <a:t>emitida noutro EM</a:t>
            </a:r>
            <a:r>
              <a:rPr lang="pt-pt" sz="2000" b="0" i="0" u="none" baseline="0">
                <a:latin typeface="Times New Roman" panose="02020603050405020304" pitchFamily="18" charset="0"/>
                <a:cs typeface="Times New Roman" panose="02020603050405020304" pitchFamily="18" charset="0"/>
              </a:rPr>
              <a:t> como alternativa à prisão preventiva, </a:t>
            </a:r>
            <a:r>
              <a:rPr lang="pt-pt" sz="2000" b="1" i="0" u="sng" baseline="0">
                <a:latin typeface="Times New Roman" panose="02020603050405020304" pitchFamily="18" charset="0"/>
                <a:cs typeface="Times New Roman" panose="02020603050405020304" pitchFamily="18" charset="0"/>
              </a:rPr>
              <a:t>monitoriza</a:t>
            </a:r>
            <a:r>
              <a:rPr lang="pt-pt" sz="2000" b="0" i="0" u="none" baseline="0">
                <a:latin typeface="Times New Roman" panose="02020603050405020304" pitchFamily="18" charset="0"/>
                <a:cs typeface="Times New Roman" panose="02020603050405020304" pitchFamily="18" charset="0"/>
              </a:rPr>
              <a:t> as medidas de controlo impostas a uma pessoa singular e </a:t>
            </a:r>
            <a:r>
              <a:rPr lang="pt-pt" sz="2000" b="1" i="0" u="sng" baseline="0">
                <a:latin typeface="Times New Roman" panose="02020603050405020304" pitchFamily="18" charset="0"/>
                <a:cs typeface="Times New Roman" panose="02020603050405020304" pitchFamily="18" charset="0"/>
              </a:rPr>
              <a:t>entrega</a:t>
            </a:r>
            <a:r>
              <a:rPr lang="pt-pt" sz="2000" b="0" i="0" u="none" baseline="0">
                <a:latin typeface="Times New Roman" panose="02020603050405020304" pitchFamily="18" charset="0"/>
                <a:cs typeface="Times New Roman" panose="02020603050405020304" pitchFamily="18" charset="0"/>
              </a:rPr>
              <a:t> a pessoa em causa ao Estado de emissão em caso de violação dessas medidas</a:t>
            </a:r>
            <a:endParaRPr lang="pt-pt"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pPr algn="r" rtl="0"/>
            <a:fld id="{6D22F896-40B5-4ADD-8801-0D06FADFA095}" type="slidenum">
              <a:rPr>
                <a:solidFill>
                  <a:schemeClr val="bg1"/>
                </a:solidFill>
              </a:rPr>
              <a:t>3</a:t>
            </a:fld>
            <a:endParaRPr lang="pt-pt"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53709"/>
            <a:ext cx="10905066" cy="1135737"/>
          </a:xfrm>
        </p:spPr>
        <p:txBody>
          <a:bodyPr>
            <a:normAutofit/>
          </a:bodyPr>
          <a:lstStyle/>
          <a:p>
            <a:pPr algn="l" rtl="0"/>
            <a:r>
              <a:rPr lang="pt-pt" sz="3600" b="1" i="0" u="none" baseline="0">
                <a:latin typeface="Times New Roman" panose="02020603050405020304" pitchFamily="18" charset="0"/>
                <a:cs typeface="Times New Roman" panose="02020603050405020304" pitchFamily="18" charset="0"/>
              </a:rPr>
              <a:t>  Objetivos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rtl="0"/>
            <a:r>
              <a:rPr lang="pt-pt" sz="2200" b="1" i="0" u="none" baseline="0">
                <a:latin typeface="Times New Roman" panose="02020603050405020304" pitchFamily="18" charset="0"/>
                <a:cs typeface="Times New Roman" panose="02020603050405020304" pitchFamily="18" charset="0"/>
              </a:rPr>
              <a:t>garantir o regular exercício da justiça</a:t>
            </a:r>
            <a:r>
              <a:rPr lang="pt-pt" sz="2200" b="0" i="0" u="none" baseline="0">
                <a:latin typeface="Times New Roman" panose="02020603050405020304" pitchFamily="18" charset="0"/>
                <a:cs typeface="Times New Roman" panose="02020603050405020304" pitchFamily="18" charset="0"/>
              </a:rPr>
              <a:t> e, em especial, </a:t>
            </a:r>
            <a:r>
              <a:rPr lang="pt-pt" sz="2200" b="1" i="0" u="none" baseline="0">
                <a:latin typeface="Times New Roman" panose="02020603050405020304" pitchFamily="18" charset="0"/>
                <a:cs typeface="Times New Roman" panose="02020603050405020304" pitchFamily="18" charset="0"/>
              </a:rPr>
              <a:t>a comparência da pessoa em causa no julgamento</a:t>
            </a:r>
            <a:r>
              <a:rPr lang="pt-pt" sz="2200" b="0" i="0" u="none" baseline="0">
                <a:latin typeface="Times New Roman" panose="02020603050405020304" pitchFamily="18" charset="0"/>
                <a:cs typeface="Times New Roman" panose="02020603050405020304" pitchFamily="18" charset="0"/>
              </a:rPr>
              <a:t>; </a:t>
            </a:r>
          </a:p>
          <a:p>
            <a:pPr algn="just" rtl="0"/>
            <a:r>
              <a:rPr lang="pt-pt" sz="2200" b="1" i="0" u="none" baseline="0">
                <a:latin typeface="Times New Roman" panose="02020603050405020304" pitchFamily="18" charset="0"/>
                <a:cs typeface="Times New Roman" panose="02020603050405020304" pitchFamily="18" charset="0"/>
              </a:rPr>
              <a:t>promover</a:t>
            </a:r>
            <a:r>
              <a:rPr lang="pt-pt" sz="2200" b="0" i="0" u="none" baseline="0">
                <a:latin typeface="Times New Roman" panose="02020603050405020304" pitchFamily="18" charset="0"/>
                <a:cs typeface="Times New Roman" panose="02020603050405020304" pitchFamily="18" charset="0"/>
              </a:rPr>
              <a:t>, se for apropriado, a </a:t>
            </a:r>
            <a:r>
              <a:rPr lang="pt-pt" sz="2200" b="1" i="0" u="none" baseline="0">
                <a:latin typeface="Times New Roman" panose="02020603050405020304" pitchFamily="18" charset="0"/>
                <a:cs typeface="Times New Roman" panose="02020603050405020304" pitchFamily="18" charset="0"/>
              </a:rPr>
              <a:t>utilização</a:t>
            </a:r>
            <a:r>
              <a:rPr lang="pt-pt" sz="2200" b="0" i="0" u="none" baseline="0">
                <a:latin typeface="Times New Roman" panose="02020603050405020304" pitchFamily="18" charset="0"/>
                <a:cs typeface="Times New Roman" panose="02020603050405020304" pitchFamily="18" charset="0"/>
              </a:rPr>
              <a:t>, no decurso do processo penal, </a:t>
            </a:r>
            <a:r>
              <a:rPr lang="pt-pt" sz="2200" b="1" i="0" u="none" baseline="0">
                <a:latin typeface="Times New Roman" panose="02020603050405020304" pitchFamily="18" charset="0"/>
                <a:cs typeface="Times New Roman" panose="02020603050405020304" pitchFamily="18" charset="0"/>
              </a:rPr>
              <a:t>de medidas não privativas de liberdade como alternativa à prisão preventiva</a:t>
            </a:r>
            <a:r>
              <a:rPr lang="pt-pt" sz="2200" b="0" i="0" u="none" baseline="0">
                <a:latin typeface="Times New Roman" panose="02020603050405020304" pitchFamily="18" charset="0"/>
                <a:cs typeface="Times New Roman" panose="02020603050405020304" pitchFamily="18" charset="0"/>
              </a:rPr>
              <a:t> </a:t>
            </a:r>
            <a:r>
              <a:rPr lang="pt-pt" sz="2200" b="0" i="0" u="sng" baseline="0">
                <a:latin typeface="Times New Roman" panose="02020603050405020304" pitchFamily="18" charset="0"/>
                <a:cs typeface="Times New Roman" panose="02020603050405020304" pitchFamily="18" charset="0"/>
              </a:rPr>
              <a:t>para as pessoas que não residam no Estado-Membro onde decorre o processo</a:t>
            </a:r>
            <a:r>
              <a:rPr lang="pt-pt" sz="2200" b="0" i="0" u="none" baseline="0">
                <a:latin typeface="Times New Roman" panose="02020603050405020304" pitchFamily="18" charset="0"/>
                <a:cs typeface="Times New Roman" panose="02020603050405020304" pitchFamily="18" charset="0"/>
              </a:rPr>
              <a:t>; </a:t>
            </a:r>
          </a:p>
          <a:p>
            <a:pPr algn="just" rtl="0"/>
            <a:r>
              <a:rPr lang="pt-pt" sz="2200" b="1" i="0" u="none" baseline="0">
                <a:latin typeface="Times New Roman" panose="02020603050405020304" pitchFamily="18" charset="0"/>
                <a:cs typeface="Times New Roman" panose="02020603050405020304" pitchFamily="18" charset="0"/>
              </a:rPr>
              <a:t>melhorar a proteção das vítimas e do público em geral</a:t>
            </a:r>
          </a:p>
          <a:p>
            <a:pPr algn="just" rtl="0"/>
            <a:r>
              <a:rPr lang="pt-pt" sz="2200" b="1" i="0" u="none" baseline="0">
                <a:latin typeface="Times New Roman" panose="02020603050405020304" pitchFamily="18" charset="0"/>
                <a:cs typeface="Times New Roman" panose="02020603050405020304" pitchFamily="18" charset="0"/>
              </a:rPr>
              <a:t>controlar os movimentos do demandado</a:t>
            </a:r>
            <a:r>
              <a:rPr lang="pt-pt" sz="2200" b="0" i="0" u="none" baseline="0">
                <a:latin typeface="Times New Roman" panose="02020603050405020304" pitchFamily="18" charset="0"/>
                <a:cs typeface="Times New Roman" panose="02020603050405020304" pitchFamily="18" charset="0"/>
              </a:rPr>
              <a:t>, tendo em conta o objetivo imperioso de proteção do público em geral e o risco que constitui para o público</a:t>
            </a:r>
          </a:p>
          <a:p>
            <a:pPr algn="just" rtl="0"/>
            <a:r>
              <a:rPr lang="pt-pt" sz="2200" b="0" i="0" u="none" baseline="0">
                <a:latin typeface="Times New Roman" panose="02020603050405020304" pitchFamily="18" charset="0"/>
                <a:cs typeface="Times New Roman" panose="02020603050405020304" pitchFamily="18" charset="0"/>
              </a:rPr>
              <a:t>reforçar o </a:t>
            </a:r>
            <a:r>
              <a:rPr lang="pt-pt" sz="2200" b="1" i="0" u="none" baseline="0">
                <a:latin typeface="Times New Roman" panose="02020603050405020304" pitchFamily="18" charset="0"/>
                <a:cs typeface="Times New Roman" panose="02020603050405020304" pitchFamily="18" charset="0"/>
              </a:rPr>
              <a:t>direito à liberdade</a:t>
            </a:r>
            <a:r>
              <a:rPr lang="pt-pt" sz="2200" b="0" i="0" u="none" baseline="0">
                <a:latin typeface="Times New Roman" panose="02020603050405020304" pitchFamily="18" charset="0"/>
                <a:cs typeface="Times New Roman" panose="02020603050405020304" pitchFamily="18" charset="0"/>
              </a:rPr>
              <a:t> e à </a:t>
            </a:r>
            <a:r>
              <a:rPr lang="pt-pt" sz="2200" b="1" i="0" u="none" baseline="0">
                <a:latin typeface="Times New Roman" panose="02020603050405020304" pitchFamily="18" charset="0"/>
                <a:cs typeface="Times New Roman" panose="02020603050405020304" pitchFamily="18" charset="0"/>
              </a:rPr>
              <a:t>presunção de inocência</a:t>
            </a:r>
            <a:r>
              <a:rPr lang="pt-pt" sz="2200" b="0" i="0" u="none" baseline="0">
                <a:latin typeface="Times New Roman" panose="02020603050405020304" pitchFamily="18" charset="0"/>
                <a:cs typeface="Times New Roman" panose="02020603050405020304" pitchFamily="18" charset="0"/>
              </a:rPr>
              <a:t> na UE e </a:t>
            </a:r>
            <a:r>
              <a:rPr lang="pt-pt" sz="2200" b="1" i="0" u="none" baseline="0">
                <a:latin typeface="Times New Roman" panose="02020603050405020304" pitchFamily="18" charset="0"/>
                <a:cs typeface="Times New Roman" panose="02020603050405020304" pitchFamily="18" charset="0"/>
              </a:rPr>
              <a:t>assegurar a cooperação entre os EM</a:t>
            </a:r>
            <a:r>
              <a:rPr lang="pt-pt" sz="2200" b="0" i="0" u="none" baseline="0">
                <a:latin typeface="Times New Roman" panose="02020603050405020304" pitchFamily="18" charset="0"/>
                <a:cs typeface="Times New Roman" panose="02020603050405020304" pitchFamily="18" charset="0"/>
              </a:rPr>
              <a:t> nos casos em que uma pessoa é sujeita a obrigações ou a medidas de controlo enquanto aguarda a decisão de um tribunal</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pPr algn="r" rtl="0"/>
            <a:fld id="{6D22F896-40B5-4ADD-8801-0D06FADFA095}" type="slidenum">
              <a:rPr>
                <a:solidFill>
                  <a:schemeClr val="bg1"/>
                </a:solidFill>
              </a:rPr>
              <a:t>4</a:t>
            </a:fld>
            <a:endParaRPr lang="pt-pt"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pPr algn="l" rtl="0"/>
            <a:r>
              <a:rPr lang="pt-pt" sz="3600" b="1" i="0" u="none" baseline="0">
                <a:latin typeface="Times New Roman" panose="02020603050405020304" pitchFamily="18" charset="0"/>
                <a:cs typeface="Times New Roman" panose="02020603050405020304" pitchFamily="18" charset="0"/>
              </a:rPr>
              <a:t>  Definições – Artigo 4.º da DQ</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616"/>
            <a:ext cx="10275501" cy="4393982"/>
          </a:xfrm>
        </p:spPr>
        <p:txBody>
          <a:bodyPr>
            <a:normAutofit/>
          </a:bodyPr>
          <a:lstStyle/>
          <a:p>
            <a:pPr algn="just" rtl="0"/>
            <a:r>
              <a:rPr lang="pt-pt" sz="2000" b="1" i="0" u="none" baseline="0">
                <a:latin typeface="Times New Roman" panose="02020603050405020304" pitchFamily="18" charset="0"/>
                <a:cs typeface="Times New Roman" panose="02020603050405020304" pitchFamily="18" charset="0"/>
              </a:rPr>
              <a:t>«</a:t>
            </a:r>
            <a:r>
              <a:rPr lang="pt-pt" sz="2000" b="1" i="0" u="none" baseline="0">
                <a:solidFill>
                  <a:srgbClr val="FF0000"/>
                </a:solidFill>
                <a:latin typeface="Times New Roman" panose="02020603050405020304" pitchFamily="18" charset="0"/>
                <a:cs typeface="Times New Roman" panose="02020603050405020304" pitchFamily="18" charset="0"/>
              </a:rPr>
              <a:t>Decisão sobre medidas de controlo</a:t>
            </a:r>
            <a:r>
              <a:rPr lang="pt-pt" sz="2000" b="1" i="0" u="none" baseline="0">
                <a:latin typeface="Times New Roman" panose="02020603050405020304" pitchFamily="18" charset="0"/>
                <a:cs typeface="Times New Roman" panose="02020603050405020304" pitchFamily="18" charset="0"/>
              </a:rPr>
              <a:t>»</a:t>
            </a:r>
            <a:r>
              <a:rPr lang="pt-pt" sz="2000" b="0" i="0" u="none" baseline="0">
                <a:latin typeface="Times New Roman" panose="02020603050405020304" pitchFamily="18" charset="0"/>
                <a:cs typeface="Times New Roman" panose="02020603050405020304" pitchFamily="18" charset="0"/>
              </a:rPr>
              <a:t> – </a:t>
            </a:r>
            <a:r>
              <a:rPr lang="pt-pt" sz="2000" b="1" i="0" u="none" baseline="0">
                <a:latin typeface="Times New Roman" panose="02020603050405020304" pitchFamily="18" charset="0"/>
                <a:cs typeface="Times New Roman" panose="02020603050405020304" pitchFamily="18" charset="0"/>
              </a:rPr>
              <a:t>uma decisão executória</a:t>
            </a:r>
            <a:r>
              <a:rPr lang="pt-pt" sz="2000" b="0" i="0" u="none" baseline="0">
                <a:latin typeface="Times New Roman" panose="02020603050405020304" pitchFamily="18" charset="0"/>
                <a:cs typeface="Times New Roman" panose="02020603050405020304" pitchFamily="18" charset="0"/>
              </a:rPr>
              <a:t> tomada no decurso de um processo penal por uma autoridade competente do Estado de emissão em conformidade com o respetivo direito e procedimentos internos e que </a:t>
            </a:r>
            <a:r>
              <a:rPr lang="pt-pt" sz="2000" b="1" i="0" u="none" baseline="0">
                <a:latin typeface="Times New Roman" panose="02020603050405020304" pitchFamily="18" charset="0"/>
                <a:cs typeface="Times New Roman" panose="02020603050405020304" pitchFamily="18" charset="0"/>
              </a:rPr>
              <a:t>impõe a uma pessoa singular</a:t>
            </a:r>
            <a:r>
              <a:rPr lang="pt-pt" sz="2000" b="0" i="0" u="none" baseline="0">
                <a:latin typeface="Times New Roman" panose="02020603050405020304" pitchFamily="18" charset="0"/>
                <a:cs typeface="Times New Roman" panose="02020603050405020304" pitchFamily="18" charset="0"/>
              </a:rPr>
              <a:t>, </a:t>
            </a:r>
            <a:r>
              <a:rPr lang="pt-pt" sz="2000" b="0" i="0" u="sng" baseline="0">
                <a:latin typeface="Times New Roman" panose="02020603050405020304" pitchFamily="18" charset="0"/>
                <a:cs typeface="Times New Roman" panose="02020603050405020304" pitchFamily="18" charset="0"/>
              </a:rPr>
              <a:t>em alternativa à prisão preventiva</a:t>
            </a:r>
            <a:r>
              <a:rPr lang="pt-pt" sz="2000" b="0" i="0" u="none" baseline="0">
                <a:latin typeface="Times New Roman" panose="02020603050405020304" pitchFamily="18" charset="0"/>
                <a:cs typeface="Times New Roman" panose="02020603050405020304" pitchFamily="18" charset="0"/>
              </a:rPr>
              <a:t>, </a:t>
            </a:r>
            <a:r>
              <a:rPr lang="pt-pt" sz="2000" b="1" i="0" u="none" baseline="0">
                <a:latin typeface="Times New Roman" panose="02020603050405020304" pitchFamily="18" charset="0"/>
                <a:cs typeface="Times New Roman" panose="02020603050405020304" pitchFamily="18" charset="0"/>
              </a:rPr>
              <a:t>uma ou mais medidas de controlo</a:t>
            </a:r>
            <a:r>
              <a:rPr lang="pt-pt" sz="2000" b="0" i="0" u="none" baseline="0">
                <a:latin typeface="Times New Roman" panose="02020603050405020304" pitchFamily="18" charset="0"/>
                <a:cs typeface="Times New Roman" panose="02020603050405020304" pitchFamily="18" charset="0"/>
              </a:rPr>
              <a:t>;</a:t>
            </a:r>
          </a:p>
          <a:p>
            <a:pPr algn="just" rtl="0"/>
            <a:endParaRPr lang="pt-pt" sz="2000" b="1" dirty="0">
              <a:latin typeface="Times New Roman" panose="02020603050405020304" pitchFamily="18" charset="0"/>
              <a:cs typeface="Times New Roman" panose="02020603050405020304" pitchFamily="18" charset="0"/>
            </a:endParaRPr>
          </a:p>
          <a:p>
            <a:pPr algn="just" rtl="0"/>
            <a:r>
              <a:rPr lang="pt-pt" sz="2000" b="1" i="0" u="none" baseline="0">
                <a:latin typeface="Times New Roman" panose="02020603050405020304" pitchFamily="18" charset="0"/>
                <a:cs typeface="Times New Roman" panose="02020603050405020304" pitchFamily="18" charset="0"/>
              </a:rPr>
              <a:t>«</a:t>
            </a:r>
            <a:r>
              <a:rPr lang="pt-pt" sz="2000" b="1" i="0" u="none" baseline="0">
                <a:solidFill>
                  <a:srgbClr val="FF0000"/>
                </a:solidFill>
                <a:latin typeface="Times New Roman" panose="02020603050405020304" pitchFamily="18" charset="0"/>
                <a:cs typeface="Times New Roman" panose="02020603050405020304" pitchFamily="18" charset="0"/>
              </a:rPr>
              <a:t>Medidas de controlo</a:t>
            </a:r>
            <a:r>
              <a:rPr lang="pt-pt" sz="2000" b="1" i="0" u="none" baseline="0">
                <a:latin typeface="Times New Roman" panose="02020603050405020304" pitchFamily="18" charset="0"/>
                <a:cs typeface="Times New Roman" panose="02020603050405020304" pitchFamily="18" charset="0"/>
              </a:rPr>
              <a:t>»</a:t>
            </a:r>
            <a:r>
              <a:rPr lang="pt-pt" sz="2000" b="0" i="0" u="none" baseline="0">
                <a:latin typeface="Times New Roman" panose="02020603050405020304" pitchFamily="18" charset="0"/>
                <a:cs typeface="Times New Roman" panose="02020603050405020304" pitchFamily="18" charset="0"/>
              </a:rPr>
              <a:t> – as </a:t>
            </a:r>
            <a:r>
              <a:rPr lang="pt-pt" sz="2000" b="1" i="0" u="none" baseline="0">
                <a:latin typeface="Times New Roman" panose="02020603050405020304" pitchFamily="18" charset="0"/>
                <a:cs typeface="Times New Roman" panose="02020603050405020304" pitchFamily="18" charset="0"/>
              </a:rPr>
              <a:t>obrigações e regras de conduta</a:t>
            </a:r>
            <a:r>
              <a:rPr lang="pt-pt" sz="2000" b="0" i="0" u="none" baseline="0">
                <a:latin typeface="Times New Roman" panose="02020603050405020304" pitchFamily="18" charset="0"/>
                <a:cs typeface="Times New Roman" panose="02020603050405020304" pitchFamily="18" charset="0"/>
              </a:rPr>
              <a:t> impostas a uma pessoa singular, em conformidade com o direito e com os procedimentos internos do Estado de emissão</a:t>
            </a:r>
          </a:p>
          <a:p>
            <a:pPr algn="just" rtl="0"/>
            <a:endParaRPr lang="pt-pt" sz="2000" b="1" dirty="0">
              <a:latin typeface="Times New Roman" panose="02020603050405020304" pitchFamily="18" charset="0"/>
              <a:cs typeface="Times New Roman" panose="02020603050405020304" pitchFamily="18" charset="0"/>
            </a:endParaRPr>
          </a:p>
          <a:p>
            <a:pPr algn="just" rtl="0"/>
            <a:r>
              <a:rPr lang="pt-pt" sz="2000" b="1" i="0" u="none" baseline="0">
                <a:latin typeface="Times New Roman" panose="02020603050405020304" pitchFamily="18" charset="0"/>
                <a:cs typeface="Times New Roman" panose="02020603050405020304" pitchFamily="18" charset="0"/>
              </a:rPr>
              <a:t>«</a:t>
            </a:r>
            <a:r>
              <a:rPr lang="pt-pt" sz="2000" b="1" i="0" u="none" baseline="0">
                <a:solidFill>
                  <a:srgbClr val="FF0000"/>
                </a:solidFill>
                <a:latin typeface="Times New Roman" panose="02020603050405020304" pitchFamily="18" charset="0"/>
                <a:cs typeface="Times New Roman" panose="02020603050405020304" pitchFamily="18" charset="0"/>
              </a:rPr>
              <a:t>Estado de emissão</a:t>
            </a:r>
            <a:r>
              <a:rPr lang="pt-pt" sz="2000" b="1" i="0" u="none" baseline="0">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 o EM onde foi pronunciada a decisão sobre medidas de controlo</a:t>
            </a:r>
          </a:p>
          <a:p>
            <a:pPr algn="just" rtl="0"/>
            <a:endParaRPr lang="pt-pt" sz="2000" b="1" dirty="0">
              <a:latin typeface="Times New Roman" panose="02020603050405020304" pitchFamily="18" charset="0"/>
              <a:cs typeface="Times New Roman" panose="02020603050405020304" pitchFamily="18" charset="0"/>
            </a:endParaRPr>
          </a:p>
          <a:p>
            <a:pPr algn="just" rtl="0"/>
            <a:r>
              <a:rPr lang="pt-pt" sz="2000" b="1" i="0" u="none" baseline="0">
                <a:latin typeface="Times New Roman" panose="02020603050405020304" pitchFamily="18" charset="0"/>
                <a:cs typeface="Times New Roman" panose="02020603050405020304" pitchFamily="18" charset="0"/>
              </a:rPr>
              <a:t>«</a:t>
            </a:r>
            <a:r>
              <a:rPr lang="pt-pt" sz="2000" b="1" i="0" u="none" baseline="0">
                <a:solidFill>
                  <a:srgbClr val="FF0000"/>
                </a:solidFill>
                <a:latin typeface="Times New Roman" panose="02020603050405020304" pitchFamily="18" charset="0"/>
                <a:cs typeface="Times New Roman" panose="02020603050405020304" pitchFamily="18" charset="0"/>
              </a:rPr>
              <a:t>Estado de execução</a:t>
            </a:r>
            <a:r>
              <a:rPr lang="pt-pt" sz="2000" b="1" i="0" u="none" baseline="0">
                <a:latin typeface="Times New Roman" panose="02020603050405020304" pitchFamily="18" charset="0"/>
                <a:cs typeface="Times New Roman" panose="02020603050405020304" pitchFamily="18" charset="0"/>
              </a:rPr>
              <a:t>»</a:t>
            </a:r>
            <a:r>
              <a:rPr lang="pt-pt" sz="2000" b="0" i="0" u="none" baseline="0">
                <a:latin typeface="Times New Roman" panose="02020603050405020304" pitchFamily="18" charset="0"/>
                <a:cs typeface="Times New Roman" panose="02020603050405020304" pitchFamily="18" charset="0"/>
              </a:rPr>
              <a:t> – o EM onde são fiscalizadas as medidas de controlo</a:t>
            </a:r>
            <a:endParaRPr lang="pt-pt"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pPr algn="r" rtl="0"/>
            <a:fld id="{6D22F896-40B5-4ADD-8801-0D06FADFA095}" type="slidenum">
              <a:rPr>
                <a:solidFill>
                  <a:schemeClr val="bg1"/>
                </a:solidFill>
              </a:rPr>
              <a:t>5</a:t>
            </a:fld>
            <a:endParaRPr lang="pt-pt"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pPr algn="l" rtl="0"/>
            <a:r>
              <a:rPr lang="pt-pt" sz="3600" b="1" i="0" u="none" baseline="0">
                <a:latin typeface="Times New Roman" panose="02020603050405020304" pitchFamily="18" charset="0"/>
                <a:cs typeface="Times New Roman" panose="02020603050405020304" pitchFamily="18" charset="0"/>
              </a:rPr>
              <a:t>Autoridades competentes</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594"/>
            <a:ext cx="10275501" cy="4393982"/>
          </a:xfrm>
        </p:spPr>
        <p:txBody>
          <a:bodyPr>
            <a:normAutofit lnSpcReduction="10000"/>
          </a:bodyPr>
          <a:lstStyle/>
          <a:p>
            <a:pPr marL="342900" marR="0" lvl="0" indent="-342900" algn="just" rtl="0">
              <a:lnSpc>
                <a:spcPct val="107000"/>
              </a:lnSpc>
              <a:spcBef>
                <a:spcPts val="0"/>
              </a:spcBef>
              <a:spcAft>
                <a:spcPts val="0"/>
              </a:spcAft>
              <a:buFont typeface="Symbol" panose="05050102010706020507" pitchFamily="18" charset="2"/>
              <a:buChar char=""/>
            </a:pPr>
            <a:r>
              <a:rPr lang="pt-pt" sz="2000" b="0" i="0" u="none" baseline="0" dirty="0">
                <a:latin typeface="Times New Roman" panose="02020603050405020304" pitchFamily="18" charset="0"/>
                <a:cs typeface="Times New Roman" panose="02020603050405020304" pitchFamily="18" charset="0"/>
              </a:rPr>
              <a:t>Cada EM informa o Secretariado-Geral do Conselho da </a:t>
            </a:r>
            <a:r>
              <a:rPr lang="pt-pt" sz="2000" b="1" i="0" u="none" baseline="0" dirty="0">
                <a:solidFill>
                  <a:srgbClr val="FF0000"/>
                </a:solidFill>
                <a:latin typeface="Times New Roman" panose="02020603050405020304" pitchFamily="18" charset="0"/>
                <a:cs typeface="Times New Roman" panose="02020603050405020304" pitchFamily="18" charset="0"/>
              </a:rPr>
              <a:t>autoridade ou das autoridades judiciárias</a:t>
            </a:r>
            <a:r>
              <a:rPr lang="pt-pt" sz="2000" b="0" i="0" u="none" baseline="0" dirty="0">
                <a:latin typeface="Times New Roman" panose="02020603050405020304" pitchFamily="18" charset="0"/>
                <a:cs typeface="Times New Roman" panose="02020603050405020304" pitchFamily="18" charset="0"/>
              </a:rPr>
              <a:t> que, segundo a sua legislação nacional, são competentes para atuar nos termos da Decisão-Quadro, quando esse Estado-Membro for o Estado de emissão ou o Estado de execução (n.º 1 do Artigo 6.º)</a:t>
            </a:r>
          </a:p>
          <a:p>
            <a:pPr marL="342900" marR="0" lvl="0" indent="-342900" algn="just" rtl="0">
              <a:lnSpc>
                <a:spcPct val="107000"/>
              </a:lnSpc>
              <a:spcBef>
                <a:spcPts val="0"/>
              </a:spcBef>
              <a:spcAft>
                <a:spcPts val="0"/>
              </a:spcAft>
              <a:buFont typeface="Symbol" panose="05050102010706020507" pitchFamily="18"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r>
              <a:rPr lang="pt-pt" sz="2000" b="0" i="0" u="none" baseline="0" dirty="0">
                <a:latin typeface="Times New Roman" panose="02020603050405020304" pitchFamily="18" charset="0"/>
                <a:cs typeface="Times New Roman" panose="02020603050405020304" pitchFamily="18" charset="0"/>
              </a:rPr>
              <a:t>Os Estados-Membros podem designar </a:t>
            </a:r>
            <a:r>
              <a:rPr lang="pt-pt" sz="2000" b="1" i="0" u="none" baseline="0" dirty="0">
                <a:solidFill>
                  <a:srgbClr val="FF0000"/>
                </a:solidFill>
                <a:latin typeface="Times New Roman" panose="02020603050405020304" pitchFamily="18" charset="0"/>
                <a:cs typeface="Times New Roman" panose="02020603050405020304" pitchFamily="18" charset="0"/>
              </a:rPr>
              <a:t>autoridades não judiciárias</a:t>
            </a:r>
            <a:r>
              <a:rPr lang="pt-pt" sz="2000" b="0" i="0" u="none" baseline="0" dirty="0">
                <a:solidFill>
                  <a:srgbClr val="FF0000"/>
                </a:solidFill>
                <a:latin typeface="Times New Roman" panose="02020603050405020304" pitchFamily="18" charset="0"/>
                <a:cs typeface="Times New Roman" panose="02020603050405020304" pitchFamily="18" charset="0"/>
              </a:rPr>
              <a:t> </a:t>
            </a:r>
            <a:r>
              <a:rPr lang="pt-pt" sz="2000" b="0" i="0" u="none" baseline="0" dirty="0">
                <a:latin typeface="Times New Roman" panose="02020603050405020304" pitchFamily="18" charset="0"/>
                <a:cs typeface="Times New Roman" panose="02020603050405020304" pitchFamily="18" charset="0"/>
              </a:rPr>
              <a:t>como autoridades competentes para tomar decisões nos termos da Decisão-Quadro, desde que essas autoridades tenham competência para tomar decisões de natureza análoga segundo o direito e os procedimentos internos (n.º 2 do Artigo 6.º) </a:t>
            </a:r>
            <a:r>
              <a:rPr lang="pt-pt" sz="2000" b="1" i="0" u="sng" baseline="0" dirty="0">
                <a:solidFill>
                  <a:srgbClr val="FF0000"/>
                </a:solidFill>
                <a:latin typeface="Times New Roman" panose="02020603050405020304" pitchFamily="18" charset="0"/>
                <a:cs typeface="Times New Roman" panose="02020603050405020304" pitchFamily="18" charset="0"/>
              </a:rPr>
              <a:t>Contudo</a:t>
            </a:r>
            <a:r>
              <a:rPr lang="pt-pt" sz="2000" b="0" i="0" u="none" baseline="0" dirty="0">
                <a:latin typeface="Times New Roman" panose="02020603050405020304" pitchFamily="18" charset="0"/>
                <a:cs typeface="Times New Roman" panose="02020603050405020304" pitchFamily="18" charset="0"/>
              </a:rPr>
              <a:t>, as decisões referidas na alínea c) do n.º 1 do Artigo 18.º devem ser tomadas por uma </a:t>
            </a:r>
            <a:r>
              <a:rPr lang="pt-pt" sz="2000" b="1" i="0" u="none" baseline="0" dirty="0">
                <a:latin typeface="Times New Roman" panose="02020603050405020304" pitchFamily="18" charset="0"/>
                <a:cs typeface="Times New Roman" panose="02020603050405020304" pitchFamily="18" charset="0"/>
              </a:rPr>
              <a:t>autoridade judiciária competente</a:t>
            </a:r>
            <a:r>
              <a:rPr lang="pt-pt" sz="2000" b="0" i="0" u="none" baseline="0" dirty="0">
                <a:latin typeface="Times New Roman" panose="02020603050405020304" pitchFamily="18" charset="0"/>
                <a:cs typeface="Times New Roman" panose="02020603050405020304" pitchFamily="18" charset="0"/>
              </a:rPr>
              <a:t>.</a:t>
            </a:r>
          </a:p>
          <a:p>
            <a:pPr marL="342900" marR="0" lvl="0" indent="-342900" algn="just" rtl="0">
              <a:lnSpc>
                <a:spcPct val="107000"/>
              </a:lnSpc>
              <a:spcBef>
                <a:spcPts val="0"/>
              </a:spcBef>
              <a:spcAft>
                <a:spcPts val="0"/>
              </a:spcAft>
              <a:buFont typeface="Symbol" panose="05050102010706020507" pitchFamily="18" charset="2"/>
              <a:buChar char=""/>
            </a:pPr>
            <a:endParaRPr lang="pt-pt" sz="2000" b="1"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r>
              <a:rPr lang="pt-pt" sz="2000" b="0" i="0" u="none" baseline="0" dirty="0">
                <a:latin typeface="Times New Roman" panose="02020603050405020304" pitchFamily="18" charset="0"/>
                <a:cs typeface="Times New Roman" panose="02020603050405020304" pitchFamily="18" charset="0"/>
              </a:rPr>
              <a:t>Cada Estado-Membro pode designar </a:t>
            </a:r>
            <a:r>
              <a:rPr lang="pt-pt" sz="2000" b="1" i="0" u="none" baseline="0" dirty="0">
                <a:latin typeface="Times New Roman" panose="02020603050405020304" pitchFamily="18" charset="0"/>
                <a:cs typeface="Times New Roman" panose="02020603050405020304" pitchFamily="18" charset="0"/>
              </a:rPr>
              <a:t>uma autoridade central</a:t>
            </a:r>
            <a:r>
              <a:rPr lang="pt-pt" sz="2000" b="0" i="0" u="none" baseline="0" dirty="0">
                <a:latin typeface="Times New Roman" panose="02020603050405020304" pitchFamily="18" charset="0"/>
                <a:cs typeface="Times New Roman" panose="02020603050405020304" pitchFamily="18" charset="0"/>
              </a:rPr>
              <a:t> ou, quando o seu ordenamento jurídico o preveja, </a:t>
            </a:r>
            <a:r>
              <a:rPr lang="pt-pt" sz="2000" b="1" i="0" u="none" baseline="0" dirty="0">
                <a:latin typeface="Times New Roman" panose="02020603050405020304" pitchFamily="18" charset="0"/>
                <a:cs typeface="Times New Roman" panose="02020603050405020304" pitchFamily="18" charset="0"/>
              </a:rPr>
              <a:t>várias autoridades centrais</a:t>
            </a:r>
            <a:r>
              <a:rPr lang="pt-pt" sz="2000" b="0" i="0" u="none" baseline="0" dirty="0">
                <a:latin typeface="Times New Roman" panose="02020603050405020304" pitchFamily="18" charset="0"/>
                <a:cs typeface="Times New Roman" panose="02020603050405020304" pitchFamily="18" charset="0"/>
              </a:rPr>
              <a:t>, </a:t>
            </a:r>
            <a:r>
              <a:rPr lang="pt-pt" sz="2000" b="1" i="0" u="sng" baseline="0" dirty="0">
                <a:solidFill>
                  <a:srgbClr val="FF0000"/>
                </a:solidFill>
                <a:latin typeface="Times New Roman" panose="02020603050405020304" pitchFamily="18" charset="0"/>
                <a:cs typeface="Times New Roman" panose="02020603050405020304" pitchFamily="18" charset="0"/>
              </a:rPr>
              <a:t>para assistir</a:t>
            </a:r>
            <a:r>
              <a:rPr lang="pt-pt" sz="2000" b="0" i="0" u="none" baseline="0" dirty="0">
                <a:solidFill>
                  <a:srgbClr val="FF0000"/>
                </a:solidFill>
                <a:latin typeface="Times New Roman" panose="02020603050405020304" pitchFamily="18" charset="0"/>
                <a:cs typeface="Times New Roman" panose="02020603050405020304" pitchFamily="18" charset="0"/>
              </a:rPr>
              <a:t> </a:t>
            </a:r>
            <a:r>
              <a:rPr lang="pt-pt" sz="2000" b="0" i="0" u="none" baseline="0" dirty="0">
                <a:latin typeface="Times New Roman" panose="02020603050405020304" pitchFamily="18" charset="0"/>
                <a:cs typeface="Times New Roman" panose="02020603050405020304" pitchFamily="18" charset="0"/>
              </a:rPr>
              <a:t>as autoridades competentes (n.º 1 do Artigo 7.º)</a:t>
            </a: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Symbol" panose="05050102010706020507" pitchFamily="18" charset="2"/>
              <a:buChar char=""/>
            </a:pPr>
            <a:endParaRPr lang="pt-pt"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pPr algn="r" rtl="0"/>
            <a:fld id="{6D22F896-40B5-4ADD-8801-0D06FADFA095}" type="slidenum">
              <a:rPr>
                <a:solidFill>
                  <a:schemeClr val="bg1"/>
                </a:solidFill>
              </a:rPr>
              <a:t>6</a:t>
            </a:fld>
            <a:endParaRPr lang="pt-pt"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2"/>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Critérios para o envio de uma decisão sobre medidas de controlo</a:t>
            </a: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4226"/>
            <a:ext cx="10275501" cy="4719492"/>
          </a:xfrm>
        </p:spPr>
        <p:txBody>
          <a:bodyPr>
            <a:normAutofit/>
          </a:bodyPr>
          <a:lstStyle/>
          <a:p>
            <a:pPr marL="342900" marR="0" lvl="0" indent="-342900" algn="just" rtl="0">
              <a:lnSpc>
                <a:spcPct val="107000"/>
              </a:lnSpc>
              <a:spcBef>
                <a:spcPts val="0"/>
              </a:spcBef>
              <a:spcAft>
                <a:spcPts val="0"/>
              </a:spcAft>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O arguido reside </a:t>
            </a:r>
            <a:r>
              <a:rPr lang="pt-pt" sz="2000" b="1" i="0" u="none" baseline="0">
                <a:solidFill>
                  <a:srgbClr val="FF0000"/>
                </a:solidFill>
                <a:latin typeface="Times New Roman" panose="02020603050405020304" pitchFamily="18" charset="0"/>
                <a:cs typeface="Times New Roman" panose="02020603050405020304" pitchFamily="18" charset="0"/>
              </a:rPr>
              <a:t>legal e habitualmente noutro EM</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e </a:t>
            </a:r>
            <a:r>
              <a:rPr lang="pt-pt" sz="2000" b="0" i="0" u="none" baseline="0">
                <a:solidFill>
                  <a:srgbClr val="FF0000"/>
                </a:solidFill>
                <a:latin typeface="Times New Roman" panose="02020603050405020304" pitchFamily="18" charset="0"/>
                <a:cs typeface="Times New Roman" panose="02020603050405020304" pitchFamily="18" charset="0"/>
              </a:rPr>
              <a:t>consente em regressar a esse EM </a:t>
            </a:r>
            <a:r>
              <a:rPr lang="pt-pt" sz="2000" b="0" i="0" u="none" baseline="0">
                <a:latin typeface="Times New Roman" panose="02020603050405020304" pitchFamily="18" charset="0"/>
                <a:cs typeface="Times New Roman" panose="02020603050405020304" pitchFamily="18" charset="0"/>
              </a:rPr>
              <a:t>(n.º 1 do Artigo 9.º)</a:t>
            </a:r>
          </a:p>
          <a:p>
            <a:pPr marL="342900" indent="-342900" algn="just" rtl="0">
              <a:lnSpc>
                <a:spcPct val="107000"/>
              </a:lnSpc>
              <a:spcBef>
                <a:spcPts val="0"/>
              </a:spcBef>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Exc.</a:t>
            </a:r>
            <a:r>
              <a:rPr lang="pt-pt" sz="2000" b="0" i="0" u="none" baseline="0">
                <a:latin typeface="Times New Roman" panose="02020603050405020304" pitchFamily="18" charset="0"/>
                <a:cs typeface="Times New Roman" panose="02020603050405020304" pitchFamily="18" charset="0"/>
              </a:rPr>
              <a:t> – A pedido do arguido, a autoridade competente do Estado de emissão pode enviar a decisão sobre medidas de controlo à autoridade competente de um EM </a:t>
            </a:r>
            <a:r>
              <a:rPr lang="pt-pt" sz="2000" b="1" i="0" u="none" baseline="0">
                <a:solidFill>
                  <a:srgbClr val="FF0000"/>
                </a:solidFill>
                <a:latin typeface="Times New Roman" panose="02020603050405020304" pitchFamily="18" charset="0"/>
                <a:cs typeface="Times New Roman" panose="02020603050405020304" pitchFamily="18" charset="0"/>
              </a:rPr>
              <a:t>que não seja o Estado-Membro em cujo território a pessoa tenha a sua residência legal e habitual</a:t>
            </a:r>
            <a:r>
              <a:rPr lang="pt-pt" sz="2000" b="0" i="0" u="none" baseline="0">
                <a:latin typeface="Times New Roman" panose="02020603050405020304" pitchFamily="18" charset="0"/>
                <a:cs typeface="Times New Roman" panose="02020603050405020304" pitchFamily="18" charset="0"/>
              </a:rPr>
              <a:t>, se </a:t>
            </a:r>
            <a:r>
              <a:rPr lang="pt-pt" sz="2000" b="1" i="0" u="none" baseline="0">
                <a:solidFill>
                  <a:srgbClr val="FF0000"/>
                </a:solidFill>
                <a:latin typeface="Times New Roman" panose="02020603050405020304" pitchFamily="18" charset="0"/>
                <a:cs typeface="Times New Roman" panose="02020603050405020304" pitchFamily="18" charset="0"/>
              </a:rPr>
              <a:t>esta última autoridade consentir nesse envio</a:t>
            </a:r>
            <a:r>
              <a:rPr lang="pt-pt" sz="2000" b="0" i="0" u="none" baseline="0">
                <a:latin typeface="Times New Roman" panose="02020603050405020304" pitchFamily="18" charset="0"/>
                <a:cs typeface="Times New Roman" panose="02020603050405020304" pitchFamily="18" charset="0"/>
              </a:rPr>
              <a:t> (n.º 2 do Artigo 9.º)</a:t>
            </a:r>
          </a:p>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O</a:t>
            </a:r>
            <a:r>
              <a:rPr lang="pt-pt" sz="2000" b="1" i="0" u="none" baseline="0">
                <a:latin typeface="Times New Roman" panose="02020603050405020304" pitchFamily="18" charset="0"/>
                <a:cs typeface="Times New Roman" panose="02020603050405020304" pitchFamily="18" charset="0"/>
              </a:rPr>
              <a:t> consentimento do arguido</a:t>
            </a:r>
            <a:r>
              <a:rPr lang="pt-pt" sz="2000" b="0" i="0" u="none" baseline="0">
                <a:latin typeface="Times New Roman" panose="02020603050405020304" pitchFamily="18" charset="0"/>
                <a:cs typeface="Times New Roman" panose="02020603050405020304" pitchFamily="18" charset="0"/>
              </a:rPr>
              <a:t> é </a:t>
            </a:r>
            <a:r>
              <a:rPr lang="pt-pt" sz="2000" b="1" i="0" u="none" baseline="0">
                <a:solidFill>
                  <a:srgbClr val="FF0000"/>
                </a:solidFill>
                <a:latin typeface="Times New Roman" panose="02020603050405020304" pitchFamily="18" charset="0"/>
                <a:cs typeface="Times New Roman" panose="02020603050405020304" pitchFamily="18" charset="0"/>
              </a:rPr>
              <a:t>obrigatório em todos os casos</a:t>
            </a:r>
          </a:p>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Relativamente ao n.º 2, o consentimento do EM de execução deve ser obtido </a:t>
            </a:r>
            <a:r>
              <a:rPr lang="pt-pt" sz="2000" b="1" i="0" u="none" baseline="0">
                <a:solidFill>
                  <a:srgbClr val="FF0000"/>
                </a:solidFill>
                <a:latin typeface="Times New Roman" panose="02020603050405020304" pitchFamily="18" charset="0"/>
                <a:cs typeface="Times New Roman" panose="02020603050405020304" pitchFamily="18" charset="0"/>
              </a:rPr>
              <a:t>previamente</a:t>
            </a:r>
          </a:p>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Os EM devem determinar </a:t>
            </a:r>
            <a:r>
              <a:rPr lang="pt-pt" sz="2000" b="1" i="0" u="none" baseline="0">
                <a:latin typeface="Times New Roman" panose="02020603050405020304" pitchFamily="18" charset="0"/>
                <a:cs typeface="Times New Roman" panose="02020603050405020304" pitchFamily="18" charset="0"/>
              </a:rPr>
              <a:t>em que condições</a:t>
            </a:r>
            <a:r>
              <a:rPr lang="pt-pt" sz="2000" b="0" i="0" u="none" baseline="0">
                <a:latin typeface="Times New Roman" panose="02020603050405020304" pitchFamily="18" charset="0"/>
                <a:cs typeface="Times New Roman" panose="02020603050405020304" pitchFamily="18" charset="0"/>
              </a:rPr>
              <a:t> as suas autoridades competentes podem consentir na transmissão de uma decisão sobre medidas de controlo nos casos em que se aplica o</a:t>
            </a:r>
            <a:r>
              <a:rPr lang="pt-pt" sz="2000" b="1" i="0" u="none" baseline="0">
                <a:latin typeface="Times New Roman" panose="02020603050405020304" pitchFamily="18" charset="0"/>
                <a:cs typeface="Times New Roman" panose="02020603050405020304" pitchFamily="18" charset="0"/>
              </a:rPr>
              <a:t> n.º 2</a:t>
            </a:r>
            <a:r>
              <a:rPr lang="pt-pt" sz="2000" b="0" i="0" u="none" baseline="0">
                <a:latin typeface="Times New Roman" panose="02020603050405020304" pitchFamily="18" charset="0"/>
                <a:cs typeface="Times New Roman" panose="02020603050405020304" pitchFamily="18" charset="0"/>
              </a:rPr>
              <a:t>.</a:t>
            </a:r>
            <a:r>
              <a:rPr lang="pt-pt" sz="2000" b="1" i="0" u="none" baseline="0">
                <a:latin typeface="Times New Roman" panose="02020603050405020304" pitchFamily="18" charset="0"/>
                <a:cs typeface="Times New Roman" panose="02020603050405020304" pitchFamily="18" charset="0"/>
              </a:rPr>
              <a:t> </a:t>
            </a:r>
          </a:p>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O Secretariado-Geral deve disponibilizar as informações recebidas a todos os EM e à Comissão – consultar a ligação abaixo com as informações relativas aos n.</a:t>
            </a:r>
            <a:r>
              <a:rPr lang="pt-pt" sz="2000" b="0" i="0" u="none" baseline="30000">
                <a:latin typeface="Times New Roman" panose="02020603050405020304" pitchFamily="18" charset="0"/>
                <a:cs typeface="Times New Roman" panose="02020603050405020304" pitchFamily="18" charset="0"/>
              </a:rPr>
              <a:t>os</a:t>
            </a:r>
            <a:r>
              <a:rPr lang="pt-pt" sz="2000" b="0" i="0" u="none" baseline="0">
                <a:latin typeface="Times New Roman" panose="02020603050405020304" pitchFamily="18" charset="0"/>
                <a:cs typeface="Times New Roman" panose="02020603050405020304" pitchFamily="18" charset="0"/>
              </a:rPr>
              <a:t> 2-4 do Artigo 9.º da DQ:</a:t>
            </a:r>
          </a:p>
          <a:p>
            <a:pPr marL="0" indent="0" algn="just" rtl="0">
              <a:lnSpc>
                <a:spcPct val="107000"/>
              </a:lnSpc>
              <a:spcBef>
                <a:spcPts val="0"/>
              </a:spcBef>
              <a:buNone/>
            </a:pPr>
            <a:r>
              <a:rPr lang="pt-pt" sz="2000" b="0" i="0" u="none" baseline="0">
                <a:latin typeface="Times New Roman" panose="02020603050405020304" pitchFamily="18" charset="0"/>
                <a:cs typeface="Times New Roman" panose="02020603050405020304" pitchFamily="18" charset="0"/>
                <a:hlinkClick r:id="rId3"/>
              </a:rPr>
              <a:t>https://www.ejn-crimjust.europa.eu/ejn/libdocumentproperties/EN/3189</a:t>
            </a:r>
            <a:r>
              <a:rPr lang="pt-pt" sz="2000" b="0" i="0" u="none" baseline="0">
                <a:latin typeface="Times New Roman" panose="02020603050405020304" pitchFamily="18" charset="0"/>
                <a:cs typeface="Times New Roman" panose="02020603050405020304" pitchFamily="18" charset="0"/>
              </a:rPr>
              <a:t> </a:t>
            </a: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Wingdings" panose="05000000000000000000" pitchFamily="2" charset="2"/>
              <a:buChar char=""/>
            </a:pP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rtl="0">
              <a:lnSpc>
                <a:spcPct val="107000"/>
              </a:lnSpc>
              <a:spcBef>
                <a:spcPts val="0"/>
              </a:spcBef>
              <a:buFont typeface="Symbol" panose="05050102010706020507" pitchFamily="18" charset="2"/>
              <a:buChar char=""/>
            </a:pPr>
            <a:endParaRPr lang="pt-pt"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7</a:t>
            </a:fld>
            <a:endParaRPr lang="pt-pt"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Procedimento para o reconhecimento de uma decisão sobre medidas de controlo e prazos</a:t>
            </a:r>
            <a:br>
              <a:rPr lang="pt-pt" sz="3600" i="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7"/>
            <a:ext cx="10275501" cy="4393982"/>
          </a:xfrm>
        </p:spPr>
        <p:txBody>
          <a:bodyPr>
            <a:normAutofit fontScale="92500" lnSpcReduction="20000"/>
          </a:bodyPr>
          <a:lstStyle/>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A autoridade competente emissora de um EM emite uma decisão sobre medidas de controlo à autoridade competente do Estado-Membro de execução, acompanhada da </a:t>
            </a:r>
            <a:r>
              <a:rPr lang="pt-pt" sz="2000" b="1" i="0" u="none" baseline="0">
                <a:solidFill>
                  <a:srgbClr val="FF0000"/>
                </a:solidFill>
                <a:latin typeface="Times New Roman" panose="02020603050405020304" pitchFamily="18" charset="0"/>
                <a:cs typeface="Times New Roman" panose="02020603050405020304" pitchFamily="18" charset="0"/>
              </a:rPr>
              <a:t>Certidão</a:t>
            </a:r>
            <a:r>
              <a:rPr lang="pt-pt" sz="2000" b="0" i="0" u="none" baseline="0">
                <a:latin typeface="Times New Roman" panose="02020603050405020304" pitchFamily="18" charset="0"/>
                <a:cs typeface="Times New Roman" panose="02020603050405020304" pitchFamily="18" charset="0"/>
              </a:rPr>
              <a:t> constante do Anexo I e </a:t>
            </a:r>
            <a:r>
              <a:rPr lang="pt-pt" sz="2000" b="1" i="0" u="none" baseline="0">
                <a:latin typeface="Times New Roman" panose="02020603050405020304" pitchFamily="18" charset="0"/>
                <a:cs typeface="Times New Roman" panose="02020603050405020304" pitchFamily="18" charset="0"/>
              </a:rPr>
              <a:t>continua a ser competente</a:t>
            </a:r>
            <a:r>
              <a:rPr lang="pt-pt" sz="2000" b="0" i="0" u="none" baseline="0">
                <a:latin typeface="Times New Roman" panose="02020603050405020304" pitchFamily="18" charset="0"/>
                <a:cs typeface="Times New Roman" panose="02020603050405020304" pitchFamily="18" charset="0"/>
              </a:rPr>
              <a:t> em relação à fiscalização das medidas de controlo impostas </a:t>
            </a:r>
            <a:r>
              <a:rPr lang="pt-pt" sz="2000" b="0" i="0" u="sng" baseline="0">
                <a:latin typeface="Times New Roman" panose="02020603050405020304" pitchFamily="18" charset="0"/>
                <a:cs typeface="Times New Roman" panose="02020603050405020304" pitchFamily="18" charset="0"/>
              </a:rPr>
              <a:t>até ser informada de uma decisão da autoridade competente de execução</a:t>
            </a:r>
          </a:p>
          <a:p>
            <a:pPr marL="342900" indent="-342900" algn="just" rtl="0">
              <a:lnSpc>
                <a:spcPct val="107000"/>
              </a:lnSpc>
              <a:spcBef>
                <a:spcPts val="0"/>
              </a:spcBef>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O AC de execução tomará uma decisão </a:t>
            </a:r>
            <a:r>
              <a:rPr lang="pt-pt" sz="2000" b="1" i="0" u="none" baseline="0">
                <a:solidFill>
                  <a:srgbClr val="FF0000"/>
                </a:solidFill>
                <a:latin typeface="Times New Roman" panose="02020603050405020304" pitchFamily="18" charset="0"/>
                <a:cs typeface="Times New Roman" panose="02020603050405020304" pitchFamily="18" charset="0"/>
              </a:rPr>
              <a:t>o mais rapidamente possível</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e, em qualquer caso, </a:t>
            </a:r>
            <a:r>
              <a:rPr lang="pt-pt" sz="2000" b="1" i="0" u="none" baseline="0">
                <a:solidFill>
                  <a:srgbClr val="FF0000"/>
                </a:solidFill>
                <a:latin typeface="Times New Roman" panose="02020603050405020304" pitchFamily="18" charset="0"/>
                <a:cs typeface="Times New Roman" panose="02020603050405020304" pitchFamily="18" charset="0"/>
              </a:rPr>
              <a:t>no prazo de 20 dias úteis</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a contar da receção da decisão sobre medidas de controlo e certidão</a:t>
            </a:r>
          </a:p>
          <a:p>
            <a:pPr marL="342900" indent="-342900" algn="just" rtl="0">
              <a:lnSpc>
                <a:spcPct val="107000"/>
              </a:lnSpc>
              <a:spcBef>
                <a:spcPts val="0"/>
              </a:spcBef>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Se não for possível, </a:t>
            </a:r>
            <a:r>
              <a:rPr lang="pt-pt" sz="2000" b="1" i="0" u="none" baseline="0">
                <a:solidFill>
                  <a:srgbClr val="FF0000"/>
                </a:solidFill>
                <a:latin typeface="Times New Roman" panose="02020603050405020304" pitchFamily="18" charset="0"/>
                <a:cs typeface="Times New Roman" panose="02020603050405020304" pitchFamily="18" charset="0"/>
              </a:rPr>
              <a:t>em circunstâncias excecionais</a:t>
            </a:r>
            <a:r>
              <a:rPr lang="pt-pt" sz="2000" b="0" i="0" u="none" baseline="0">
                <a:latin typeface="Times New Roman" panose="02020603050405020304" pitchFamily="18" charset="0"/>
                <a:cs typeface="Times New Roman" panose="02020603050405020304" pitchFamily="18" charset="0"/>
              </a:rPr>
              <a:t>, que a autoridade competente do Estado de execução cumpra os prazos que lhe foram fixados, </a:t>
            </a:r>
            <a:r>
              <a:rPr lang="pt-pt" sz="2000" b="1" i="0" u="none" baseline="0">
                <a:latin typeface="Times New Roman" panose="02020603050405020304" pitchFamily="18" charset="0"/>
                <a:cs typeface="Times New Roman" panose="02020603050405020304" pitchFamily="18" charset="0"/>
              </a:rPr>
              <a:t>informará imediatamente</a:t>
            </a:r>
            <a:r>
              <a:rPr lang="pt-pt" sz="2000" b="0" i="0" u="none" baseline="0">
                <a:latin typeface="Times New Roman" panose="02020603050405020304" pitchFamily="18" charset="0"/>
                <a:cs typeface="Times New Roman" panose="02020603050405020304" pitchFamily="18" charset="0"/>
              </a:rPr>
              <a:t> a autoridade competente do Estado de emissão, por qualquer meio à sua escolha, indicando os motivos do atraso e o tempo que espera demorar a emitir uma decisão final</a:t>
            </a:r>
          </a:p>
          <a:p>
            <a:pPr marL="342900" indent="-342900" algn="just" rtl="0">
              <a:lnSpc>
                <a:spcPct val="107000"/>
              </a:lnSpc>
              <a:spcBef>
                <a:spcPts val="0"/>
              </a:spcBef>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A autoridade competente </a:t>
            </a:r>
            <a:r>
              <a:rPr lang="pt-pt" sz="2000" b="1" i="0" u="none" baseline="0">
                <a:latin typeface="Times New Roman" panose="02020603050405020304" pitchFamily="18" charset="0"/>
                <a:cs typeface="Times New Roman" panose="02020603050405020304" pitchFamily="18" charset="0"/>
              </a:rPr>
              <a:t>pode adiar a decisão</a:t>
            </a:r>
            <a:r>
              <a:rPr lang="pt-pt" sz="2000" b="0" i="0" u="none" baseline="0">
                <a:latin typeface="Times New Roman" panose="02020603050405020304" pitchFamily="18" charset="0"/>
                <a:cs typeface="Times New Roman" panose="02020603050405020304" pitchFamily="18" charset="0"/>
              </a:rPr>
              <a:t> sobre o reconhecimento da decisão sobre medidas de controlo quando a </a:t>
            </a:r>
            <a:r>
              <a:rPr lang="pt-pt" sz="2000" b="1" i="0" u="none" baseline="0">
                <a:latin typeface="Times New Roman" panose="02020603050405020304" pitchFamily="18" charset="0"/>
                <a:cs typeface="Times New Roman" panose="02020603050405020304" pitchFamily="18" charset="0"/>
              </a:rPr>
              <a:t>certidão</a:t>
            </a:r>
            <a:r>
              <a:rPr lang="pt-pt" sz="2000" b="0" i="0" u="none" baseline="0">
                <a:latin typeface="Times New Roman" panose="02020603050405020304" pitchFamily="18" charset="0"/>
                <a:cs typeface="Times New Roman" panose="02020603050405020304" pitchFamily="18" charset="0"/>
              </a:rPr>
              <a:t> prevista no Artigo 10.º estiver </a:t>
            </a:r>
            <a:r>
              <a:rPr lang="pt-pt" sz="2000" b="1" i="0" u="none" baseline="0">
                <a:latin typeface="Times New Roman" panose="02020603050405020304" pitchFamily="18" charset="0"/>
                <a:cs typeface="Times New Roman" panose="02020603050405020304" pitchFamily="18" charset="0"/>
              </a:rPr>
              <a:t>incompleta</a:t>
            </a:r>
            <a:r>
              <a:rPr lang="pt-pt" sz="2000" b="0" i="0" u="none" baseline="0">
                <a:latin typeface="Times New Roman" panose="02020603050405020304" pitchFamily="18" charset="0"/>
                <a:cs typeface="Times New Roman" panose="02020603050405020304" pitchFamily="18" charset="0"/>
              </a:rPr>
              <a:t> ou </a:t>
            </a:r>
            <a:r>
              <a:rPr lang="pt-pt" sz="2000" b="1" i="0" u="none" baseline="0">
                <a:latin typeface="Times New Roman" panose="02020603050405020304" pitchFamily="18" charset="0"/>
                <a:cs typeface="Times New Roman" panose="02020603050405020304" pitchFamily="18" charset="0"/>
              </a:rPr>
              <a:t>não corresponder manifestamente à decisão sobre medidas de controlo</a:t>
            </a:r>
            <a:r>
              <a:rPr lang="pt-pt" sz="2000" b="0" i="0" u="none" baseline="0">
                <a:latin typeface="Times New Roman" panose="02020603050405020304" pitchFamily="18" charset="0"/>
                <a:cs typeface="Times New Roman" panose="02020603050405020304" pitchFamily="18" charset="0"/>
              </a:rPr>
              <a:t>, até que seja fixado um prazo razoável para que a certidão seja completada ou corrigida.</a:t>
            </a: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Symbol" panose="05050102010706020507" pitchFamily="18" charset="2"/>
              <a:buChar char=""/>
            </a:pPr>
            <a:endParaRPr lang="pt-pt"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8</a:t>
            </a:fld>
            <a:endParaRPr lang="pt-pt"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Motivos de não reconhecimento. Adaptação da decisão</a:t>
            </a: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6"/>
            <a:ext cx="10275501" cy="4393982"/>
          </a:xfrm>
        </p:spPr>
        <p:txBody>
          <a:bodyPr>
            <a:normAutofit/>
          </a:bodyPr>
          <a:lstStyle/>
          <a:p>
            <a:pPr marL="342900" marR="0" lvl="0" indent="-342900" algn="just" rtl="0">
              <a:lnSpc>
                <a:spcPct val="107000"/>
              </a:lnSpc>
              <a:spcBef>
                <a:spcPts val="0"/>
              </a:spcBef>
              <a:spcAft>
                <a:spcPts val="0"/>
              </a:spcAft>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Motivos de não reconhecimento </a:t>
            </a:r>
            <a:r>
              <a:rPr lang="pt-pt" sz="2000" b="1" i="0" u="none" baseline="0">
                <a:latin typeface="Times New Roman" panose="02020603050405020304" pitchFamily="18" charset="0"/>
                <a:cs typeface="Times New Roman" panose="02020603050405020304" pitchFamily="18" charset="0"/>
              </a:rPr>
              <a:t>expressamente</a:t>
            </a:r>
            <a:r>
              <a:rPr lang="pt-pt" sz="2000" b="0" i="0" u="none" baseline="0">
                <a:latin typeface="Times New Roman" panose="02020603050405020304" pitchFamily="18" charset="0"/>
                <a:cs typeface="Times New Roman" panose="02020603050405020304" pitchFamily="18" charset="0"/>
              </a:rPr>
              <a:t> e </a:t>
            </a:r>
            <a:r>
              <a:rPr lang="pt-pt" sz="2000" b="1" i="0" u="none" baseline="0">
                <a:latin typeface="Times New Roman" panose="02020603050405020304" pitchFamily="18" charset="0"/>
                <a:cs typeface="Times New Roman" panose="02020603050405020304" pitchFamily="18" charset="0"/>
              </a:rPr>
              <a:t>limitados</a:t>
            </a:r>
            <a:r>
              <a:rPr lang="pt-pt" sz="2000" b="0" i="0" u="none" baseline="0">
                <a:latin typeface="Times New Roman" panose="02020603050405020304" pitchFamily="18" charset="0"/>
                <a:cs typeface="Times New Roman" panose="02020603050405020304" pitchFamily="18" charset="0"/>
              </a:rPr>
              <a:t> previstos no </a:t>
            </a:r>
            <a:r>
              <a:rPr lang="pt-pt" sz="2000" b="1" i="0" u="none" baseline="0">
                <a:latin typeface="Times New Roman" panose="02020603050405020304" pitchFamily="18" charset="0"/>
                <a:cs typeface="Times New Roman" panose="02020603050405020304" pitchFamily="18" charset="0"/>
              </a:rPr>
              <a:t>Artigo 15.º alíneas a)-h) da DQ</a:t>
            </a:r>
          </a:p>
          <a:p>
            <a:pPr marL="342900" marR="0" lvl="0" indent="-342900" algn="just" rtl="0">
              <a:lnSpc>
                <a:spcPct val="107000"/>
              </a:lnSpc>
              <a:spcBef>
                <a:spcPts val="0"/>
              </a:spcBef>
              <a:spcAft>
                <a:spcPts val="0"/>
              </a:spcAft>
              <a:buFont typeface="Wingdings" panose="05000000000000000000" pitchFamily="2" charset="2"/>
              <a:buChar char=""/>
            </a:pPr>
            <a:endParaRPr lang="pt-pt" sz="2000" b="1"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Se a </a:t>
            </a:r>
            <a:r>
              <a:rPr lang="pt-pt" sz="2000" b="1" i="0" u="none" baseline="0">
                <a:latin typeface="Times New Roman" panose="02020603050405020304" pitchFamily="18" charset="0"/>
                <a:cs typeface="Times New Roman" panose="02020603050405020304" pitchFamily="18" charset="0"/>
              </a:rPr>
              <a:t>natureza das medidas de controlo</a:t>
            </a:r>
            <a:r>
              <a:rPr lang="pt-pt" sz="2000" b="0" i="0" u="none" baseline="0">
                <a:latin typeface="Times New Roman" panose="02020603050405020304" pitchFamily="18" charset="0"/>
                <a:cs typeface="Times New Roman" panose="02020603050405020304" pitchFamily="18" charset="0"/>
              </a:rPr>
              <a:t> for incompatível com a legislação do Estado de execução, a autoridade competente desse Estado-Membro </a:t>
            </a:r>
            <a:r>
              <a:rPr lang="pt-pt" sz="2000" b="1" i="0" u="none" baseline="0">
                <a:solidFill>
                  <a:srgbClr val="FF0000"/>
                </a:solidFill>
                <a:latin typeface="Times New Roman" panose="02020603050405020304" pitchFamily="18" charset="0"/>
                <a:cs typeface="Times New Roman" panose="02020603050405020304" pitchFamily="18" charset="0"/>
              </a:rPr>
              <a:t>pode adaptá-las</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sng" baseline="0">
                <a:latin typeface="Times New Roman" panose="02020603050405020304" pitchFamily="18" charset="0"/>
                <a:cs typeface="Times New Roman" panose="02020603050405020304" pitchFamily="18" charset="0"/>
              </a:rPr>
              <a:t>em função dos tipos de medidas de controlo aplicáveis, nos termos da legislação do Estado de execução, a infrações equivalentes</a:t>
            </a:r>
            <a:r>
              <a:rPr lang="pt-pt" sz="2000" b="0" i="0" u="none" baseline="0">
                <a:latin typeface="Times New Roman" panose="02020603050405020304" pitchFamily="18" charset="0"/>
                <a:cs typeface="Times New Roman" panose="02020603050405020304" pitchFamily="18" charset="0"/>
              </a:rPr>
              <a:t>. A medida de controlo adaptada </a:t>
            </a:r>
            <a:r>
              <a:rPr lang="pt-pt" sz="2000" b="1" i="0" u="none" baseline="0">
                <a:solidFill>
                  <a:srgbClr val="FF0000"/>
                </a:solidFill>
                <a:latin typeface="Times New Roman" panose="02020603050405020304" pitchFamily="18" charset="0"/>
                <a:cs typeface="Times New Roman" panose="02020603050405020304" pitchFamily="18" charset="0"/>
              </a:rPr>
              <a:t>deve corresponder, tanto quanto possível, </a:t>
            </a:r>
            <a:r>
              <a:rPr lang="pt-pt" sz="2000" b="1" i="0" u="none" baseline="0">
                <a:latin typeface="Times New Roman" panose="02020603050405020304" pitchFamily="18" charset="0"/>
                <a:cs typeface="Times New Roman" panose="02020603050405020304" pitchFamily="18" charset="0"/>
              </a:rPr>
              <a:t>à medida imposta no Estado de emissão</a:t>
            </a:r>
          </a:p>
          <a:p>
            <a:pPr marL="342900" marR="0" lvl="0" indent="-342900" algn="just" rtl="0">
              <a:lnSpc>
                <a:spcPct val="107000"/>
              </a:lnSpc>
              <a:spcBef>
                <a:spcPts val="0"/>
              </a:spcBef>
              <a:spcAft>
                <a:spcPts val="0"/>
              </a:spcAft>
              <a:buFont typeface="Wingdings" panose="05000000000000000000" pitchFamily="2" charset="2"/>
              <a:buChar char=""/>
            </a:pPr>
            <a:endParaRPr lang="pt-pt" sz="2000" b="1"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A medida de controlo adaptada </a:t>
            </a:r>
            <a:r>
              <a:rPr lang="pt-pt" sz="2000" b="1" i="0" u="none" baseline="0">
                <a:solidFill>
                  <a:srgbClr val="FF0000"/>
                </a:solidFill>
                <a:latin typeface="Times New Roman" panose="02020603050405020304" pitchFamily="18" charset="0"/>
                <a:cs typeface="Times New Roman" panose="02020603050405020304" pitchFamily="18" charset="0"/>
              </a:rPr>
              <a:t>não deve ser mais severa</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do que a medida de controlo que foi originalmente imposta</a:t>
            </a: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Symbol" panose="05050102010706020507" pitchFamily="18" charset="2"/>
              <a:buChar char=""/>
            </a:pPr>
            <a:endParaRPr lang="pt-pt"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9</a:t>
            </a:fld>
            <a:endParaRPr lang="pt-pt"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TotalTime>
  <Words>1760</Words>
  <Application>Microsoft Office PowerPoint</Application>
  <PresentationFormat>Ecrã Panorâmico</PresentationFormat>
  <Paragraphs>99</Paragraphs>
  <Slides>12</Slides>
  <Notes>0</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12</vt:i4>
      </vt:variant>
    </vt:vector>
  </HeadingPairs>
  <TitlesOfParts>
    <vt:vector size="19" baseType="lpstr">
      <vt:lpstr>Arial</vt:lpstr>
      <vt:lpstr>Calibri</vt:lpstr>
      <vt:lpstr>Calibri Light</vt:lpstr>
      <vt:lpstr>Symbol</vt:lpstr>
      <vt:lpstr>Times New Roman</vt:lpstr>
      <vt:lpstr>Wingdings</vt:lpstr>
      <vt:lpstr>Office Theme</vt:lpstr>
      <vt:lpstr>Melhor Aplicação do Direito Penal Europeu Formação para oficiais de justiça </vt:lpstr>
      <vt:lpstr>Conteúdo:</vt:lpstr>
      <vt:lpstr>  Ficha informativa</vt:lpstr>
      <vt:lpstr>  Objetivos </vt:lpstr>
      <vt:lpstr>  Definições – Artigo 4.º da DQ</vt:lpstr>
      <vt:lpstr>Autoridades competentes</vt:lpstr>
      <vt:lpstr>  Critérios para o envio de uma decisão sobre medidas de controlo  </vt:lpstr>
      <vt:lpstr>   Procedimento para o reconhecimento de uma decisão sobre medidas de controlo e prazos   </vt:lpstr>
      <vt:lpstr>    Motivos de não reconhecimento. Adaptação da decisão    </vt:lpstr>
      <vt:lpstr>     Lei aplicável e decisões subsequentes     </vt:lpstr>
      <vt:lpstr>     Obrigações para as autoridades envolvidas     </vt:lpstr>
      <vt:lpstr>     Consultas (Artigo 22.º) e línguas (Artigo 24.º)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Maria João</cp:lastModifiedBy>
  <cp:revision>24</cp:revision>
  <dcterms:created xsi:type="dcterms:W3CDTF">2020-10-28T14:00:49Z</dcterms:created>
  <dcterms:modified xsi:type="dcterms:W3CDTF">2021-07-16T17:33:10Z</dcterms:modified>
</cp:coreProperties>
</file>