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3"/>
  </p:notesMasterIdLst>
  <p:sldIdLst>
    <p:sldId id="256" r:id="rId2"/>
    <p:sldId id="257" r:id="rId3"/>
    <p:sldId id="263" r:id="rId4"/>
    <p:sldId id="264" r:id="rId5"/>
    <p:sldId id="265" r:id="rId6"/>
    <p:sldId id="266" r:id="rId7"/>
    <p:sldId id="267" r:id="rId8"/>
    <p:sldId id="268" r:id="rId9"/>
    <p:sldId id="269" r:id="rId10"/>
    <p:sldId id="270"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16/07/2021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‹nº›</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7/16/2021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7/16/2021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7/16/2021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7/16/2021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7/16/2021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7/16/2021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7/16/2021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7/16/2021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7/16/2021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7/16/2021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7/16/2021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7/16/2021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jn-crimjust.europa.eu/ejn/libdocumentproperties/EN/3187"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402213" y="2199807"/>
            <a:ext cx="9144000" cy="1438939"/>
          </a:xfrm>
        </p:spPr>
        <p:txBody>
          <a:bodyPr anchor="ctr">
            <a:normAutofit fontScale="90000"/>
          </a:bodyPr>
          <a:lstStyle/>
          <a:p>
            <a:pPr marL="0" marR="0" algn="l" rtl="0">
              <a:spcBef>
                <a:spcPts val="0"/>
              </a:spcBef>
              <a:spcAft>
                <a:spcPts val="800"/>
              </a:spcAft>
            </a:pPr>
            <a:r>
              <a:rPr lang="pt-pt" sz="4000" b="1" i="0" u="none" baseline="0" dirty="0">
                <a:latin typeface="Times New Roman" panose="02020603050405020304" pitchFamily="18" charset="0"/>
                <a:cs typeface="Times New Roman" panose="02020603050405020304" pitchFamily="18" charset="0"/>
              </a:rPr>
              <a:t>Melhor Aplicação do Direito Penal Europeu</a:t>
            </a:r>
            <a:br>
              <a:rPr lang="pt-pt" sz="4000" b="1" dirty="0">
                <a:latin typeface="Times New Roman" panose="02020603050405020304" pitchFamily="18" charset="0"/>
                <a:cs typeface="Times New Roman" panose="02020603050405020304" pitchFamily="18" charset="0"/>
              </a:rPr>
            </a:br>
            <a:r>
              <a:rPr lang="pt-pt" sz="4000" b="1" i="0" u="none" baseline="0" dirty="0">
                <a:latin typeface="Times New Roman" panose="02020603050405020304" pitchFamily="18" charset="0"/>
                <a:cs typeface="Times New Roman" panose="02020603050405020304" pitchFamily="18" charset="0"/>
              </a:rPr>
              <a:t>Formação da ERA para oficiais de justiça</a:t>
            </a:r>
            <a:endParaRPr lang="pt-pt" sz="4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33FEDA7-9401-4F3F-AC37-2B14B78F05AD}"/>
              </a:ext>
            </a:extLst>
          </p:cNvPr>
          <p:cNvSpPr txBox="1"/>
          <p:nvPr/>
        </p:nvSpPr>
        <p:spPr>
          <a:xfrm>
            <a:off x="402213" y="4138367"/>
            <a:ext cx="8012783" cy="1754326"/>
          </a:xfrm>
          <a:prstGeom prst="rect">
            <a:avLst/>
          </a:prstGeom>
          <a:noFill/>
        </p:spPr>
        <p:txBody>
          <a:bodyPr wrap="square" rtlCol="0">
            <a:spAutoFit/>
          </a:bodyPr>
          <a:lstStyle/>
          <a:p>
            <a:pPr algn="l" rtl="0"/>
            <a:r>
              <a:rPr lang="pt-pt" sz="3600" b="1" i="1" u="none" baseline="0">
                <a:solidFill>
                  <a:schemeClr val="bg1"/>
                </a:solidFill>
                <a:latin typeface="Times New Roman" panose="02020603050405020304" pitchFamily="18" charset="0"/>
                <a:cs typeface="Times New Roman" panose="02020603050405020304" pitchFamily="18" charset="0"/>
              </a:rPr>
              <a:t>Reconhecimento mútuo III. – </a:t>
            </a:r>
          </a:p>
          <a:p>
            <a:pPr algn="l" rtl="0"/>
            <a:r>
              <a:rPr lang="pt-pt" sz="3600" b="1" i="1" u="none" baseline="0">
                <a:solidFill>
                  <a:schemeClr val="bg1"/>
                </a:solidFill>
                <a:latin typeface="Times New Roman" panose="02020603050405020304" pitchFamily="18" charset="0"/>
                <a:cs typeface="Times New Roman" panose="02020603050405020304" pitchFamily="18" charset="0"/>
              </a:rPr>
              <a:t>Decisão-Quadro 2008/947/JAI, do Conselho</a:t>
            </a:r>
            <a:endParaRPr lang="pt-pt" sz="36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95618"/>
            <a:ext cx="10905066" cy="1135737"/>
          </a:xfrm>
        </p:spPr>
        <p:txBody>
          <a:bodyPr>
            <a:normAutofit fontScale="90000"/>
          </a:bodyPr>
          <a:lstStyle/>
          <a:p>
            <a:pPr algn="l" rtl="0"/>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r>
              <a:rPr lang="pt-pt" sz="3600" b="1" i="0" u="none" baseline="0">
                <a:latin typeface="Times New Roman" panose="02020603050405020304" pitchFamily="18" charset="0"/>
                <a:cs typeface="Times New Roman" panose="02020603050405020304" pitchFamily="18" charset="0"/>
              </a:rPr>
              <a:t>Lei aplicável e decisões subsequentes</a:t>
            </a:r>
            <a:br>
              <a:rPr lang="pt-pt" sz="3600" i="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endParaRPr lang="pt-pt"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1355"/>
            <a:ext cx="10275501" cy="4934089"/>
          </a:xfrm>
        </p:spPr>
        <p:txBody>
          <a:bodyPr>
            <a:normAutofit fontScale="92500" lnSpcReduction="10000"/>
          </a:bodyPr>
          <a:lstStyle/>
          <a:p>
            <a:pPr marL="342900" indent="-342900" algn="just" rtl="0">
              <a:lnSpc>
                <a:spcPct val="97000"/>
              </a:lnSpc>
              <a:spcBef>
                <a:spcPts val="0"/>
              </a:spcBef>
              <a:buFont typeface="Wingdings" panose="05000000000000000000" pitchFamily="2" charset="2"/>
              <a:buChar char=""/>
            </a:pPr>
            <a:r>
              <a:rPr lang="pt-pt" sz="1900" b="0" i="0" u="none" baseline="0">
                <a:latin typeface="Times New Roman" panose="02020603050405020304" pitchFamily="18" charset="0"/>
                <a:cs typeface="Times New Roman" panose="02020603050405020304" pitchFamily="18" charset="0"/>
              </a:rPr>
              <a:t>A supervisão e aplicação das medidas de vigilância e das sanções alternativas </a:t>
            </a:r>
            <a:r>
              <a:rPr lang="pt-pt" sz="1900" b="1" i="0" u="none" baseline="0">
                <a:latin typeface="Times New Roman" panose="02020603050405020304" pitchFamily="18" charset="0"/>
                <a:cs typeface="Times New Roman" panose="02020603050405020304" pitchFamily="18" charset="0"/>
              </a:rPr>
              <a:t>deve ser regulada pela legislação do Estado de execução</a:t>
            </a:r>
          </a:p>
          <a:p>
            <a:pPr marL="0" indent="0" algn="just" rtl="0">
              <a:lnSpc>
                <a:spcPct val="97000"/>
              </a:lnSpc>
              <a:spcBef>
                <a:spcPts val="0"/>
              </a:spcBef>
              <a:buNone/>
            </a:pPr>
            <a:endParaRPr lang="pt-pt" sz="1900" b="1" dirty="0">
              <a:latin typeface="Times New Roman" panose="02020603050405020304" pitchFamily="18" charset="0"/>
              <a:cs typeface="Times New Roman" panose="02020603050405020304" pitchFamily="18" charset="0"/>
            </a:endParaRPr>
          </a:p>
          <a:p>
            <a:pPr marL="342900" indent="-342900" algn="just" rtl="0">
              <a:lnSpc>
                <a:spcPct val="97000"/>
              </a:lnSpc>
              <a:spcBef>
                <a:spcPts val="0"/>
              </a:spcBef>
              <a:buFont typeface="Wingdings" panose="05000000000000000000" pitchFamily="2" charset="2"/>
              <a:buChar char=""/>
            </a:pPr>
            <a:r>
              <a:rPr lang="pt-pt" sz="1900" b="0" i="0" u="none" baseline="0">
                <a:latin typeface="Times New Roman" panose="02020603050405020304" pitchFamily="18" charset="0"/>
                <a:cs typeface="Times New Roman" panose="02020603050405020304" pitchFamily="18" charset="0"/>
              </a:rPr>
              <a:t>A autoridade competente do Estado de execução </a:t>
            </a:r>
            <a:r>
              <a:rPr lang="pt-pt" sz="1900" b="1" i="0" u="none" baseline="0">
                <a:latin typeface="Times New Roman" panose="02020603050405020304" pitchFamily="18" charset="0"/>
                <a:cs typeface="Times New Roman" panose="02020603050405020304" pitchFamily="18" charset="0"/>
              </a:rPr>
              <a:t>é competente para</a:t>
            </a:r>
            <a:r>
              <a:rPr lang="pt-pt" sz="1900" b="0" i="0" u="none" baseline="0">
                <a:latin typeface="Times New Roman" panose="02020603050405020304" pitchFamily="18" charset="0"/>
                <a:cs typeface="Times New Roman" panose="02020603050405020304" pitchFamily="18" charset="0"/>
              </a:rPr>
              <a:t> </a:t>
            </a:r>
            <a:r>
              <a:rPr lang="pt-pt" sz="1900" b="0" i="0" u="sng" baseline="0">
                <a:latin typeface="Times New Roman" panose="02020603050405020304" pitchFamily="18" charset="0"/>
                <a:cs typeface="Times New Roman" panose="02020603050405020304" pitchFamily="18" charset="0"/>
              </a:rPr>
              <a:t>tomar todas as decisões subsequentes</a:t>
            </a:r>
            <a:r>
              <a:rPr lang="pt-pt" sz="1900" b="0" i="0" u="none" baseline="0">
                <a:latin typeface="Times New Roman" panose="02020603050405020304" pitchFamily="18" charset="0"/>
                <a:cs typeface="Times New Roman" panose="02020603050405020304" pitchFamily="18" charset="0"/>
              </a:rPr>
              <a:t>, designadamente em caso de incumprimento de uma medida de vigilância ou de uma sanção alternativa, ou se a pessoa condenada cometer uma nova infração penal. Tais decisões subsequentes incluem, nomeadamente: </a:t>
            </a:r>
          </a:p>
          <a:p>
            <a:pPr marL="457200" indent="-457200" algn="just" rtl="0">
              <a:lnSpc>
                <a:spcPct val="97000"/>
              </a:lnSpc>
              <a:spcBef>
                <a:spcPts val="0"/>
              </a:spcBef>
              <a:buAutoNum type="alphaLcParenBoth"/>
            </a:pPr>
            <a:r>
              <a:rPr lang="pt-pt" sz="1900" b="0" i="1" u="none" baseline="0">
                <a:latin typeface="Times New Roman" panose="02020603050405020304" pitchFamily="18" charset="0"/>
                <a:cs typeface="Times New Roman" panose="02020603050405020304" pitchFamily="18" charset="0"/>
              </a:rPr>
              <a:t>a modificação de deveres ou regras de conduta que constituem a medida de vigilância ou a sanção alternativa, ou a alteração da duração do período de vigilância; </a:t>
            </a:r>
          </a:p>
          <a:p>
            <a:pPr marL="457200" indent="-457200" algn="just" rtl="0">
              <a:lnSpc>
                <a:spcPct val="97000"/>
              </a:lnSpc>
              <a:spcBef>
                <a:spcPts val="0"/>
              </a:spcBef>
              <a:buAutoNum type="alphaLcParenBoth"/>
            </a:pPr>
            <a:r>
              <a:rPr lang="pt-pt" sz="1900" b="0" i="1" u="none" baseline="0">
                <a:latin typeface="Times New Roman" panose="02020603050405020304" pitchFamily="18" charset="0"/>
                <a:cs typeface="Times New Roman" panose="02020603050405020304" pitchFamily="18" charset="0"/>
              </a:rPr>
              <a:t>a revogação da suspensão da execução da sentença ou a revogação da liberdade condicional; </a:t>
            </a:r>
          </a:p>
          <a:p>
            <a:pPr marL="457200" indent="-457200" algn="just" rtl="0">
              <a:lnSpc>
                <a:spcPct val="97000"/>
              </a:lnSpc>
              <a:spcBef>
                <a:spcPts val="0"/>
              </a:spcBef>
              <a:buAutoNum type="alphaLcParenBoth"/>
            </a:pPr>
            <a:r>
              <a:rPr lang="pt-pt" sz="1900" b="0" i="1" u="none" baseline="0">
                <a:latin typeface="Times New Roman" panose="02020603050405020304" pitchFamily="18" charset="0"/>
                <a:cs typeface="Times New Roman" panose="02020603050405020304" pitchFamily="18" charset="0"/>
              </a:rPr>
              <a:t>a aplicação de uma pena de prisão ou medida privativa de liberdade no caso de sanção alternativa ou condenação condicional.</a:t>
            </a:r>
          </a:p>
          <a:p>
            <a:pPr marL="457200" indent="-457200" algn="just" rtl="0">
              <a:lnSpc>
                <a:spcPct val="97000"/>
              </a:lnSpc>
              <a:spcBef>
                <a:spcPts val="0"/>
              </a:spcBef>
              <a:buAutoNum type="alphaLcParenBoth"/>
            </a:pPr>
            <a:endParaRPr lang="pt-pt" sz="1900" i="1" dirty="0">
              <a:latin typeface="Times New Roman" panose="02020603050405020304" pitchFamily="18" charset="0"/>
              <a:cs typeface="Times New Roman" panose="02020603050405020304" pitchFamily="18" charset="0"/>
            </a:endParaRPr>
          </a:p>
          <a:p>
            <a:pPr marL="342900" indent="-342900" algn="just" rtl="0">
              <a:lnSpc>
                <a:spcPct val="107000"/>
              </a:lnSpc>
              <a:spcBef>
                <a:spcPts val="0"/>
              </a:spcBef>
              <a:buFont typeface="Wingdings" panose="05000000000000000000" pitchFamily="2" charset="2"/>
              <a:buChar char=""/>
            </a:pPr>
            <a:r>
              <a:rPr lang="pt-pt" sz="1900" b="0" i="0" u="none" baseline="0">
                <a:latin typeface="Times New Roman" panose="02020603050405020304" pitchFamily="18" charset="0"/>
                <a:cs typeface="Times New Roman" panose="02020603050405020304" pitchFamily="18" charset="0"/>
              </a:rPr>
              <a:t>Cada EM pode declarar que, enquanto Estado de execução,</a:t>
            </a:r>
            <a:r>
              <a:rPr lang="pt-pt" sz="1900" b="1" i="0" u="none" baseline="0">
                <a:latin typeface="Times New Roman" panose="02020603050405020304" pitchFamily="18" charset="0"/>
                <a:cs typeface="Times New Roman" panose="02020603050405020304" pitchFamily="18" charset="0"/>
              </a:rPr>
              <a:t> se recusará a assumir a responsabilidade de tomar decisões subsequentes para os casos previstos no n.º 3 do Artigo 14.º da DQ. </a:t>
            </a:r>
            <a:r>
              <a:rPr lang="pt-pt" sz="1900" b="0" i="0" u="none" baseline="0">
                <a:latin typeface="Times New Roman" panose="02020603050405020304" pitchFamily="18" charset="0"/>
                <a:cs typeface="Times New Roman" panose="02020603050405020304" pitchFamily="18" charset="0"/>
              </a:rPr>
              <a:t>Nesta situação, o Estado de execução </a:t>
            </a:r>
            <a:r>
              <a:rPr lang="pt-pt" sz="1900" b="1" i="0" u="none" baseline="0">
                <a:latin typeface="Times New Roman" panose="02020603050405020304" pitchFamily="18" charset="0"/>
                <a:cs typeface="Times New Roman" panose="02020603050405020304" pitchFamily="18" charset="0"/>
              </a:rPr>
              <a:t>transfere de novo a jurisdição</a:t>
            </a:r>
            <a:r>
              <a:rPr lang="pt-pt" sz="1900" b="0" i="0" u="none" baseline="0">
                <a:latin typeface="Times New Roman" panose="02020603050405020304" pitchFamily="18" charset="0"/>
                <a:cs typeface="Times New Roman" panose="02020603050405020304" pitchFamily="18" charset="0"/>
              </a:rPr>
              <a:t> para a autoridade competente do Estado de emissão em caso de incumprimento de uma medida de vigilância ou sanção alternativa, se a autoridade competente do Estado de execução </a:t>
            </a:r>
            <a:endParaRPr lang="pt-pt" sz="19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pPr algn="r" rtl="0"/>
            <a:fld id="{6D22F896-40B5-4ADD-8801-0D06FADFA095}" type="slidenum">
              <a:rPr>
                <a:solidFill>
                  <a:schemeClr val="bg1"/>
                </a:solidFill>
              </a:rPr>
              <a:t>10</a:t>
            </a:fld>
            <a:endParaRPr lang="pt-pt" dirty="0">
              <a:solidFill>
                <a:schemeClr val="bg1"/>
              </a:solidFill>
            </a:endParaRPr>
          </a:p>
        </p:txBody>
      </p:sp>
    </p:spTree>
    <p:extLst>
      <p:ext uri="{BB962C8B-B14F-4D97-AF65-F5344CB8AC3E}">
        <p14:creationId xmlns:p14="http://schemas.microsoft.com/office/powerpoint/2010/main" val="226155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pPr algn="l" rtl="0"/>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r>
              <a:rPr lang="pt-pt" sz="3600" b="1" i="0" u="none" baseline="0">
                <a:latin typeface="Times New Roman" panose="02020603050405020304" pitchFamily="18" charset="0"/>
                <a:cs typeface="Times New Roman" panose="02020603050405020304" pitchFamily="18" charset="0"/>
              </a:rPr>
              <a:t>Consultas (Artigo 15.º) e línguas (Artigo 21.º)</a:t>
            </a:r>
            <a:br>
              <a:rPr lang="pt-pt" sz="3600" i="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endParaRPr lang="pt-pt"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marL="342900" marR="0" lvl="0" indent="-342900" algn="just" rtl="0">
              <a:lnSpc>
                <a:spcPct val="107000"/>
              </a:lnSpc>
              <a:spcBef>
                <a:spcPts val="0"/>
              </a:spcBef>
              <a:spcAft>
                <a:spcPts val="0"/>
              </a:spcAft>
              <a:buFont typeface="Wingdings" panose="05000000000000000000" pitchFamily="2" charset="2"/>
              <a:buChar char=""/>
            </a:pPr>
            <a:r>
              <a:rPr lang="pt-pt" sz="2000" b="0" i="0" u="none" baseline="0">
                <a:latin typeface="Times New Roman" panose="02020603050405020304" pitchFamily="18" charset="0"/>
                <a:cs typeface="Times New Roman" panose="02020603050405020304" pitchFamily="18" charset="0"/>
              </a:rPr>
              <a:t>Sempre que tal for considerado apropriado, as autoridades competentes do Estado de emissão e do Estado de execução </a:t>
            </a:r>
            <a:r>
              <a:rPr lang="pt-pt" sz="2000" b="1" i="0" u="none" baseline="0">
                <a:latin typeface="Times New Roman" panose="02020603050405020304" pitchFamily="18" charset="0"/>
                <a:cs typeface="Times New Roman" panose="02020603050405020304" pitchFamily="18" charset="0"/>
              </a:rPr>
              <a:t>podem consultar-se</a:t>
            </a:r>
            <a:r>
              <a:rPr lang="pt-pt" sz="2000" b="0" i="0" u="none" baseline="0">
                <a:latin typeface="Times New Roman" panose="02020603050405020304" pitchFamily="18" charset="0"/>
                <a:cs typeface="Times New Roman" panose="02020603050405020304" pitchFamily="18" charset="0"/>
              </a:rPr>
              <a:t> mutuamente a fim de facilitar a correta e eficiente aplicação da presente decisão-quadro.</a:t>
            </a:r>
          </a:p>
          <a:p>
            <a:pPr marL="342900" marR="0" lvl="0" indent="-342900" algn="just" rtl="0">
              <a:lnSpc>
                <a:spcPct val="107000"/>
              </a:lnSpc>
              <a:spcBef>
                <a:spcPts val="0"/>
              </a:spcBef>
              <a:spcAft>
                <a:spcPts val="0"/>
              </a:spcAft>
              <a:buFont typeface="Wingdings" panose="05000000000000000000" pitchFamily="2" charset="2"/>
              <a:buChar char=""/>
            </a:pPr>
            <a:endParaRPr lang="pt-pt" sz="2000" dirty="0">
              <a:latin typeface="Times New Roman" panose="02020603050405020304" pitchFamily="18" charset="0"/>
              <a:cs typeface="Times New Roman" panose="02020603050405020304" pitchFamily="18" charset="0"/>
            </a:endParaRPr>
          </a:p>
          <a:p>
            <a:pPr marL="342900" indent="-342900" algn="just" rtl="0">
              <a:lnSpc>
                <a:spcPct val="107000"/>
              </a:lnSpc>
              <a:spcBef>
                <a:spcPts val="0"/>
              </a:spcBef>
              <a:buFont typeface="Wingdings" panose="05000000000000000000" pitchFamily="2" charset="2"/>
              <a:buChar char=""/>
            </a:pPr>
            <a:r>
              <a:rPr lang="pt-pt" sz="2000" b="0" i="0" u="none" baseline="0">
                <a:latin typeface="Times New Roman" panose="02020603050405020304" pitchFamily="18" charset="0"/>
                <a:cs typeface="Times New Roman" panose="02020603050405020304" pitchFamily="18" charset="0"/>
              </a:rPr>
              <a:t>As certidões referidas no n.º 1 do Artigo 6.º </a:t>
            </a:r>
            <a:r>
              <a:rPr lang="pt-pt" sz="2000" b="1" i="0" u="none" baseline="0">
                <a:latin typeface="Times New Roman" panose="02020603050405020304" pitchFamily="18" charset="0"/>
                <a:cs typeface="Times New Roman" panose="02020603050405020304" pitchFamily="18" charset="0"/>
              </a:rPr>
              <a:t>são traduzidas</a:t>
            </a:r>
            <a:r>
              <a:rPr lang="pt-pt" sz="2000" b="0" i="0" u="none" baseline="0">
                <a:latin typeface="Times New Roman" panose="02020603050405020304" pitchFamily="18" charset="0"/>
                <a:cs typeface="Times New Roman" panose="02020603050405020304" pitchFamily="18" charset="0"/>
              </a:rPr>
              <a:t> para a língua oficial, ou para uma das línguas oficiais, do Estado de execução. Aquando da aprovação da presente decisão-quadro ou em data posterior, qualquer Estado-Membro pode indicar, em declaração depositada junto do Secretariado-Geral do Conselho, que aceita a tradução para uma ou várias outras línguas oficiais das instituições da União Europeia.</a:t>
            </a:r>
            <a:endParaRPr lang="pt-pt"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pPr algn="r" rtl="0"/>
            <a:fld id="{6D22F896-40B5-4ADD-8801-0D06FADFA095}" type="slidenum">
              <a:rPr>
                <a:solidFill>
                  <a:schemeClr val="bg1"/>
                </a:solidFill>
              </a:rPr>
              <a:t>11</a:t>
            </a:fld>
            <a:endParaRPr lang="pt-pt" dirty="0">
              <a:solidFill>
                <a:schemeClr val="bg1"/>
              </a:solidFill>
            </a:endParaRPr>
          </a:p>
        </p:txBody>
      </p:sp>
    </p:spTree>
    <p:extLst>
      <p:ext uri="{BB962C8B-B14F-4D97-AF65-F5344CB8AC3E}">
        <p14:creationId xmlns:p14="http://schemas.microsoft.com/office/powerpoint/2010/main" val="29580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pPr algn="l" rtl="0"/>
            <a:r>
              <a:rPr lang="pt-pt" sz="3600" b="1" i="0" u="none" baseline="0">
                <a:latin typeface="Times New Roman" panose="02020603050405020304" pitchFamily="18" charset="0"/>
                <a:cs typeface="Times New Roman" panose="02020603050405020304" pitchFamily="18" charset="0"/>
              </a:rPr>
              <a:t>Conteúdo:</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algn="l" rtl="0">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Ficha informativa – DQ 2008/947</a:t>
            </a:r>
          </a:p>
          <a:p>
            <a:pPr algn="l" rtl="0">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Objetivos</a:t>
            </a:r>
          </a:p>
          <a:p>
            <a:pPr algn="l" rtl="0">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Âmbito de aplicação</a:t>
            </a:r>
          </a:p>
          <a:p>
            <a:pPr algn="l" rtl="0">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Autoridades competentes</a:t>
            </a:r>
          </a:p>
          <a:p>
            <a:pPr algn="l" rtl="0">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Critérios para o envio de uma decisão sobre medidas de controlo</a:t>
            </a:r>
          </a:p>
          <a:p>
            <a:pPr algn="l" rtl="0">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Procedimento para o reconhecimento de uma decisão sobre medidas de controlo</a:t>
            </a:r>
          </a:p>
          <a:p>
            <a:pPr algn="l" rtl="0">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Motivos de recusa do reconhecimento e da fiscalização e adaptação da decisão </a:t>
            </a:r>
          </a:p>
          <a:p>
            <a:pPr algn="l" rtl="0">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Lei aplicável e decisões subsequentes</a:t>
            </a:r>
          </a:p>
          <a:p>
            <a:pPr algn="l" rtl="0">
              <a:buFont typeface="Wingdings" panose="05000000000000000000" pitchFamily="2" charset="2"/>
              <a:buChar char="§"/>
            </a:pPr>
            <a:r>
              <a:rPr lang="pt-pt" sz="2000" b="0" i="1" u="none" baseline="0">
                <a:latin typeface="Times New Roman" panose="02020603050405020304" pitchFamily="18" charset="0"/>
                <a:cs typeface="Times New Roman" panose="02020603050405020304" pitchFamily="18" charset="0"/>
              </a:rPr>
              <a:t>Consultas e línguas</a:t>
            </a:r>
            <a:endParaRPr lang="pt-pt" sz="2000" i="1" dirty="0">
              <a:latin typeface="Times New Roman" panose="02020603050405020304" pitchFamily="18" charset="0"/>
              <a:cs typeface="Times New Roman" panose="02020603050405020304" pitchFamily="18" charset="0"/>
            </a:endParaRPr>
          </a:p>
          <a:p>
            <a:pPr algn="l" rtl="0">
              <a:buFont typeface="Wingdings" panose="05000000000000000000" pitchFamily="2" charset="2"/>
              <a:buChar char="ü"/>
            </a:pPr>
            <a:endParaRPr lang="pt-pt" sz="2000" i="1" dirty="0">
              <a:latin typeface="Times New Roman" panose="02020603050405020304" pitchFamily="18" charset="0"/>
              <a:cs typeface="Times New Roman" panose="02020603050405020304" pitchFamily="18" charset="0"/>
            </a:endParaRPr>
          </a:p>
          <a:p>
            <a:endParaRPr lang="pt-pt"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pPr algn="r" rtl="0"/>
            <a:fld id="{6D22F896-40B5-4ADD-8801-0D06FADFA095}" type="slidenum">
              <a:rPr>
                <a:solidFill>
                  <a:schemeClr val="bg1"/>
                </a:solidFill>
              </a:rPr>
              <a:t>2</a:t>
            </a:fld>
            <a:endParaRPr lang="pt-pt" dirty="0">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04102" y="406575"/>
            <a:ext cx="10905066" cy="1135737"/>
          </a:xfrm>
        </p:spPr>
        <p:txBody>
          <a:bodyPr>
            <a:normAutofit/>
          </a:bodyPr>
          <a:lstStyle/>
          <a:p>
            <a:pPr algn="l" rtl="0"/>
            <a:r>
              <a:rPr lang="pt-pt" sz="3600" b="1" i="0" u="none" baseline="0">
                <a:latin typeface="Times New Roman" panose="02020603050405020304" pitchFamily="18" charset="0"/>
                <a:cs typeface="Times New Roman" panose="02020603050405020304" pitchFamily="18" charset="0"/>
              </a:rPr>
              <a:t>Ficha informativa</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04102" y="1812404"/>
            <a:ext cx="10905066" cy="4827557"/>
          </a:xfrm>
        </p:spPr>
        <p:txBody>
          <a:bodyPr>
            <a:noAutofit/>
          </a:bodyPr>
          <a:lstStyle/>
          <a:p>
            <a:pPr algn="just" rtl="0"/>
            <a:r>
              <a:rPr lang="pt-pt" sz="2000" b="0" i="0" u="none" baseline="0">
                <a:latin typeface="Times New Roman" panose="02020603050405020304" pitchFamily="18" charset="0"/>
                <a:cs typeface="Times New Roman" panose="02020603050405020304" pitchFamily="18" charset="0"/>
              </a:rPr>
              <a:t>Prazo de transposição da DQ – </a:t>
            </a:r>
            <a:r>
              <a:rPr lang="pt-pt" sz="2000" b="1" i="0" u="none" baseline="0">
                <a:solidFill>
                  <a:srgbClr val="FF0000"/>
                </a:solidFill>
                <a:latin typeface="Times New Roman" panose="02020603050405020304" pitchFamily="18" charset="0"/>
                <a:cs typeface="Times New Roman" panose="02020603050405020304" pitchFamily="18" charset="0"/>
              </a:rPr>
              <a:t>6 de dezembro de 2011</a:t>
            </a:r>
          </a:p>
          <a:p>
            <a:pPr algn="just" rtl="0"/>
            <a:endParaRPr lang="pt-pt" sz="2000" b="1" dirty="0">
              <a:latin typeface="Times New Roman" panose="02020603050405020304" pitchFamily="18" charset="0"/>
              <a:cs typeface="Times New Roman" panose="02020603050405020304" pitchFamily="18" charset="0"/>
            </a:endParaRPr>
          </a:p>
          <a:p>
            <a:pPr algn="just" rtl="0"/>
            <a:r>
              <a:rPr lang="pt-pt" sz="2000" b="1" i="0" u="none" baseline="0">
                <a:solidFill>
                  <a:srgbClr val="FF0000"/>
                </a:solidFill>
                <a:latin typeface="Times New Roman" panose="02020603050405020304" pitchFamily="18" charset="0"/>
                <a:cs typeface="Times New Roman" panose="02020603050405020304" pitchFamily="18" charset="0"/>
              </a:rPr>
              <a:t>27 EM</a:t>
            </a:r>
            <a:r>
              <a:rPr lang="pt-pt" sz="2000" b="0" i="0" u="none" baseline="0">
                <a:solidFill>
                  <a:srgbClr val="FF0000"/>
                </a:solidFill>
                <a:latin typeface="Times New Roman" panose="02020603050405020304" pitchFamily="18" charset="0"/>
                <a:cs typeface="Times New Roman" panose="02020603050405020304" pitchFamily="18" charset="0"/>
              </a:rPr>
              <a:t> </a:t>
            </a:r>
            <a:r>
              <a:rPr lang="pt-pt" sz="2000" b="0" i="0" u="none" baseline="0">
                <a:latin typeface="Times New Roman" panose="02020603050405020304" pitchFamily="18" charset="0"/>
                <a:cs typeface="Times New Roman" panose="02020603050405020304" pitchFamily="18" charset="0"/>
              </a:rPr>
              <a:t>implementaram-no, </a:t>
            </a:r>
            <a:r>
              <a:rPr lang="pt-pt" sz="2000" b="1" i="0" u="none" baseline="0">
                <a:solidFill>
                  <a:srgbClr val="FF0000"/>
                </a:solidFill>
                <a:latin typeface="Times New Roman" panose="02020603050405020304" pitchFamily="18" charset="0"/>
                <a:cs typeface="Times New Roman" panose="02020603050405020304" pitchFamily="18" charset="0"/>
              </a:rPr>
              <a:t>o Reino Unido não participa nesta DQ</a:t>
            </a:r>
          </a:p>
          <a:p>
            <a:pPr algn="just" rtl="0"/>
            <a:endParaRPr lang="pt-pt" sz="2000" b="1" dirty="0">
              <a:latin typeface="Times New Roman" panose="02020603050405020304" pitchFamily="18" charset="0"/>
              <a:cs typeface="Times New Roman" panose="02020603050405020304" pitchFamily="18" charset="0"/>
            </a:endParaRPr>
          </a:p>
          <a:p>
            <a:pPr algn="just" rtl="0"/>
            <a:r>
              <a:rPr lang="pt-pt" sz="2000" b="0" i="0" u="none" baseline="0">
                <a:latin typeface="Times New Roman" panose="02020603050405020304" pitchFamily="18" charset="0"/>
                <a:cs typeface="Times New Roman" panose="02020603050405020304" pitchFamily="18" charset="0"/>
              </a:rPr>
              <a:t>A DQ </a:t>
            </a:r>
            <a:r>
              <a:rPr lang="pt-pt" sz="2000" b="1" i="0" u="none" baseline="0">
                <a:solidFill>
                  <a:srgbClr val="FF0000"/>
                </a:solidFill>
                <a:latin typeface="Times New Roman" panose="02020603050405020304" pitchFamily="18" charset="0"/>
                <a:cs typeface="Times New Roman" panose="02020603050405020304" pitchFamily="18" charset="0"/>
              </a:rPr>
              <a:t>estabelece as regras</a:t>
            </a:r>
            <a:r>
              <a:rPr lang="pt-pt" sz="2000" b="0" i="0" u="none" baseline="0">
                <a:solidFill>
                  <a:srgbClr val="FF0000"/>
                </a:solidFill>
                <a:latin typeface="Times New Roman" panose="02020603050405020304" pitchFamily="18" charset="0"/>
                <a:cs typeface="Times New Roman" panose="02020603050405020304" pitchFamily="18" charset="0"/>
              </a:rPr>
              <a:t> </a:t>
            </a:r>
            <a:r>
              <a:rPr lang="pt-pt" sz="2000" b="0" i="0" u="none" baseline="0">
                <a:latin typeface="Times New Roman" panose="02020603050405020304" pitchFamily="18" charset="0"/>
                <a:cs typeface="Times New Roman" panose="02020603050405020304" pitchFamily="18" charset="0"/>
              </a:rPr>
              <a:t>segundo as quais um EM, </a:t>
            </a:r>
            <a:r>
              <a:rPr lang="pt-pt" sz="2000" b="0" i="1" u="none" baseline="0">
                <a:latin typeface="Times New Roman" panose="02020603050405020304" pitchFamily="18" charset="0"/>
                <a:cs typeface="Times New Roman" panose="02020603050405020304" pitchFamily="18" charset="0"/>
              </a:rPr>
              <a:t>que não seja aquele onde a pessoa em causa foi condenada</a:t>
            </a:r>
            <a:r>
              <a:rPr lang="pt-pt" sz="2000" b="0" i="0" u="none" baseline="0">
                <a:latin typeface="Times New Roman" panose="02020603050405020304" pitchFamily="18" charset="0"/>
                <a:cs typeface="Times New Roman" panose="02020603050405020304" pitchFamily="18" charset="0"/>
              </a:rPr>
              <a:t>, </a:t>
            </a:r>
            <a:r>
              <a:rPr lang="pt-pt" sz="2000" b="1" i="0" u="sng" baseline="0">
                <a:latin typeface="Times New Roman" panose="02020603050405020304" pitchFamily="18" charset="0"/>
                <a:cs typeface="Times New Roman" panose="02020603050405020304" pitchFamily="18" charset="0"/>
              </a:rPr>
              <a:t>reconhece</a:t>
            </a:r>
            <a:r>
              <a:rPr lang="pt-pt" sz="2000" b="0" i="0" u="none" baseline="0">
                <a:latin typeface="Times New Roman" panose="02020603050405020304" pitchFamily="18" charset="0"/>
                <a:cs typeface="Times New Roman" panose="02020603050405020304" pitchFamily="18" charset="0"/>
              </a:rPr>
              <a:t> a sentença e, se for caso disso, a decisão relativa à liberdade condicional e </a:t>
            </a:r>
            <a:r>
              <a:rPr lang="pt-pt" sz="2000" b="1" i="0" u="sng" baseline="0">
                <a:latin typeface="Times New Roman" panose="02020603050405020304" pitchFamily="18" charset="0"/>
                <a:cs typeface="Times New Roman" panose="02020603050405020304" pitchFamily="18" charset="0"/>
              </a:rPr>
              <a:t>fiscaliza</a:t>
            </a:r>
            <a:r>
              <a:rPr lang="pt-pt" sz="2000" b="0" i="0" u="none" baseline="0">
                <a:latin typeface="Times New Roman" panose="02020603050405020304" pitchFamily="18" charset="0"/>
                <a:cs typeface="Times New Roman" panose="02020603050405020304" pitchFamily="18" charset="0"/>
              </a:rPr>
              <a:t> as medidas de vigilâncias ou as sanções alternativas aplicadas, e </a:t>
            </a:r>
            <a:r>
              <a:rPr lang="pt-pt" sz="2000" b="1" i="0" u="sng" baseline="0">
                <a:latin typeface="Times New Roman" panose="02020603050405020304" pitchFamily="18" charset="0"/>
                <a:cs typeface="Times New Roman" panose="02020603050405020304" pitchFamily="18" charset="0"/>
              </a:rPr>
              <a:t>toma as demais decisões relacionadas com essa sentença</a:t>
            </a:r>
            <a:r>
              <a:rPr lang="pt-pt" sz="2000" b="0" i="0" u="none" baseline="0">
                <a:latin typeface="Times New Roman" panose="02020603050405020304" pitchFamily="18" charset="0"/>
                <a:cs typeface="Times New Roman" panose="02020603050405020304" pitchFamily="18" charset="0"/>
              </a:rPr>
              <a:t>, </a:t>
            </a:r>
            <a:r>
              <a:rPr lang="pt-pt" sz="2000" b="0" i="1" u="none" baseline="0">
                <a:latin typeface="Times New Roman" panose="02020603050405020304" pitchFamily="18" charset="0"/>
                <a:cs typeface="Times New Roman" panose="02020603050405020304" pitchFamily="18" charset="0"/>
              </a:rPr>
              <a:t>salvo disposição em contrário da presente decisão-quadro</a:t>
            </a:r>
          </a:p>
          <a:p>
            <a:pPr algn="just" rtl="0"/>
            <a:endParaRPr lang="pt-pt" sz="20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pPr algn="r" rtl="0"/>
            <a:fld id="{6D22F896-40B5-4ADD-8801-0D06FADFA095}" type="slidenum">
              <a:rPr>
                <a:solidFill>
                  <a:schemeClr val="bg1"/>
                </a:solidFill>
              </a:rPr>
              <a:t>3</a:t>
            </a:fld>
            <a:endParaRPr lang="pt-pt" dirty="0">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25428"/>
            <a:ext cx="10905066" cy="1135737"/>
          </a:xfrm>
        </p:spPr>
        <p:txBody>
          <a:bodyPr>
            <a:normAutofit/>
          </a:bodyPr>
          <a:lstStyle/>
          <a:p>
            <a:pPr algn="l" rtl="0"/>
            <a:r>
              <a:rPr lang="pt-pt" sz="3600" b="1" i="0" u="none" baseline="0">
                <a:latin typeface="Times New Roman" panose="02020603050405020304" pitchFamily="18" charset="0"/>
                <a:cs typeface="Times New Roman" panose="02020603050405020304" pitchFamily="18" charset="0"/>
              </a:rPr>
              <a:t>Objetivos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a:bodyPr>
          <a:lstStyle/>
          <a:p>
            <a:pPr algn="just" rtl="0"/>
            <a:r>
              <a:rPr lang="pt-pt" sz="2000" b="0" i="0" u="none" baseline="0">
                <a:latin typeface="Times New Roman" panose="02020603050405020304" pitchFamily="18" charset="0"/>
                <a:cs typeface="Times New Roman" panose="02020603050405020304" pitchFamily="18" charset="0"/>
              </a:rPr>
              <a:t>Promover </a:t>
            </a:r>
            <a:r>
              <a:rPr lang="pt-pt" sz="2000" b="1" i="0" u="none" baseline="0">
                <a:latin typeface="Times New Roman" panose="02020603050405020304" pitchFamily="18" charset="0"/>
                <a:cs typeface="Times New Roman" panose="02020603050405020304" pitchFamily="18" charset="0"/>
              </a:rPr>
              <a:t>a reabilitação social das pessoas condenadas</a:t>
            </a:r>
            <a:r>
              <a:rPr lang="pt-pt" sz="2000" b="0" i="0" u="none" baseline="0">
                <a:latin typeface="Times New Roman" panose="02020603050405020304" pitchFamily="18" charset="0"/>
                <a:cs typeface="Times New Roman" panose="02020603050405020304" pitchFamily="18" charset="0"/>
              </a:rPr>
              <a:t> e </a:t>
            </a:r>
            <a:r>
              <a:rPr lang="pt-pt" sz="2000" b="1" i="0" u="none" baseline="0">
                <a:latin typeface="Times New Roman" panose="02020603050405020304" pitchFamily="18" charset="0"/>
                <a:cs typeface="Times New Roman" panose="02020603050405020304" pitchFamily="18" charset="0"/>
              </a:rPr>
              <a:t>melhorar as perspetivas de reinserção social da pessoa condenada</a:t>
            </a:r>
            <a:r>
              <a:rPr lang="pt-pt" sz="2000" b="0" i="0" u="none" baseline="0">
                <a:latin typeface="Times New Roman" panose="02020603050405020304" pitchFamily="18" charset="0"/>
                <a:cs typeface="Times New Roman" panose="02020603050405020304" pitchFamily="18" charset="0"/>
              </a:rPr>
              <a:t>, permitindo-lhe preservar os seus laços familiares, linguísticos, culturais e outros</a:t>
            </a:r>
          </a:p>
          <a:p>
            <a:pPr algn="just" rtl="0"/>
            <a:endParaRPr lang="pt-pt" sz="2000" dirty="0">
              <a:latin typeface="Times New Roman" panose="02020603050405020304" pitchFamily="18" charset="0"/>
              <a:cs typeface="Times New Roman" panose="02020603050405020304" pitchFamily="18" charset="0"/>
            </a:endParaRPr>
          </a:p>
          <a:p>
            <a:pPr algn="just" rtl="0"/>
            <a:r>
              <a:rPr lang="pt-pt" sz="2000" b="1" i="0" u="none" baseline="0">
                <a:latin typeface="Times New Roman" panose="02020603050405020304" pitchFamily="18" charset="0"/>
                <a:cs typeface="Times New Roman" panose="02020603050405020304" pitchFamily="18" charset="0"/>
              </a:rPr>
              <a:t>Melhorar o controlo do cumprimento das medidas de vigilância e das sanções alternativas</a:t>
            </a:r>
            <a:r>
              <a:rPr lang="pt-pt" sz="2000" b="0" i="0" u="none" baseline="0">
                <a:latin typeface="Times New Roman" panose="02020603050405020304" pitchFamily="18" charset="0"/>
                <a:cs typeface="Times New Roman" panose="02020603050405020304" pitchFamily="18" charset="0"/>
              </a:rPr>
              <a:t>, com o objetivo de prevenir a reincidência</a:t>
            </a:r>
          </a:p>
          <a:p>
            <a:pPr algn="just" rtl="0"/>
            <a:endParaRPr lang="pt-pt" sz="2000" dirty="0">
              <a:latin typeface="Times New Roman" panose="02020603050405020304" pitchFamily="18" charset="0"/>
              <a:cs typeface="Times New Roman" panose="02020603050405020304" pitchFamily="18" charset="0"/>
            </a:endParaRPr>
          </a:p>
          <a:p>
            <a:pPr algn="just" rtl="0"/>
            <a:r>
              <a:rPr lang="pt-pt" sz="2000" b="1" i="0" u="none" baseline="0">
                <a:latin typeface="Times New Roman" panose="02020603050405020304" pitchFamily="18" charset="0"/>
                <a:cs typeface="Times New Roman" panose="02020603050405020304" pitchFamily="18" charset="0"/>
              </a:rPr>
              <a:t>Melhorar a proteção das vítimas e do público em geral</a:t>
            </a:r>
          </a:p>
          <a:p>
            <a:pPr algn="just" rtl="0"/>
            <a:endParaRPr lang="pt-pt" sz="2000" b="1" dirty="0">
              <a:latin typeface="Times New Roman" panose="02020603050405020304" pitchFamily="18" charset="0"/>
              <a:cs typeface="Times New Roman" panose="02020603050405020304" pitchFamily="18" charset="0"/>
            </a:endParaRPr>
          </a:p>
          <a:p>
            <a:pPr algn="just" rtl="0"/>
            <a:r>
              <a:rPr lang="pt-pt" sz="2000" b="0" i="0" u="none" baseline="0">
                <a:latin typeface="Times New Roman" panose="02020603050405020304" pitchFamily="18" charset="0"/>
                <a:cs typeface="Times New Roman" panose="02020603050405020304" pitchFamily="18" charset="0"/>
              </a:rPr>
              <a:t>Promover </a:t>
            </a:r>
            <a:r>
              <a:rPr lang="pt-pt" sz="2000" b="1" i="0" u="none" baseline="0">
                <a:latin typeface="Times New Roman" panose="02020603050405020304" pitchFamily="18" charset="0"/>
                <a:cs typeface="Times New Roman" panose="02020603050405020304" pitchFamily="18" charset="0"/>
              </a:rPr>
              <a:t>a aplicação de medidas de vigilância e sanções alternativas adequadas</a:t>
            </a:r>
            <a:r>
              <a:rPr lang="pt-pt" sz="2000" b="0" i="0" u="none" baseline="0">
                <a:latin typeface="Times New Roman" panose="02020603050405020304" pitchFamily="18" charset="0"/>
                <a:cs typeface="Times New Roman" panose="02020603050405020304" pitchFamily="18" charset="0"/>
              </a:rPr>
              <a:t>, no caso dos infratores que não residam no Estado de condenação</a:t>
            </a:r>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pPr algn="r" rtl="0"/>
            <a:fld id="{6D22F896-40B5-4ADD-8801-0D06FADFA095}" type="slidenum">
              <a:rPr>
                <a:solidFill>
                  <a:schemeClr val="bg1"/>
                </a:solidFill>
              </a:rPr>
              <a:t>4</a:t>
            </a:fld>
            <a:endParaRPr lang="pt-pt" dirty="0">
              <a:solidFill>
                <a:schemeClr val="bg1"/>
              </a:solidFill>
            </a:endParaRPr>
          </a:p>
        </p:txBody>
      </p:sp>
    </p:spTree>
    <p:extLst>
      <p:ext uri="{BB962C8B-B14F-4D97-AF65-F5344CB8AC3E}">
        <p14:creationId xmlns:p14="http://schemas.microsoft.com/office/powerpoint/2010/main" val="171215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4855"/>
            <a:ext cx="10905066" cy="1135737"/>
          </a:xfrm>
        </p:spPr>
        <p:txBody>
          <a:bodyPr>
            <a:normAutofit/>
          </a:bodyPr>
          <a:lstStyle/>
          <a:p>
            <a:pPr algn="l" rtl="0"/>
            <a:r>
              <a:rPr lang="pt-pt" sz="3600" b="1" i="0" u="none" baseline="0">
                <a:latin typeface="Times New Roman" panose="02020603050405020304" pitchFamily="18" charset="0"/>
                <a:cs typeface="Times New Roman" panose="02020603050405020304" pitchFamily="18" charset="0"/>
              </a:rPr>
              <a:t>Âmbito de aplicação</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570592"/>
            <a:ext cx="10275501" cy="4719492"/>
          </a:xfrm>
        </p:spPr>
        <p:txBody>
          <a:bodyPr>
            <a:normAutofit fontScale="92500" lnSpcReduction="10000"/>
          </a:bodyPr>
          <a:lstStyle/>
          <a:p>
            <a:pPr algn="just" rtl="0"/>
            <a:r>
              <a:rPr lang="pt-pt" sz="2000" b="0" i="0" u="none" baseline="0" dirty="0">
                <a:latin typeface="Times New Roman" panose="02020603050405020304" pitchFamily="18" charset="0"/>
                <a:cs typeface="Times New Roman" panose="02020603050405020304" pitchFamily="18" charset="0"/>
              </a:rPr>
              <a:t>A DQ </a:t>
            </a:r>
            <a:r>
              <a:rPr lang="pt-pt" sz="2000" b="1" i="0" u="none" baseline="0" dirty="0">
                <a:solidFill>
                  <a:srgbClr val="FF0000"/>
                </a:solidFill>
                <a:latin typeface="Times New Roman" panose="02020603050405020304" pitchFamily="18" charset="0"/>
                <a:cs typeface="Times New Roman" panose="02020603050405020304" pitchFamily="18" charset="0"/>
              </a:rPr>
              <a:t>aplica-se</a:t>
            </a:r>
            <a:r>
              <a:rPr lang="pt-pt" sz="2000" b="0" i="0" u="none" baseline="0" dirty="0">
                <a:solidFill>
                  <a:srgbClr val="FF0000"/>
                </a:solidFill>
                <a:latin typeface="Times New Roman" panose="02020603050405020304" pitchFamily="18" charset="0"/>
                <a:cs typeface="Times New Roman" panose="02020603050405020304" pitchFamily="18" charset="0"/>
              </a:rPr>
              <a:t> </a:t>
            </a:r>
            <a:r>
              <a:rPr lang="pt-pt" sz="2000" b="0" i="0" u="none" baseline="0" dirty="0">
                <a:latin typeface="Times New Roman" panose="02020603050405020304" pitchFamily="18" charset="0"/>
                <a:cs typeface="Times New Roman" panose="02020603050405020304" pitchFamily="18" charset="0"/>
              </a:rPr>
              <a:t>apenas: </a:t>
            </a:r>
          </a:p>
          <a:p>
            <a:pPr marL="457200" indent="-457200" algn="just" rtl="0">
              <a:buAutoNum type="alphaLcParenBoth"/>
            </a:pPr>
            <a:r>
              <a:rPr lang="pt-pt" sz="2000" b="0" i="0" u="none" baseline="0" dirty="0">
                <a:latin typeface="Times New Roman" panose="02020603050405020304" pitchFamily="18" charset="0"/>
                <a:cs typeface="Times New Roman" panose="02020603050405020304" pitchFamily="18" charset="0"/>
              </a:rPr>
              <a:t>ao reconhecimento das sentenças e, se for caso disso, às decisões relativas à liberdade condicional; </a:t>
            </a:r>
          </a:p>
          <a:p>
            <a:pPr marL="457200" indent="-457200" algn="just" rtl="0">
              <a:buAutoNum type="alphaLcParenBoth"/>
            </a:pPr>
            <a:r>
              <a:rPr lang="pt-pt" sz="2000" b="0" i="0" u="none" baseline="0" dirty="0">
                <a:latin typeface="Times New Roman" panose="02020603050405020304" pitchFamily="18" charset="0"/>
                <a:cs typeface="Times New Roman" panose="02020603050405020304" pitchFamily="18" charset="0"/>
              </a:rPr>
              <a:t>à transferência da responsabilidade pela fiscalização de medidas de vigilância e de sanções alternativas; </a:t>
            </a:r>
          </a:p>
          <a:p>
            <a:pPr marL="457200" indent="-457200" algn="just" rtl="0">
              <a:buAutoNum type="alphaLcParenBoth"/>
            </a:pPr>
            <a:r>
              <a:rPr lang="pt-pt" sz="2000" b="0" i="0" u="none" baseline="0" dirty="0">
                <a:latin typeface="Times New Roman" panose="02020603050405020304" pitchFamily="18" charset="0"/>
                <a:cs typeface="Times New Roman" panose="02020603050405020304" pitchFamily="18" charset="0"/>
              </a:rPr>
              <a:t>a todas as demais decisões relacionadas com as referidas nas alíneas a) e b), tal como descrito e previsto na presente DQ </a:t>
            </a:r>
          </a:p>
          <a:p>
            <a:pPr marL="457200" indent="-457200" algn="just" rtl="0">
              <a:buAutoNum type="alphaLcParenBoth"/>
            </a:pPr>
            <a:endParaRPr lang="pt-pt" sz="2000" dirty="0">
              <a:latin typeface="Times New Roman" panose="02020603050405020304" pitchFamily="18" charset="0"/>
              <a:cs typeface="Times New Roman" panose="02020603050405020304" pitchFamily="18" charset="0"/>
            </a:endParaRPr>
          </a:p>
          <a:p>
            <a:pPr algn="just" rtl="0"/>
            <a:r>
              <a:rPr lang="pt-pt" sz="2000" b="0" i="0" u="none" baseline="0" dirty="0">
                <a:latin typeface="Times New Roman" panose="02020603050405020304" pitchFamily="18" charset="0"/>
                <a:cs typeface="Times New Roman" panose="02020603050405020304" pitchFamily="18" charset="0"/>
              </a:rPr>
              <a:t>A DQ </a:t>
            </a:r>
            <a:r>
              <a:rPr lang="pt-pt" sz="2000" b="1" i="0" u="none" baseline="0" dirty="0">
                <a:solidFill>
                  <a:srgbClr val="FF0000"/>
                </a:solidFill>
                <a:latin typeface="Times New Roman" panose="02020603050405020304" pitchFamily="18" charset="0"/>
                <a:cs typeface="Times New Roman" panose="02020603050405020304" pitchFamily="18" charset="0"/>
              </a:rPr>
              <a:t>não se aplica</a:t>
            </a:r>
            <a:r>
              <a:rPr lang="pt-pt" sz="2000" b="0" i="0" u="none" baseline="0" dirty="0">
                <a:solidFill>
                  <a:srgbClr val="FF0000"/>
                </a:solidFill>
                <a:latin typeface="Times New Roman" panose="02020603050405020304" pitchFamily="18" charset="0"/>
                <a:cs typeface="Times New Roman" panose="02020603050405020304" pitchFamily="18" charset="0"/>
              </a:rPr>
              <a:t>: </a:t>
            </a:r>
            <a:r>
              <a:rPr lang="pt-pt" sz="2000" b="0" i="0" u="none" baseline="0" dirty="0">
                <a:latin typeface="Times New Roman" panose="02020603050405020304" pitchFamily="18" charset="0"/>
                <a:cs typeface="Times New Roman" panose="02020603050405020304" pitchFamily="18" charset="0"/>
              </a:rPr>
              <a:t> </a:t>
            </a:r>
          </a:p>
          <a:p>
            <a:pPr marL="457200" indent="-457200" algn="just" rtl="0">
              <a:buAutoNum type="alphaLcParenBoth"/>
            </a:pPr>
            <a:r>
              <a:rPr lang="pt-pt" sz="2000" b="0" i="0" u="none" baseline="0" dirty="0">
                <a:latin typeface="Times New Roman" panose="02020603050405020304" pitchFamily="18" charset="0"/>
                <a:cs typeface="Times New Roman" panose="02020603050405020304" pitchFamily="18" charset="0"/>
              </a:rPr>
              <a:t>à execução de sentenças em matéria penal que apliquem </a:t>
            </a:r>
            <a:r>
              <a:rPr lang="pt-pt" sz="2000" b="0" i="0" u="sng" baseline="0" dirty="0">
                <a:latin typeface="Times New Roman" panose="02020603050405020304" pitchFamily="18" charset="0"/>
                <a:cs typeface="Times New Roman" panose="02020603050405020304" pitchFamily="18" charset="0"/>
              </a:rPr>
              <a:t>penas de prisão ou medidas privativas de liberdade</a:t>
            </a:r>
            <a:r>
              <a:rPr lang="pt-pt" sz="2000" b="0" i="0" u="none" baseline="0" dirty="0">
                <a:latin typeface="Times New Roman" panose="02020603050405020304" pitchFamily="18" charset="0"/>
                <a:cs typeface="Times New Roman" panose="02020603050405020304" pitchFamily="18" charset="0"/>
              </a:rPr>
              <a:t>, abrangidas pelo âmbito de aplicação da DQ </a:t>
            </a:r>
            <a:r>
              <a:rPr lang="pt-pt" sz="2000" b="1" i="0" u="none" baseline="0" dirty="0">
                <a:latin typeface="Times New Roman" panose="02020603050405020304" pitchFamily="18" charset="0"/>
                <a:cs typeface="Times New Roman" panose="02020603050405020304" pitchFamily="18" charset="0"/>
              </a:rPr>
              <a:t>2008/909/JAI</a:t>
            </a:r>
            <a:r>
              <a:rPr lang="pt-pt" sz="2000" b="0" i="0" u="none" baseline="0" dirty="0">
                <a:latin typeface="Times New Roman" panose="02020603050405020304" pitchFamily="18" charset="0"/>
                <a:cs typeface="Times New Roman" panose="02020603050405020304" pitchFamily="18" charset="0"/>
              </a:rPr>
              <a:t>; </a:t>
            </a:r>
          </a:p>
          <a:p>
            <a:pPr marL="457200" indent="-457200" algn="just" rtl="0">
              <a:buAutoNum type="alphaLcParenBoth"/>
            </a:pPr>
            <a:r>
              <a:rPr lang="pt-pt" sz="2000" b="0" i="0" u="none" baseline="0" dirty="0">
                <a:latin typeface="Times New Roman" panose="02020603050405020304" pitchFamily="18" charset="0"/>
                <a:cs typeface="Times New Roman" panose="02020603050405020304" pitchFamily="18" charset="0"/>
              </a:rPr>
              <a:t>ao reconhecimento e à execução de sanções pecuniárias e decisões de perda abrangidas pelo âmbito de aplicação da DQ </a:t>
            </a:r>
            <a:r>
              <a:rPr lang="pt-pt" sz="2000" b="1" i="0" u="none" baseline="0" dirty="0">
                <a:latin typeface="Times New Roman" panose="02020603050405020304" pitchFamily="18" charset="0"/>
                <a:cs typeface="Times New Roman" panose="02020603050405020304" pitchFamily="18" charset="0"/>
              </a:rPr>
              <a:t>2005/214/JAI</a:t>
            </a:r>
            <a:r>
              <a:rPr lang="pt-pt" sz="2000" b="0" i="0" u="none" baseline="0" dirty="0">
                <a:latin typeface="Times New Roman" panose="02020603050405020304" pitchFamily="18" charset="0"/>
                <a:cs typeface="Times New Roman" panose="02020603050405020304" pitchFamily="18" charset="0"/>
              </a:rPr>
              <a:t> do Conselho, de 24 de fevereiro de 2005, relativa à aplicação do princípio do reconhecimento mútuo às </a:t>
            </a:r>
            <a:r>
              <a:rPr lang="pt-pt" sz="2000" b="0" i="0" u="sng" baseline="0" dirty="0">
                <a:latin typeface="Times New Roman" panose="02020603050405020304" pitchFamily="18" charset="0"/>
                <a:cs typeface="Times New Roman" panose="02020603050405020304" pitchFamily="18" charset="0"/>
              </a:rPr>
              <a:t>sanções pecuniárias </a:t>
            </a:r>
          </a:p>
          <a:p>
            <a:pPr marL="457200" indent="-457200" algn="just" rtl="0">
              <a:buAutoNum type="alphaLcParenBoth"/>
            </a:pPr>
            <a:r>
              <a:rPr lang="pt-pt" sz="2000" b="0" i="0" u="none" baseline="0" dirty="0">
                <a:latin typeface="Times New Roman" panose="02020603050405020304" pitchFamily="18" charset="0"/>
                <a:cs typeface="Times New Roman" panose="02020603050405020304" pitchFamily="18" charset="0"/>
              </a:rPr>
              <a:t>Decisão-Quadro </a:t>
            </a:r>
            <a:r>
              <a:rPr lang="pt-pt" sz="2000" b="1" i="0" u="none" baseline="0" dirty="0">
                <a:latin typeface="Times New Roman" panose="02020603050405020304" pitchFamily="18" charset="0"/>
                <a:cs typeface="Times New Roman" panose="02020603050405020304" pitchFamily="18" charset="0"/>
              </a:rPr>
              <a:t>2006/783/JAI </a:t>
            </a:r>
            <a:r>
              <a:rPr lang="pt-pt" sz="2000" b="0" i="0" u="none" baseline="0" dirty="0">
                <a:latin typeface="Times New Roman" panose="02020603050405020304" pitchFamily="18" charset="0"/>
                <a:cs typeface="Times New Roman" panose="02020603050405020304" pitchFamily="18" charset="0"/>
              </a:rPr>
              <a:t>do Conselho, de 6 de outubro de 2006, relativa à aplicação do princípio do </a:t>
            </a:r>
            <a:r>
              <a:rPr lang="pt-pt" sz="2000" b="0" i="0" u="sng" baseline="0" dirty="0">
                <a:latin typeface="Times New Roman" panose="02020603050405020304" pitchFamily="18" charset="0"/>
                <a:cs typeface="Times New Roman" panose="02020603050405020304" pitchFamily="18" charset="0"/>
              </a:rPr>
              <a:t>reconhecimento mútuo às decisões de perda</a:t>
            </a:r>
            <a:endParaRPr lang="pt-pt"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pPr algn="r" rtl="0"/>
            <a:fld id="{6D22F896-40B5-4ADD-8801-0D06FADFA095}" type="slidenum">
              <a:rPr>
                <a:solidFill>
                  <a:schemeClr val="bg1"/>
                </a:solidFill>
              </a:rPr>
              <a:t>5</a:t>
            </a:fld>
            <a:endParaRPr lang="pt-pt" dirty="0">
              <a:solidFill>
                <a:schemeClr val="bg1"/>
              </a:solidFill>
            </a:endParaRPr>
          </a:p>
        </p:txBody>
      </p:sp>
    </p:spTree>
    <p:extLst>
      <p:ext uri="{BB962C8B-B14F-4D97-AF65-F5344CB8AC3E}">
        <p14:creationId xmlns:p14="http://schemas.microsoft.com/office/powerpoint/2010/main" val="130264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pPr algn="l" rtl="0"/>
            <a:r>
              <a:rPr lang="pt-pt" sz="3600" b="1" i="0" u="none" baseline="0">
                <a:latin typeface="Times New Roman" panose="02020603050405020304" pitchFamily="18" charset="0"/>
                <a:cs typeface="Times New Roman" panose="02020603050405020304" pitchFamily="18" charset="0"/>
              </a:rPr>
              <a:t>Autoridades competentes</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8140"/>
            <a:ext cx="10275501" cy="4393982"/>
          </a:xfrm>
        </p:spPr>
        <p:txBody>
          <a:bodyPr>
            <a:normAutofit lnSpcReduction="10000"/>
          </a:bodyPr>
          <a:lstStyle/>
          <a:p>
            <a:pPr algn="just" rtl="0"/>
            <a:r>
              <a:rPr lang="pt-pt" sz="2000" b="0" i="0" u="none" baseline="0">
                <a:latin typeface="Times New Roman" panose="02020603050405020304" pitchFamily="18" charset="0"/>
                <a:cs typeface="Times New Roman" panose="02020603050405020304" pitchFamily="18" charset="0"/>
              </a:rPr>
              <a:t>Cada EM informa o Secretariado-Geral do Conselho sobre </a:t>
            </a:r>
            <a:r>
              <a:rPr lang="pt-pt" sz="2000" b="1" i="0" u="none" baseline="0">
                <a:latin typeface="Times New Roman" panose="02020603050405020304" pitchFamily="18" charset="0"/>
                <a:cs typeface="Times New Roman" panose="02020603050405020304" pitchFamily="18" charset="0"/>
              </a:rPr>
              <a:t>a autoridade ou as autoridades</a:t>
            </a:r>
            <a:r>
              <a:rPr lang="pt-pt" sz="2000" b="0" i="0" u="none" baseline="0">
                <a:latin typeface="Times New Roman" panose="02020603050405020304" pitchFamily="18" charset="0"/>
                <a:cs typeface="Times New Roman" panose="02020603050405020304" pitchFamily="18" charset="0"/>
              </a:rPr>
              <a:t> que, segundo a sua legislação nacional, são competentes nos termos da presente DQ, quando esse EM for o Estado de emissão ou o Estado de execução.</a:t>
            </a:r>
          </a:p>
          <a:p>
            <a:pPr algn="just" rtl="0"/>
            <a:endParaRPr lang="pt-pt" sz="2000" dirty="0">
              <a:latin typeface="Times New Roman" panose="02020603050405020304" pitchFamily="18" charset="0"/>
              <a:cs typeface="Times New Roman" panose="02020603050405020304" pitchFamily="18" charset="0"/>
            </a:endParaRPr>
          </a:p>
          <a:p>
            <a:pPr algn="just" rtl="0"/>
            <a:r>
              <a:rPr lang="pt-pt" sz="2000" b="0" i="0" u="none" baseline="0">
                <a:latin typeface="Times New Roman" panose="02020603050405020304" pitchFamily="18" charset="0"/>
                <a:cs typeface="Times New Roman" panose="02020603050405020304" pitchFamily="18" charset="0"/>
              </a:rPr>
              <a:t>Os EM podem designar </a:t>
            </a:r>
            <a:r>
              <a:rPr lang="pt-pt" sz="2000" b="1" i="0" u="none" baseline="0">
                <a:latin typeface="Times New Roman" panose="02020603050405020304" pitchFamily="18" charset="0"/>
                <a:cs typeface="Times New Roman" panose="02020603050405020304" pitchFamily="18" charset="0"/>
              </a:rPr>
              <a:t>autoridades não judiciárias</a:t>
            </a:r>
            <a:r>
              <a:rPr lang="pt-pt" sz="2000" b="0" i="0" u="none" baseline="0">
                <a:latin typeface="Times New Roman" panose="02020603050405020304" pitchFamily="18" charset="0"/>
                <a:cs typeface="Times New Roman" panose="02020603050405020304" pitchFamily="18" charset="0"/>
              </a:rPr>
              <a:t> como autoridades competentes para tomar decisões nos termos da Decisão-Quadro, desde que essas autoridades tenham competência para tomar decisões de natureza análoga segundo o direito e os procedimentos internos </a:t>
            </a:r>
          </a:p>
          <a:p>
            <a:pPr algn="just" rtl="0"/>
            <a:endParaRPr lang="pt-pt" sz="2000" dirty="0">
              <a:latin typeface="Times New Roman" panose="02020603050405020304" pitchFamily="18" charset="0"/>
              <a:cs typeface="Times New Roman" panose="02020603050405020304" pitchFamily="18" charset="0"/>
            </a:endParaRPr>
          </a:p>
          <a:p>
            <a:pPr algn="just" rtl="0"/>
            <a:r>
              <a:rPr lang="pt-pt" sz="2000" b="0" i="0" u="none" baseline="0">
                <a:latin typeface="Times New Roman" panose="02020603050405020304" pitchFamily="18" charset="0"/>
                <a:cs typeface="Times New Roman" panose="02020603050405020304" pitchFamily="18" charset="0"/>
              </a:rPr>
              <a:t>Se uma das decisões a que se referem as alíneas b) ou c) do n.º 1 do Artigo 14.º for tomada por uma autoridade competente que não seja um tribunal, os Estados-Membros asseguram que, </a:t>
            </a:r>
            <a:r>
              <a:rPr lang="pt-pt" sz="2000" b="1" i="0" u="none" baseline="0">
                <a:latin typeface="Times New Roman" panose="02020603050405020304" pitchFamily="18" charset="0"/>
                <a:cs typeface="Times New Roman" panose="02020603050405020304" pitchFamily="18" charset="0"/>
              </a:rPr>
              <a:t>a pedido da pessoa em causa</a:t>
            </a:r>
            <a:r>
              <a:rPr lang="pt-pt" sz="2000" b="0" i="0" u="none" baseline="0">
                <a:latin typeface="Times New Roman" panose="02020603050405020304" pitchFamily="18" charset="0"/>
                <a:cs typeface="Times New Roman" panose="02020603050405020304" pitchFamily="18" charset="0"/>
              </a:rPr>
              <a:t>, essa decisão seja </a:t>
            </a:r>
            <a:r>
              <a:rPr lang="pt-pt" sz="2000" b="1" i="0" u="none" baseline="0">
                <a:latin typeface="Times New Roman" panose="02020603050405020304" pitchFamily="18" charset="0"/>
                <a:cs typeface="Times New Roman" panose="02020603050405020304" pitchFamily="18" charset="0"/>
              </a:rPr>
              <a:t>reapreciada</a:t>
            </a:r>
            <a:r>
              <a:rPr lang="pt-pt" sz="2000" b="0" i="0" u="none" baseline="0">
                <a:latin typeface="Times New Roman" panose="02020603050405020304" pitchFamily="18" charset="0"/>
                <a:cs typeface="Times New Roman" panose="02020603050405020304" pitchFamily="18" charset="0"/>
              </a:rPr>
              <a:t> por um tribunal ou por um órgão independente equivalente </a:t>
            </a:r>
          </a:p>
          <a:p>
            <a:pPr algn="just" rtl="0"/>
            <a:endParaRPr lang="pt-pt" sz="2000" dirty="0">
              <a:latin typeface="Times New Roman" panose="02020603050405020304" pitchFamily="18" charset="0"/>
              <a:cs typeface="Times New Roman" panose="02020603050405020304" pitchFamily="18" charset="0"/>
            </a:endParaRPr>
          </a:p>
          <a:p>
            <a:pPr algn="just" rtl="0"/>
            <a:r>
              <a:rPr lang="pt-pt" sz="2000" b="0" i="0" u="none" baseline="0">
                <a:latin typeface="Times New Roman" panose="02020603050405020304" pitchFamily="18" charset="0"/>
                <a:cs typeface="Times New Roman" panose="02020603050405020304" pitchFamily="18" charset="0"/>
              </a:rPr>
              <a:t>O Secretariado-Geral do Conselho </a:t>
            </a:r>
            <a:r>
              <a:rPr lang="pt-pt" sz="2000" b="1" i="0" u="none" baseline="0">
                <a:latin typeface="Times New Roman" panose="02020603050405020304" pitchFamily="18" charset="0"/>
                <a:cs typeface="Times New Roman" panose="02020603050405020304" pitchFamily="18" charset="0"/>
              </a:rPr>
              <a:t>deve disponibilizar as informações recebidas</a:t>
            </a:r>
            <a:r>
              <a:rPr lang="pt-pt" sz="2000" b="0" i="0" u="none" baseline="0">
                <a:latin typeface="Times New Roman" panose="02020603050405020304" pitchFamily="18" charset="0"/>
                <a:cs typeface="Times New Roman" panose="02020603050405020304" pitchFamily="18" charset="0"/>
              </a:rPr>
              <a:t> a todos os Estados-Membros e à Comissão</a:t>
            </a:r>
            <a:endParaRPr lang="pt-pt"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pPr algn="r" rtl="0"/>
            <a:fld id="{6D22F896-40B5-4ADD-8801-0D06FADFA095}" type="slidenum">
              <a:rPr>
                <a:solidFill>
                  <a:schemeClr val="bg1"/>
                </a:solidFill>
              </a:rPr>
              <a:t>6</a:t>
            </a:fld>
            <a:endParaRPr lang="pt-pt" dirty="0">
              <a:solidFill>
                <a:schemeClr val="bg1"/>
              </a:solidFill>
            </a:endParaRPr>
          </a:p>
        </p:txBody>
      </p:sp>
    </p:spTree>
    <p:extLst>
      <p:ext uri="{BB962C8B-B14F-4D97-AF65-F5344CB8AC3E}">
        <p14:creationId xmlns:p14="http://schemas.microsoft.com/office/powerpoint/2010/main" val="42769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16002"/>
            <a:ext cx="10905066" cy="1135737"/>
          </a:xfrm>
        </p:spPr>
        <p:txBody>
          <a:bodyPr>
            <a:normAutofit fontScale="90000"/>
          </a:bodyPr>
          <a:lstStyle/>
          <a:p>
            <a:pPr algn="l" rtl="0"/>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r>
              <a:rPr lang="pt-pt" sz="3600" b="1" i="0" u="none" baseline="0">
                <a:latin typeface="Times New Roman" panose="02020603050405020304" pitchFamily="18" charset="0"/>
                <a:cs typeface="Times New Roman" panose="02020603050405020304" pitchFamily="18" charset="0"/>
              </a:rPr>
              <a:t>Critérios para o envio de uma decisão sobre medidas de controlo</a:t>
            </a: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endParaRPr lang="pt-pt"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551739"/>
            <a:ext cx="10275501" cy="4719492"/>
          </a:xfrm>
        </p:spPr>
        <p:txBody>
          <a:bodyPr>
            <a:normAutofit fontScale="92500" lnSpcReduction="20000"/>
          </a:bodyPr>
          <a:lstStyle/>
          <a:p>
            <a:pPr marL="342900" marR="0" lvl="0" indent="-342900" algn="just" rtl="0">
              <a:lnSpc>
                <a:spcPct val="107000"/>
              </a:lnSpc>
              <a:spcBef>
                <a:spcPts val="0"/>
              </a:spcBef>
              <a:spcAft>
                <a:spcPts val="0"/>
              </a:spcAft>
              <a:buFont typeface="Wingdings" panose="05000000000000000000" pitchFamily="2" charset="2"/>
              <a:buChar char=""/>
            </a:pPr>
            <a:r>
              <a:rPr lang="pt-pt" sz="2000" b="0" i="0" u="none" baseline="0" dirty="0">
                <a:latin typeface="Times New Roman" panose="02020603050405020304" pitchFamily="18" charset="0"/>
                <a:cs typeface="Times New Roman" panose="02020603050405020304" pitchFamily="18" charset="0"/>
              </a:rPr>
              <a:t>A autoridade competente do Estado de emissão pode transmitir a sentença e, se for caso disso, a decisão relativa à liberdade condicional, à autoridade competente do Estado-Membro em cujo território </a:t>
            </a:r>
            <a:r>
              <a:rPr lang="pt-pt" sz="2000" b="1" i="0" u="none" baseline="0" dirty="0">
                <a:solidFill>
                  <a:srgbClr val="FF0000"/>
                </a:solidFill>
                <a:latin typeface="Times New Roman" panose="02020603050405020304" pitchFamily="18" charset="0"/>
                <a:cs typeface="Times New Roman" panose="02020603050405020304" pitchFamily="18" charset="0"/>
              </a:rPr>
              <a:t>a pessoa condenada tenha a sua residência legal e habitual</a:t>
            </a:r>
            <a:r>
              <a:rPr lang="pt-pt" sz="2000" b="0" i="0" u="none" baseline="0" dirty="0">
                <a:latin typeface="Times New Roman" panose="02020603050405020304" pitchFamily="18" charset="0"/>
                <a:cs typeface="Times New Roman" panose="02020603050405020304" pitchFamily="18" charset="0"/>
              </a:rPr>
              <a:t>, caso a pessoa condenada </a:t>
            </a:r>
            <a:r>
              <a:rPr lang="pt-pt" sz="2000" b="1" i="0" u="none" baseline="0" dirty="0">
                <a:solidFill>
                  <a:srgbClr val="FF0000"/>
                </a:solidFill>
                <a:latin typeface="Times New Roman" panose="02020603050405020304" pitchFamily="18" charset="0"/>
                <a:cs typeface="Times New Roman" panose="02020603050405020304" pitchFamily="18" charset="0"/>
              </a:rPr>
              <a:t>tenha regressado ou pretenda regressar a esse Estado</a:t>
            </a:r>
            <a:r>
              <a:rPr lang="pt-pt" sz="2000" b="1" i="0" u="none" baseline="0" dirty="0">
                <a:latin typeface="Times New Roman" panose="02020603050405020304" pitchFamily="18" charset="0"/>
                <a:cs typeface="Times New Roman" panose="02020603050405020304" pitchFamily="18" charset="0"/>
              </a:rPr>
              <a:t> </a:t>
            </a:r>
            <a:r>
              <a:rPr lang="pt-pt" sz="2000" b="0" i="0" u="none" baseline="0" dirty="0">
                <a:latin typeface="Times New Roman" panose="02020603050405020304" pitchFamily="18" charset="0"/>
                <a:cs typeface="Times New Roman" panose="02020603050405020304" pitchFamily="18" charset="0"/>
              </a:rPr>
              <a:t>(n.º 1 do Artigo 5.º)</a:t>
            </a:r>
          </a:p>
          <a:p>
            <a:pPr marL="342900" marR="0" lvl="0" indent="-342900" algn="just" rtl="0">
              <a:lnSpc>
                <a:spcPct val="107000"/>
              </a:lnSpc>
              <a:spcBef>
                <a:spcPts val="0"/>
              </a:spcBef>
              <a:spcAft>
                <a:spcPts val="0"/>
              </a:spcAft>
              <a:buFont typeface="Wingdings" panose="05000000000000000000" pitchFamily="2" charset="2"/>
              <a:buChar char=""/>
            </a:pPr>
            <a:r>
              <a:rPr lang="pt-pt" sz="2000" b="0" i="1" u="none" baseline="0" dirty="0" err="1">
                <a:latin typeface="Times New Roman" panose="02020603050405020304" pitchFamily="18" charset="0"/>
                <a:cs typeface="Times New Roman" panose="02020603050405020304" pitchFamily="18" charset="0"/>
              </a:rPr>
              <a:t>Exc</a:t>
            </a:r>
            <a:r>
              <a:rPr lang="pt-pt" sz="2000" b="0" i="1" u="none" baseline="0" dirty="0">
                <a:latin typeface="Times New Roman" panose="02020603050405020304" pitchFamily="18" charset="0"/>
                <a:cs typeface="Times New Roman" panose="02020603050405020304" pitchFamily="18" charset="0"/>
              </a:rPr>
              <a:t>.</a:t>
            </a:r>
            <a:r>
              <a:rPr lang="pt-pt" sz="2000" b="0" i="0" u="none" baseline="0" dirty="0">
                <a:latin typeface="Times New Roman" panose="02020603050405020304" pitchFamily="18" charset="0"/>
                <a:cs typeface="Times New Roman" panose="02020603050405020304" pitchFamily="18" charset="0"/>
              </a:rPr>
              <a:t> – a autoridade competente do Estado de emissão pode, </a:t>
            </a:r>
            <a:r>
              <a:rPr lang="pt-pt" sz="2000" b="1" i="0" u="none" baseline="0" dirty="0">
                <a:latin typeface="Times New Roman" panose="02020603050405020304" pitchFamily="18" charset="0"/>
                <a:cs typeface="Times New Roman" panose="02020603050405020304" pitchFamily="18" charset="0"/>
              </a:rPr>
              <a:t>a pedido da pessoa condenada</a:t>
            </a:r>
            <a:r>
              <a:rPr lang="pt-pt" sz="2000" b="0" i="0" u="none" baseline="0" dirty="0">
                <a:latin typeface="Times New Roman" panose="02020603050405020304" pitchFamily="18" charset="0"/>
                <a:cs typeface="Times New Roman" panose="02020603050405020304" pitchFamily="18" charset="0"/>
              </a:rPr>
              <a:t>, transmitir a sentença e, se for caso disso, a decisão relativa à liberdade condicional, à autoridade competente de um EM </a:t>
            </a:r>
            <a:r>
              <a:rPr lang="pt-pt" sz="2000" b="1" i="0" u="none" baseline="0" dirty="0">
                <a:solidFill>
                  <a:srgbClr val="FF0000"/>
                </a:solidFill>
                <a:latin typeface="Times New Roman" panose="02020603050405020304" pitchFamily="18" charset="0"/>
                <a:cs typeface="Times New Roman" panose="02020603050405020304" pitchFamily="18" charset="0"/>
              </a:rPr>
              <a:t>que não seja aquele em cujo território a pessoa condenada tenha a sua residência legal e habitual</a:t>
            </a:r>
            <a:r>
              <a:rPr lang="pt-pt" sz="2000" b="0" i="0" u="none" baseline="0" dirty="0">
                <a:latin typeface="Times New Roman" panose="02020603050405020304" pitchFamily="18" charset="0"/>
                <a:cs typeface="Times New Roman" panose="02020603050405020304" pitchFamily="18" charset="0"/>
              </a:rPr>
              <a:t>, </a:t>
            </a:r>
            <a:r>
              <a:rPr lang="pt-pt" sz="2000" b="0" i="0" u="sng" baseline="0" dirty="0">
                <a:latin typeface="Times New Roman" panose="02020603050405020304" pitchFamily="18" charset="0"/>
                <a:cs typeface="Times New Roman" panose="02020603050405020304" pitchFamily="18" charset="0"/>
              </a:rPr>
              <a:t>se</a:t>
            </a:r>
            <a:r>
              <a:rPr lang="pt-pt" sz="2000" b="0" i="0" u="none" baseline="0" dirty="0">
                <a:latin typeface="Times New Roman" panose="02020603050405020304" pitchFamily="18" charset="0"/>
                <a:cs typeface="Times New Roman" panose="02020603050405020304" pitchFamily="18" charset="0"/>
              </a:rPr>
              <a:t> </a:t>
            </a:r>
            <a:r>
              <a:rPr lang="pt-pt" sz="2000" b="1" i="0" u="none" baseline="0" dirty="0">
                <a:solidFill>
                  <a:srgbClr val="FF0000"/>
                </a:solidFill>
                <a:latin typeface="Times New Roman" panose="02020603050405020304" pitchFamily="18" charset="0"/>
                <a:cs typeface="Times New Roman" panose="02020603050405020304" pitchFamily="18" charset="0"/>
              </a:rPr>
              <a:t>esta última autoridade consentir nessa transmissão</a:t>
            </a:r>
            <a:r>
              <a:rPr lang="pt-pt" sz="2000" b="0" i="0" u="none" baseline="0" dirty="0">
                <a:latin typeface="Times New Roman" panose="02020603050405020304" pitchFamily="18" charset="0"/>
                <a:cs typeface="Times New Roman" panose="02020603050405020304" pitchFamily="18" charset="0"/>
              </a:rPr>
              <a:t> (n.º 2 do Artigo 5.º)</a:t>
            </a:r>
          </a:p>
          <a:p>
            <a:pPr marL="342900" marR="0" lvl="0" indent="-342900" algn="just" rtl="0">
              <a:lnSpc>
                <a:spcPct val="107000"/>
              </a:lnSpc>
              <a:spcBef>
                <a:spcPts val="0"/>
              </a:spcBef>
              <a:spcAft>
                <a:spcPts val="0"/>
              </a:spcAft>
              <a:buFont typeface="Wingdings" panose="05000000000000000000" pitchFamily="2" charset="2"/>
              <a:buChar char=""/>
            </a:pPr>
            <a:r>
              <a:rPr lang="pt-pt" sz="2000" b="0" i="0" u="none" baseline="0" dirty="0">
                <a:latin typeface="Times New Roman" panose="02020603050405020304" pitchFamily="18" charset="0"/>
                <a:cs typeface="Times New Roman" panose="02020603050405020304" pitchFamily="18" charset="0"/>
              </a:rPr>
              <a:t>O</a:t>
            </a:r>
            <a:r>
              <a:rPr lang="pt-pt" sz="2000" b="1" i="0" u="none" baseline="0" dirty="0">
                <a:latin typeface="Times New Roman" panose="02020603050405020304" pitchFamily="18" charset="0"/>
                <a:cs typeface="Times New Roman" panose="02020603050405020304" pitchFamily="18" charset="0"/>
              </a:rPr>
              <a:t> consentimento da pessoa condenada</a:t>
            </a:r>
            <a:r>
              <a:rPr lang="pt-pt" sz="2000" b="0" i="0" u="none" baseline="0" dirty="0">
                <a:latin typeface="Times New Roman" panose="02020603050405020304" pitchFamily="18" charset="0"/>
                <a:cs typeface="Times New Roman" panose="02020603050405020304" pitchFamily="18" charset="0"/>
              </a:rPr>
              <a:t> é </a:t>
            </a:r>
            <a:r>
              <a:rPr lang="pt-pt" sz="2000" b="1" i="0" u="none" baseline="0" dirty="0">
                <a:solidFill>
                  <a:srgbClr val="FF0000"/>
                </a:solidFill>
                <a:latin typeface="Times New Roman" panose="02020603050405020304" pitchFamily="18" charset="0"/>
                <a:cs typeface="Times New Roman" panose="02020603050405020304" pitchFamily="18" charset="0"/>
              </a:rPr>
              <a:t>obrigatório em todos os casos</a:t>
            </a:r>
          </a:p>
          <a:p>
            <a:pPr marL="342900" indent="-342900" algn="just" rtl="0">
              <a:lnSpc>
                <a:spcPct val="107000"/>
              </a:lnSpc>
              <a:spcBef>
                <a:spcPts val="0"/>
              </a:spcBef>
              <a:buFont typeface="Wingdings" panose="05000000000000000000" pitchFamily="2" charset="2"/>
              <a:buChar char=""/>
            </a:pPr>
            <a:r>
              <a:rPr lang="pt-pt" sz="2000" b="0" i="0" u="none" baseline="0" dirty="0">
                <a:latin typeface="Times New Roman" panose="02020603050405020304" pitchFamily="18" charset="0"/>
                <a:cs typeface="Times New Roman" panose="02020603050405020304" pitchFamily="18" charset="0"/>
              </a:rPr>
              <a:t>Relativamente ao n.º 2, o consentimento do EM de execução deve ser obtido </a:t>
            </a:r>
            <a:r>
              <a:rPr lang="pt-pt" sz="2000" b="1" i="0" u="none" baseline="0" dirty="0">
                <a:solidFill>
                  <a:srgbClr val="FF0000"/>
                </a:solidFill>
                <a:latin typeface="Times New Roman" panose="02020603050405020304" pitchFamily="18" charset="0"/>
                <a:cs typeface="Times New Roman" panose="02020603050405020304" pitchFamily="18" charset="0"/>
              </a:rPr>
              <a:t>previamente</a:t>
            </a:r>
          </a:p>
          <a:p>
            <a:pPr marL="342900" indent="-342900" algn="just" rtl="0">
              <a:lnSpc>
                <a:spcPct val="107000"/>
              </a:lnSpc>
              <a:spcBef>
                <a:spcPts val="0"/>
              </a:spcBef>
              <a:buFont typeface="Wingdings" panose="05000000000000000000" pitchFamily="2" charset="2"/>
              <a:buChar char=""/>
            </a:pPr>
            <a:r>
              <a:rPr lang="pt-pt" sz="2000" b="0" i="0" u="none" baseline="0" dirty="0">
                <a:latin typeface="Times New Roman" panose="02020603050405020304" pitchFamily="18" charset="0"/>
                <a:cs typeface="Times New Roman" panose="02020603050405020304" pitchFamily="18" charset="0"/>
              </a:rPr>
              <a:t>Os Estados-Membros determinam </a:t>
            </a:r>
            <a:r>
              <a:rPr lang="pt-pt" sz="2000" b="1" i="0" u="none" baseline="0" dirty="0">
                <a:latin typeface="Times New Roman" panose="02020603050405020304" pitchFamily="18" charset="0"/>
                <a:cs typeface="Times New Roman" panose="02020603050405020304" pitchFamily="18" charset="0"/>
              </a:rPr>
              <a:t>em que condições</a:t>
            </a:r>
            <a:r>
              <a:rPr lang="pt-pt" sz="2000" b="0" i="0" u="none" baseline="0" dirty="0">
                <a:latin typeface="Times New Roman" panose="02020603050405020304" pitchFamily="18" charset="0"/>
                <a:cs typeface="Times New Roman" panose="02020603050405020304" pitchFamily="18" charset="0"/>
              </a:rPr>
              <a:t> as suas autoridades competentes podem consentir na transmissão de uma sentença e, se for caso disso, de uma decisão relativa à liberdade condicional, nos casos abrangidos pelo n.º 2 (n.º 3 do Artigo 5.º)</a:t>
            </a:r>
          </a:p>
          <a:p>
            <a:pPr marL="342900" indent="-342900" algn="just" rtl="0">
              <a:lnSpc>
                <a:spcPct val="107000"/>
              </a:lnSpc>
              <a:spcBef>
                <a:spcPts val="0"/>
              </a:spcBef>
              <a:buFont typeface="Wingdings" panose="05000000000000000000" pitchFamily="2" charset="2"/>
              <a:buChar char=""/>
            </a:pPr>
            <a:r>
              <a:rPr lang="pt-pt" sz="2000" b="0" i="0" u="none" baseline="0" dirty="0">
                <a:latin typeface="Times New Roman" panose="02020603050405020304" pitchFamily="18" charset="0"/>
                <a:cs typeface="Times New Roman" panose="02020603050405020304" pitchFamily="18" charset="0"/>
              </a:rPr>
              <a:t>O Secretariado-Geral deve disponibilizar as informações recebidas a todos os EM e à Comissão – consultar a ligação abaixo com as informações relativas aos n.º 3 do Artigo 5.º da DQ:</a:t>
            </a:r>
          </a:p>
          <a:p>
            <a:pPr marL="0" indent="0" algn="just" rtl="0">
              <a:lnSpc>
                <a:spcPct val="107000"/>
              </a:lnSpc>
              <a:spcBef>
                <a:spcPts val="0"/>
              </a:spcBef>
              <a:buNone/>
            </a:pPr>
            <a:r>
              <a:rPr lang="pt-pt" sz="2000" b="0" i="0" u="none" baseline="0" dirty="0">
                <a:latin typeface="Times New Roman" panose="02020603050405020304" pitchFamily="18" charset="0"/>
                <a:cs typeface="Times New Roman" panose="02020603050405020304" pitchFamily="18" charset="0"/>
                <a:hlinkClick r:id="rId3"/>
              </a:rPr>
              <a:t>https://www.ejn-crimjust.europa.eu/ejn/libdocumentproperties/EN/3187</a:t>
            </a:r>
            <a:r>
              <a:rPr lang="pt-pt" sz="2000" b="0" i="0" u="none" baseline="0" dirty="0">
                <a:latin typeface="Times New Roman" panose="02020603050405020304" pitchFamily="18" charset="0"/>
                <a:cs typeface="Times New Roman" panose="02020603050405020304" pitchFamily="18" charset="0"/>
              </a:rPr>
              <a:t> </a:t>
            </a:r>
          </a:p>
          <a:p>
            <a:pPr marL="342900" marR="0" lvl="0" indent="-342900" algn="just" rtl="0">
              <a:lnSpc>
                <a:spcPct val="107000"/>
              </a:lnSpc>
              <a:spcBef>
                <a:spcPts val="0"/>
              </a:spcBef>
              <a:spcAft>
                <a:spcPts val="0"/>
              </a:spcAft>
              <a:buFont typeface="Wingdings" panose="05000000000000000000" pitchFamily="2" charset="2"/>
              <a:buChar char=""/>
            </a:pPr>
            <a:endParaRPr lang="pt-p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rtl="0">
              <a:lnSpc>
                <a:spcPct val="107000"/>
              </a:lnSpc>
              <a:spcBef>
                <a:spcPts val="0"/>
              </a:spcBef>
              <a:spcAft>
                <a:spcPts val="0"/>
              </a:spcAft>
              <a:buFont typeface="Symbol" panose="05050102010706020507" pitchFamily="18" charset="2"/>
              <a:buChar char=""/>
            </a:pPr>
            <a:endParaRPr lang="pt-pt"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0">
              <a:lnSpc>
                <a:spcPct val="107000"/>
              </a:lnSpc>
              <a:spcBef>
                <a:spcPts val="0"/>
              </a:spcBef>
              <a:spcAft>
                <a:spcPts val="0"/>
              </a:spcAft>
              <a:buFont typeface="Symbol" panose="05050102010706020507" pitchFamily="18" charset="2"/>
              <a:buChar char=""/>
            </a:pPr>
            <a:endParaRPr lang="pt-p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rtl="0">
              <a:lnSpc>
                <a:spcPct val="107000"/>
              </a:lnSpc>
              <a:spcBef>
                <a:spcPts val="0"/>
              </a:spcBef>
              <a:buFont typeface="Symbol" panose="05050102010706020507" pitchFamily="18" charset="2"/>
              <a:buChar char=""/>
            </a:pPr>
            <a:endParaRPr lang="pt-pt"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pPr algn="r" rtl="0"/>
            <a:fld id="{6D22F896-40B5-4ADD-8801-0D06FADFA095}" type="slidenum">
              <a:rPr>
                <a:solidFill>
                  <a:schemeClr val="bg1"/>
                </a:solidFill>
              </a:rPr>
              <a:t>7</a:t>
            </a:fld>
            <a:endParaRPr lang="pt-pt" dirty="0">
              <a:solidFill>
                <a:schemeClr val="bg1"/>
              </a:solidFill>
            </a:endParaRPr>
          </a:p>
        </p:txBody>
      </p:sp>
    </p:spTree>
    <p:extLst>
      <p:ext uri="{BB962C8B-B14F-4D97-AF65-F5344CB8AC3E}">
        <p14:creationId xmlns:p14="http://schemas.microsoft.com/office/powerpoint/2010/main" val="139475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pPr algn="l" rtl="0"/>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r>
              <a:rPr lang="pt-pt" sz="3600" b="1" i="0" u="none" baseline="0">
                <a:latin typeface="Times New Roman" panose="02020603050405020304" pitchFamily="18" charset="0"/>
                <a:cs typeface="Times New Roman" panose="02020603050405020304" pitchFamily="18" charset="0"/>
              </a:rPr>
              <a:t>Procedimento para o reconhecimento de uma decisão sobre medidas de controlo e prazos</a:t>
            </a:r>
            <a:br>
              <a:rPr lang="pt-pt" sz="3600" i="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endParaRPr lang="pt-pt"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8140"/>
            <a:ext cx="10275501" cy="4393982"/>
          </a:xfrm>
        </p:spPr>
        <p:txBody>
          <a:bodyPr>
            <a:normAutofit fontScale="92500" lnSpcReduction="10000"/>
          </a:bodyPr>
          <a:lstStyle/>
          <a:p>
            <a:pPr marL="342900" indent="-342900" algn="just" rtl="0">
              <a:lnSpc>
                <a:spcPct val="107000"/>
              </a:lnSpc>
              <a:spcBef>
                <a:spcPts val="0"/>
              </a:spcBef>
              <a:buFont typeface="Wingdings" panose="05000000000000000000" pitchFamily="2" charset="2"/>
              <a:buChar char=""/>
            </a:pPr>
            <a:r>
              <a:rPr lang="pt-pt" sz="2000" b="0" i="0" u="none" baseline="0">
                <a:latin typeface="Times New Roman" panose="02020603050405020304" pitchFamily="18" charset="0"/>
                <a:cs typeface="Times New Roman" panose="02020603050405020304" pitchFamily="18" charset="0"/>
              </a:rPr>
              <a:t>A AC do Estado emissor </a:t>
            </a:r>
            <a:r>
              <a:rPr lang="pt-pt" sz="2000" b="1" i="0" u="none" baseline="0">
                <a:solidFill>
                  <a:srgbClr val="FF0000"/>
                </a:solidFill>
                <a:latin typeface="Times New Roman" panose="02020603050405020304" pitchFamily="18" charset="0"/>
                <a:cs typeface="Times New Roman" panose="02020603050405020304" pitchFamily="18" charset="0"/>
              </a:rPr>
              <a:t>envia diretamente</a:t>
            </a:r>
            <a:r>
              <a:rPr lang="pt-pt" sz="2000" b="0" i="0" u="none" baseline="0">
                <a:solidFill>
                  <a:srgbClr val="FF0000"/>
                </a:solidFill>
                <a:latin typeface="Times New Roman" panose="02020603050405020304" pitchFamily="18" charset="0"/>
                <a:cs typeface="Times New Roman" panose="02020603050405020304" pitchFamily="18" charset="0"/>
              </a:rPr>
              <a:t> </a:t>
            </a:r>
            <a:r>
              <a:rPr lang="pt-pt" sz="2000" b="0" i="0" u="none" baseline="0">
                <a:latin typeface="Times New Roman" panose="02020603050405020304" pitchFamily="18" charset="0"/>
                <a:cs typeface="Times New Roman" panose="02020603050405020304" pitchFamily="18" charset="0"/>
              </a:rPr>
              <a:t>uma sentença e, quando aplicável, uma decisão relativa à liberdade condicional à autoridade competente dos outros EM, acompanhada da certidão constante do Anexo I e </a:t>
            </a:r>
            <a:r>
              <a:rPr lang="pt-pt" sz="2000" b="1" i="0" u="none" baseline="0">
                <a:solidFill>
                  <a:srgbClr val="FF0000"/>
                </a:solidFill>
                <a:latin typeface="Times New Roman" panose="02020603050405020304" pitchFamily="18" charset="0"/>
                <a:cs typeface="Times New Roman" panose="02020603050405020304" pitchFamily="18" charset="0"/>
              </a:rPr>
              <a:t>continua</a:t>
            </a:r>
            <a:r>
              <a:rPr lang="pt-pt" sz="2000" b="0" i="0" u="none" baseline="0">
                <a:latin typeface="Times New Roman" panose="02020603050405020304" pitchFamily="18" charset="0"/>
                <a:cs typeface="Times New Roman" panose="02020603050405020304" pitchFamily="18" charset="0"/>
              </a:rPr>
              <a:t> a ter competência em relação à supervisão das medidas de vigilância ou sanções alternativas impostas</a:t>
            </a:r>
          </a:p>
          <a:p>
            <a:pPr marL="342900" indent="-342900" algn="just" rtl="0">
              <a:lnSpc>
                <a:spcPct val="107000"/>
              </a:lnSpc>
              <a:spcBef>
                <a:spcPts val="0"/>
              </a:spcBef>
              <a:buFont typeface="Wingdings" panose="05000000000000000000" pitchFamily="2" charset="2"/>
              <a:buChar char=""/>
            </a:pPr>
            <a:endParaRPr lang="pt-pt" sz="2000" dirty="0">
              <a:latin typeface="Times New Roman" panose="02020603050405020304" pitchFamily="18" charset="0"/>
              <a:cs typeface="Times New Roman" panose="02020603050405020304" pitchFamily="18" charset="0"/>
            </a:endParaRPr>
          </a:p>
          <a:p>
            <a:pPr marL="342900" indent="-342900" algn="just" rtl="0">
              <a:lnSpc>
                <a:spcPct val="107000"/>
              </a:lnSpc>
              <a:spcBef>
                <a:spcPts val="0"/>
              </a:spcBef>
              <a:buFont typeface="Wingdings" panose="05000000000000000000" pitchFamily="2" charset="2"/>
              <a:buChar char=""/>
            </a:pPr>
            <a:r>
              <a:rPr lang="pt-pt" sz="2000" b="0" i="0" u="none" baseline="0">
                <a:latin typeface="Times New Roman" panose="02020603050405020304" pitchFamily="18" charset="0"/>
                <a:cs typeface="Times New Roman" panose="02020603050405020304" pitchFamily="18" charset="0"/>
              </a:rPr>
              <a:t>A autoridade competente do Estado de execução decide, em conformidade com a legislação nacional aplicável, </a:t>
            </a:r>
            <a:r>
              <a:rPr lang="pt-pt" sz="2000" b="1" i="0" u="none" baseline="0">
                <a:latin typeface="Times New Roman" panose="02020603050405020304" pitchFamily="18" charset="0"/>
                <a:cs typeface="Times New Roman" panose="02020603050405020304" pitchFamily="18" charset="0"/>
              </a:rPr>
              <a:t>se reconhece ou não</a:t>
            </a:r>
            <a:r>
              <a:rPr lang="pt-pt" sz="2000" b="0" i="0" u="none" baseline="0">
                <a:latin typeface="Times New Roman" panose="02020603050405020304" pitchFamily="18" charset="0"/>
                <a:cs typeface="Times New Roman" panose="02020603050405020304" pitchFamily="18" charset="0"/>
              </a:rPr>
              <a:t> a sentença e, se for caso disso, a decisão relativa à liberdade condicional e </a:t>
            </a:r>
            <a:r>
              <a:rPr lang="pt-pt" sz="2000" b="1" i="0" u="none" baseline="0">
                <a:latin typeface="Times New Roman" panose="02020603050405020304" pitchFamily="18" charset="0"/>
                <a:cs typeface="Times New Roman" panose="02020603050405020304" pitchFamily="18" charset="0"/>
              </a:rPr>
              <a:t>assume a responsabilidade</a:t>
            </a:r>
            <a:r>
              <a:rPr lang="pt-pt" sz="2000" b="0" i="0" u="none" baseline="0">
                <a:latin typeface="Times New Roman" panose="02020603050405020304" pitchFamily="18" charset="0"/>
                <a:cs typeface="Times New Roman" panose="02020603050405020304" pitchFamily="18" charset="0"/>
              </a:rPr>
              <a:t> pela fiscalização das medidas de vigilância ou sanções alternativas </a:t>
            </a:r>
            <a:r>
              <a:rPr lang="pt-pt" sz="2000" b="1" i="0" u="none" baseline="0">
                <a:solidFill>
                  <a:srgbClr val="FF0000"/>
                </a:solidFill>
                <a:latin typeface="Times New Roman" panose="02020603050405020304" pitchFamily="18" charset="0"/>
                <a:cs typeface="Times New Roman" panose="02020603050405020304" pitchFamily="18" charset="0"/>
              </a:rPr>
              <a:t>o mais rapidamente</a:t>
            </a:r>
            <a:r>
              <a:rPr lang="pt-pt" sz="2000" b="0" i="0" u="none" baseline="0">
                <a:latin typeface="Times New Roman" panose="02020603050405020304" pitchFamily="18" charset="0"/>
                <a:cs typeface="Times New Roman" panose="02020603050405020304" pitchFamily="18" charset="0"/>
              </a:rPr>
              <a:t> possível e </a:t>
            </a:r>
            <a:r>
              <a:rPr lang="pt-pt" sz="2000" b="1" i="0" u="none" baseline="0">
                <a:solidFill>
                  <a:srgbClr val="FF0000"/>
                </a:solidFill>
                <a:latin typeface="Times New Roman" panose="02020603050405020304" pitchFamily="18" charset="0"/>
                <a:cs typeface="Times New Roman" panose="02020603050405020304" pitchFamily="18" charset="0"/>
              </a:rPr>
              <a:t>no prazo de 60 dias</a:t>
            </a:r>
            <a:r>
              <a:rPr lang="pt-pt" sz="2000" b="0" i="0" u="none" baseline="0">
                <a:solidFill>
                  <a:srgbClr val="FF0000"/>
                </a:solidFill>
                <a:latin typeface="Times New Roman" panose="02020603050405020304" pitchFamily="18" charset="0"/>
                <a:cs typeface="Times New Roman" panose="02020603050405020304" pitchFamily="18" charset="0"/>
              </a:rPr>
              <a:t> </a:t>
            </a:r>
            <a:r>
              <a:rPr lang="pt-pt" sz="2000" b="0" i="0" u="none" baseline="0">
                <a:latin typeface="Times New Roman" panose="02020603050405020304" pitchFamily="18" charset="0"/>
                <a:cs typeface="Times New Roman" panose="02020603050405020304" pitchFamily="18" charset="0"/>
              </a:rPr>
              <a:t>a contar da receção da sentença e, se for caso disso, da decisão relativa à liberdade condicional</a:t>
            </a:r>
          </a:p>
          <a:p>
            <a:pPr marL="342900" indent="-342900" algn="just" rtl="0">
              <a:lnSpc>
                <a:spcPct val="107000"/>
              </a:lnSpc>
              <a:spcBef>
                <a:spcPts val="0"/>
              </a:spcBef>
              <a:buFont typeface="Wingdings" panose="05000000000000000000" pitchFamily="2" charset="2"/>
              <a:buChar char=""/>
            </a:pPr>
            <a:endParaRPr lang="pt-pt" sz="2000" dirty="0">
              <a:latin typeface="Times New Roman" panose="02020603050405020304" pitchFamily="18" charset="0"/>
              <a:cs typeface="Times New Roman" panose="02020603050405020304" pitchFamily="18" charset="0"/>
            </a:endParaRPr>
          </a:p>
          <a:p>
            <a:pPr marL="342900" marR="0" lvl="0" indent="-342900" algn="just" rtl="0">
              <a:lnSpc>
                <a:spcPct val="107000"/>
              </a:lnSpc>
              <a:spcBef>
                <a:spcPts val="0"/>
              </a:spcBef>
              <a:spcAft>
                <a:spcPts val="0"/>
              </a:spcAft>
              <a:buFont typeface="Wingdings" panose="05000000000000000000" pitchFamily="2" charset="2"/>
              <a:buChar char=""/>
            </a:pPr>
            <a:r>
              <a:rPr lang="pt-pt" sz="2000" b="0" i="0" u="none" baseline="0">
                <a:latin typeface="Times New Roman" panose="02020603050405020304" pitchFamily="18" charset="0"/>
                <a:cs typeface="Times New Roman" panose="02020603050405020304" pitchFamily="18" charset="0"/>
              </a:rPr>
              <a:t>Quando, </a:t>
            </a:r>
            <a:r>
              <a:rPr lang="pt-pt" sz="2000" b="1" i="0" u="none" baseline="0">
                <a:latin typeface="Times New Roman" panose="02020603050405020304" pitchFamily="18" charset="0"/>
                <a:cs typeface="Times New Roman" panose="02020603050405020304" pitchFamily="18" charset="0"/>
              </a:rPr>
              <a:t>em circunstâncias excecionais</a:t>
            </a:r>
            <a:r>
              <a:rPr lang="pt-pt" sz="2000" b="0" i="0" u="none" baseline="0">
                <a:latin typeface="Times New Roman" panose="02020603050405020304" pitchFamily="18" charset="0"/>
                <a:cs typeface="Times New Roman" panose="02020603050405020304" pitchFamily="18" charset="0"/>
              </a:rPr>
              <a:t>, </a:t>
            </a:r>
            <a:r>
              <a:rPr lang="pt-pt" sz="2000" b="0" i="0" u="sng" baseline="0">
                <a:latin typeface="Times New Roman" panose="02020603050405020304" pitchFamily="18" charset="0"/>
                <a:cs typeface="Times New Roman" panose="02020603050405020304" pitchFamily="18" charset="0"/>
              </a:rPr>
              <a:t>não for possível à autoridade competente do Estado de execução cumprir o prazo previsto no n.º 1</a:t>
            </a:r>
            <a:r>
              <a:rPr lang="pt-pt" sz="2000" b="0" i="0" u="none" baseline="0">
                <a:latin typeface="Times New Roman" panose="02020603050405020304" pitchFamily="18" charset="0"/>
                <a:cs typeface="Times New Roman" panose="02020603050405020304" pitchFamily="18" charset="0"/>
              </a:rPr>
              <a:t>, deve </a:t>
            </a:r>
            <a:r>
              <a:rPr lang="pt-pt" sz="2000" b="1" i="0" u="none" baseline="0">
                <a:latin typeface="Times New Roman" panose="02020603050405020304" pitchFamily="18" charset="0"/>
                <a:cs typeface="Times New Roman" panose="02020603050405020304" pitchFamily="18" charset="0"/>
              </a:rPr>
              <a:t>informar</a:t>
            </a:r>
            <a:r>
              <a:rPr lang="pt-pt" sz="2000" b="0" i="0" u="none" baseline="0">
                <a:latin typeface="Times New Roman" panose="02020603050405020304" pitchFamily="18" charset="0"/>
                <a:cs typeface="Times New Roman" panose="02020603050405020304" pitchFamily="18" charset="0"/>
              </a:rPr>
              <a:t> imediatamente a autoridade competente do Estado de emissão, por qualquer meio, indicando os motivos do atraso e o tempo estimado necessário para a decisão final a tomar</a:t>
            </a:r>
            <a:endParaRPr lang="pt-pt" sz="2000" dirty="0">
              <a:latin typeface="Times New Roman" panose="02020603050405020304" pitchFamily="18" charset="0"/>
              <a:cs typeface="Times New Roman" panose="02020603050405020304" pitchFamily="18" charset="0"/>
            </a:endParaRPr>
          </a:p>
          <a:p>
            <a:pPr marL="342900" marR="0" lvl="0" indent="-342900" algn="just" rtl="0">
              <a:lnSpc>
                <a:spcPct val="107000"/>
              </a:lnSpc>
              <a:spcBef>
                <a:spcPts val="0"/>
              </a:spcBef>
              <a:spcAft>
                <a:spcPts val="0"/>
              </a:spcAft>
              <a:buFont typeface="Symbol" panose="05050102010706020507" pitchFamily="18" charset="2"/>
              <a:buChar char=""/>
            </a:pPr>
            <a:endParaRPr lang="pt-pt" sz="2000" dirty="0">
              <a:latin typeface="Times New Roman" panose="02020603050405020304" pitchFamily="18" charset="0"/>
              <a:cs typeface="Times New Roman" panose="02020603050405020304" pitchFamily="18" charset="0"/>
            </a:endParaRPr>
          </a:p>
          <a:p>
            <a:pPr marL="342900" marR="0" lvl="0" indent="-342900" algn="just" rtl="0">
              <a:lnSpc>
                <a:spcPct val="107000"/>
              </a:lnSpc>
              <a:spcBef>
                <a:spcPts val="0"/>
              </a:spcBef>
              <a:spcAft>
                <a:spcPts val="0"/>
              </a:spcAft>
              <a:buFont typeface="Symbol" panose="05050102010706020507" pitchFamily="18" charset="2"/>
              <a:buChar char=""/>
            </a:pPr>
            <a:endParaRPr lang="pt-pt" sz="2000" dirty="0">
              <a:latin typeface="Times New Roman" panose="02020603050405020304" pitchFamily="18" charset="0"/>
              <a:cs typeface="Times New Roman" panose="02020603050405020304" pitchFamily="18" charset="0"/>
            </a:endParaRPr>
          </a:p>
          <a:p>
            <a:pPr marL="342900" indent="-342900" algn="just" rtl="0">
              <a:lnSpc>
                <a:spcPct val="107000"/>
              </a:lnSpc>
              <a:spcBef>
                <a:spcPts val="0"/>
              </a:spcBef>
              <a:buFont typeface="Symbol" panose="05050102010706020507" pitchFamily="18" charset="2"/>
              <a:buChar char=""/>
            </a:pPr>
            <a:endParaRPr lang="pt-pt"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pPr algn="r" rtl="0"/>
            <a:fld id="{6D22F896-40B5-4ADD-8801-0D06FADFA095}" type="slidenum">
              <a:rPr>
                <a:solidFill>
                  <a:schemeClr val="bg1"/>
                </a:solidFill>
              </a:rPr>
              <a:t>8</a:t>
            </a:fld>
            <a:endParaRPr lang="pt-pt" dirty="0">
              <a:solidFill>
                <a:schemeClr val="bg1"/>
              </a:solidFill>
            </a:endParaRPr>
          </a:p>
        </p:txBody>
      </p:sp>
    </p:spTree>
    <p:extLst>
      <p:ext uri="{BB962C8B-B14F-4D97-AF65-F5344CB8AC3E}">
        <p14:creationId xmlns:p14="http://schemas.microsoft.com/office/powerpoint/2010/main" val="198290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72563"/>
            <a:ext cx="10905066" cy="1135737"/>
          </a:xfrm>
        </p:spPr>
        <p:txBody>
          <a:bodyPr>
            <a:normAutofit fontScale="90000"/>
          </a:bodyPr>
          <a:lstStyle/>
          <a:p>
            <a:pPr algn="l" rtl="0"/>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r>
              <a:rPr lang="pt-pt" sz="3600" b="1" i="0" u="none" baseline="0">
                <a:latin typeface="Times New Roman" panose="02020603050405020304" pitchFamily="18" charset="0"/>
                <a:cs typeface="Times New Roman" panose="02020603050405020304" pitchFamily="18" charset="0"/>
              </a:rPr>
              <a:t>Motivos de recusa do reconhecimento e da fiscalização e adaptação da decisão</a:t>
            </a: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br>
              <a:rPr lang="pt-pt" sz="3600" b="1">
                <a:latin typeface="Times New Roman" panose="02020603050405020304" pitchFamily="18" charset="0"/>
                <a:cs typeface="Times New Roman" panose="02020603050405020304" pitchFamily="18" charset="0"/>
              </a:rPr>
            </a:br>
            <a:endParaRPr lang="pt-pt"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564304"/>
            <a:ext cx="10275501" cy="4792046"/>
          </a:xfrm>
        </p:spPr>
        <p:txBody>
          <a:bodyPr>
            <a:normAutofit fontScale="85000" lnSpcReduction="20000"/>
          </a:bodyPr>
          <a:lstStyle/>
          <a:p>
            <a:pPr marL="342900" marR="0" lvl="0" indent="-342900" algn="just" rtl="0">
              <a:lnSpc>
                <a:spcPct val="107000"/>
              </a:lnSpc>
              <a:spcBef>
                <a:spcPts val="0"/>
              </a:spcBef>
              <a:spcAft>
                <a:spcPts val="0"/>
              </a:spcAft>
              <a:buFont typeface="Wingdings" panose="05000000000000000000" pitchFamily="2" charset="2"/>
              <a:buChar char=""/>
            </a:pPr>
            <a:r>
              <a:rPr lang="pt-pt" sz="2100" b="0" i="0" u="none" baseline="0" dirty="0">
                <a:latin typeface="Times New Roman" panose="02020603050405020304" pitchFamily="18" charset="0"/>
                <a:cs typeface="Times New Roman" panose="02020603050405020304" pitchFamily="18" charset="0"/>
              </a:rPr>
              <a:t>Motivos de recusa do reconhecimento e da fiscalização </a:t>
            </a:r>
            <a:r>
              <a:rPr lang="pt-pt" sz="2100" b="1" i="0" u="none" baseline="0" dirty="0">
                <a:solidFill>
                  <a:srgbClr val="FF0000"/>
                </a:solidFill>
                <a:latin typeface="Times New Roman" panose="02020603050405020304" pitchFamily="18" charset="0"/>
                <a:cs typeface="Times New Roman" panose="02020603050405020304" pitchFamily="18" charset="0"/>
              </a:rPr>
              <a:t>expressamente</a:t>
            </a:r>
            <a:r>
              <a:rPr lang="pt-pt" sz="2100" b="0" i="0" u="none" baseline="0" dirty="0">
                <a:solidFill>
                  <a:srgbClr val="FF0000"/>
                </a:solidFill>
                <a:latin typeface="Times New Roman" panose="02020603050405020304" pitchFamily="18" charset="0"/>
                <a:cs typeface="Times New Roman" panose="02020603050405020304" pitchFamily="18" charset="0"/>
              </a:rPr>
              <a:t> </a:t>
            </a:r>
            <a:r>
              <a:rPr lang="pt-pt" sz="2100" b="0" i="0" u="none" baseline="0" dirty="0">
                <a:latin typeface="Times New Roman" panose="02020603050405020304" pitchFamily="18" charset="0"/>
                <a:cs typeface="Times New Roman" panose="02020603050405020304" pitchFamily="18" charset="0"/>
              </a:rPr>
              <a:t>e </a:t>
            </a:r>
            <a:r>
              <a:rPr lang="pt-pt" sz="2100" b="1" i="0" u="none" baseline="0" dirty="0">
                <a:solidFill>
                  <a:srgbClr val="FF0000"/>
                </a:solidFill>
                <a:latin typeface="Times New Roman" panose="02020603050405020304" pitchFamily="18" charset="0"/>
                <a:cs typeface="Times New Roman" panose="02020603050405020304" pitchFamily="18" charset="0"/>
              </a:rPr>
              <a:t>limitados</a:t>
            </a:r>
            <a:r>
              <a:rPr lang="pt-pt" sz="2100" b="0" i="0" u="none" baseline="0" dirty="0">
                <a:solidFill>
                  <a:srgbClr val="FF0000"/>
                </a:solidFill>
                <a:latin typeface="Times New Roman" panose="02020603050405020304" pitchFamily="18" charset="0"/>
                <a:cs typeface="Times New Roman" panose="02020603050405020304" pitchFamily="18" charset="0"/>
              </a:rPr>
              <a:t> </a:t>
            </a:r>
            <a:r>
              <a:rPr lang="pt-pt" sz="2100" b="0" i="0" u="none" baseline="0" dirty="0">
                <a:latin typeface="Times New Roman" panose="02020603050405020304" pitchFamily="18" charset="0"/>
                <a:cs typeface="Times New Roman" panose="02020603050405020304" pitchFamily="18" charset="0"/>
              </a:rPr>
              <a:t>previstos no </a:t>
            </a:r>
            <a:r>
              <a:rPr lang="pt-pt" sz="2100" b="1" i="0" u="none" baseline="0" dirty="0">
                <a:latin typeface="Times New Roman" panose="02020603050405020304" pitchFamily="18" charset="0"/>
                <a:cs typeface="Times New Roman" panose="02020603050405020304" pitchFamily="18" charset="0"/>
              </a:rPr>
              <a:t>Artigo 11.º alíneas a)-k) da DQ</a:t>
            </a:r>
          </a:p>
          <a:p>
            <a:pPr marL="342900" marR="0" lvl="0" indent="-342900" algn="just" rtl="0">
              <a:lnSpc>
                <a:spcPct val="107000"/>
              </a:lnSpc>
              <a:spcBef>
                <a:spcPts val="0"/>
              </a:spcBef>
              <a:spcAft>
                <a:spcPts val="0"/>
              </a:spcAft>
              <a:buFont typeface="Wingdings" panose="05000000000000000000" pitchFamily="2" charset="2"/>
              <a:buChar char=""/>
            </a:pPr>
            <a:r>
              <a:rPr lang="pt-pt" sz="2100" b="0" i="0" u="none" baseline="0" dirty="0">
                <a:latin typeface="Times New Roman" panose="02020603050405020304" pitchFamily="18" charset="0"/>
                <a:cs typeface="Times New Roman" panose="02020603050405020304" pitchFamily="18" charset="0"/>
              </a:rPr>
              <a:t>Se a </a:t>
            </a:r>
            <a:r>
              <a:rPr lang="pt-pt" sz="2100" b="1" i="0" u="none" baseline="0" dirty="0">
                <a:solidFill>
                  <a:srgbClr val="FF0000"/>
                </a:solidFill>
                <a:latin typeface="Times New Roman" panose="02020603050405020304" pitchFamily="18" charset="0"/>
                <a:cs typeface="Times New Roman" panose="02020603050405020304" pitchFamily="18" charset="0"/>
              </a:rPr>
              <a:t>natureza da medida de vigilância ou da sanção alternativa</a:t>
            </a:r>
            <a:r>
              <a:rPr lang="pt-pt" sz="2100" b="0" i="0" u="none" baseline="0" dirty="0">
                <a:solidFill>
                  <a:srgbClr val="FF0000"/>
                </a:solidFill>
                <a:latin typeface="Times New Roman" panose="02020603050405020304" pitchFamily="18" charset="0"/>
                <a:cs typeface="Times New Roman" panose="02020603050405020304" pitchFamily="18" charset="0"/>
              </a:rPr>
              <a:t> </a:t>
            </a:r>
            <a:r>
              <a:rPr lang="pt-pt" sz="2100" b="0" i="0" u="none" baseline="0" dirty="0">
                <a:latin typeface="Times New Roman" panose="02020603050405020304" pitchFamily="18" charset="0"/>
                <a:cs typeface="Times New Roman" panose="02020603050405020304" pitchFamily="18" charset="0"/>
              </a:rPr>
              <a:t>for incompatível com a legislação do Estado de execução =&gt; </a:t>
            </a:r>
            <a:r>
              <a:rPr lang="pt-pt" sz="2100" b="0" i="0" u="sng" baseline="0" dirty="0">
                <a:latin typeface="Times New Roman" panose="02020603050405020304" pitchFamily="18" charset="0"/>
                <a:cs typeface="Times New Roman" panose="02020603050405020304" pitchFamily="18" charset="0"/>
              </a:rPr>
              <a:t>pode adaptá-la</a:t>
            </a:r>
            <a:r>
              <a:rPr lang="pt-pt" sz="2100" b="0" i="0" u="none" baseline="0" dirty="0">
                <a:latin typeface="Times New Roman" panose="02020603050405020304" pitchFamily="18" charset="0"/>
                <a:cs typeface="Times New Roman" panose="02020603050405020304" pitchFamily="18" charset="0"/>
              </a:rPr>
              <a:t> de acordo com a natureza das medidas de vigilância e das sanções alternativas, que se aplicam, nos termos da legislação do Estado de execução, a infrações equivalentes. (ver, por exemplo, a obrigação de prestar serviço comunitário).</a:t>
            </a:r>
          </a:p>
          <a:p>
            <a:pPr marL="342900" indent="-342900" algn="just" rtl="0">
              <a:lnSpc>
                <a:spcPct val="107000"/>
              </a:lnSpc>
              <a:spcBef>
                <a:spcPts val="0"/>
              </a:spcBef>
              <a:buFont typeface="Wingdings" panose="05000000000000000000" pitchFamily="2" charset="2"/>
              <a:buChar char=""/>
            </a:pPr>
            <a:r>
              <a:rPr lang="pt-pt" sz="2100" b="0" i="0" u="none" baseline="0" dirty="0">
                <a:latin typeface="Times New Roman" panose="02020603050405020304" pitchFamily="18" charset="0"/>
                <a:cs typeface="Times New Roman" panose="02020603050405020304" pitchFamily="18" charset="0"/>
              </a:rPr>
              <a:t>Se a </a:t>
            </a:r>
            <a:r>
              <a:rPr lang="pt-pt" sz="2100" b="1" i="0" u="none" baseline="0" dirty="0">
                <a:solidFill>
                  <a:srgbClr val="FF0000"/>
                </a:solidFill>
                <a:latin typeface="Times New Roman" panose="02020603050405020304" pitchFamily="18" charset="0"/>
                <a:cs typeface="Times New Roman" panose="02020603050405020304" pitchFamily="18" charset="0"/>
              </a:rPr>
              <a:t>duração da medida de vigilância ou da sanção alternativa</a:t>
            </a:r>
            <a:r>
              <a:rPr lang="pt-pt" sz="2100" b="0" i="0" u="none" baseline="0" dirty="0">
                <a:solidFill>
                  <a:srgbClr val="FF0000"/>
                </a:solidFill>
                <a:latin typeface="Times New Roman" panose="02020603050405020304" pitchFamily="18" charset="0"/>
                <a:cs typeface="Times New Roman" panose="02020603050405020304" pitchFamily="18" charset="0"/>
              </a:rPr>
              <a:t> </a:t>
            </a:r>
            <a:r>
              <a:rPr lang="pt-pt" sz="2100" b="0" i="0" u="none" baseline="0" dirty="0">
                <a:latin typeface="Times New Roman" panose="02020603050405020304" pitchFamily="18" charset="0"/>
                <a:cs typeface="Times New Roman" panose="02020603050405020304" pitchFamily="18" charset="0"/>
              </a:rPr>
              <a:t>for incompatível com a legislação do Estado de execução =&gt; </a:t>
            </a:r>
            <a:r>
              <a:rPr lang="pt-pt" sz="2100" b="0" i="0" u="sng" baseline="0" dirty="0">
                <a:latin typeface="Times New Roman" panose="02020603050405020304" pitchFamily="18" charset="0"/>
                <a:cs typeface="Times New Roman" panose="02020603050405020304" pitchFamily="18" charset="0"/>
              </a:rPr>
              <a:t>pode adaptá-la</a:t>
            </a:r>
            <a:r>
              <a:rPr lang="pt-pt" sz="2100" b="0" i="0" u="none" baseline="0" dirty="0">
                <a:latin typeface="Times New Roman" panose="02020603050405020304" pitchFamily="18" charset="0"/>
                <a:cs typeface="Times New Roman" panose="02020603050405020304" pitchFamily="18" charset="0"/>
              </a:rPr>
              <a:t> de acordo com a duração das medidas de vigilância e das sanções alternativas, que se aplicam, nos termos da legislação do Estado de execução, a infrações equivalentes</a:t>
            </a:r>
          </a:p>
          <a:p>
            <a:pPr marL="342900" indent="-342900" algn="just" rtl="0">
              <a:lnSpc>
                <a:spcPct val="107000"/>
              </a:lnSpc>
              <a:spcBef>
                <a:spcPts val="0"/>
              </a:spcBef>
              <a:buFont typeface="Wingdings" panose="05000000000000000000" pitchFamily="2" charset="2"/>
              <a:buChar char=""/>
            </a:pPr>
            <a:r>
              <a:rPr lang="pt-pt" sz="2100" b="0" i="0" u="none" baseline="0" dirty="0">
                <a:latin typeface="Times New Roman" panose="02020603050405020304" pitchFamily="18" charset="0"/>
                <a:cs typeface="Times New Roman" panose="02020603050405020304" pitchFamily="18" charset="0"/>
              </a:rPr>
              <a:t>Se a </a:t>
            </a:r>
            <a:r>
              <a:rPr lang="pt-pt" sz="2100" b="1" i="0" u="none" baseline="0" dirty="0">
                <a:solidFill>
                  <a:srgbClr val="FF0000"/>
                </a:solidFill>
                <a:latin typeface="Times New Roman" panose="02020603050405020304" pitchFamily="18" charset="0"/>
                <a:cs typeface="Times New Roman" panose="02020603050405020304" pitchFamily="18" charset="0"/>
              </a:rPr>
              <a:t>duração do período de vigilância</a:t>
            </a:r>
            <a:r>
              <a:rPr lang="pt-pt" sz="2100" b="0" i="0" u="none" baseline="0" dirty="0">
                <a:solidFill>
                  <a:srgbClr val="FF0000"/>
                </a:solidFill>
                <a:latin typeface="Times New Roman" panose="02020603050405020304" pitchFamily="18" charset="0"/>
                <a:cs typeface="Times New Roman" panose="02020603050405020304" pitchFamily="18" charset="0"/>
              </a:rPr>
              <a:t> </a:t>
            </a:r>
            <a:r>
              <a:rPr lang="pt-pt" sz="2100" b="0" i="0" u="none" baseline="0" dirty="0">
                <a:latin typeface="Times New Roman" panose="02020603050405020304" pitchFamily="18" charset="0"/>
                <a:cs typeface="Times New Roman" panose="02020603050405020304" pitchFamily="18" charset="0"/>
              </a:rPr>
              <a:t>for incompatível com a legislação do Estado de execução =&gt; </a:t>
            </a:r>
            <a:r>
              <a:rPr lang="pt-pt" sz="2100" b="0" i="0" u="sng" baseline="0" dirty="0">
                <a:latin typeface="Times New Roman" panose="02020603050405020304" pitchFamily="18" charset="0"/>
                <a:cs typeface="Times New Roman" panose="02020603050405020304" pitchFamily="18" charset="0"/>
              </a:rPr>
              <a:t>pode adaptá-la</a:t>
            </a:r>
            <a:r>
              <a:rPr lang="pt-pt" sz="2100" b="0" i="0" u="none" baseline="0" dirty="0">
                <a:latin typeface="Times New Roman" panose="02020603050405020304" pitchFamily="18" charset="0"/>
                <a:cs typeface="Times New Roman" panose="02020603050405020304" pitchFamily="18" charset="0"/>
              </a:rPr>
              <a:t> de acordo com a duração do período de vigilância, que se aplica, nos termos da legislação do Estado de execução, a infrações equivalentes</a:t>
            </a:r>
          </a:p>
          <a:p>
            <a:pPr marL="342900" indent="-342900" algn="just" rtl="0">
              <a:lnSpc>
                <a:spcPct val="117000"/>
              </a:lnSpc>
              <a:spcBef>
                <a:spcPts val="0"/>
              </a:spcBef>
              <a:buFont typeface="Wingdings" panose="05000000000000000000" pitchFamily="2" charset="2"/>
              <a:buChar char=""/>
            </a:pPr>
            <a:r>
              <a:rPr lang="pt-pt" sz="2100" b="0" i="0" u="none" baseline="0" dirty="0">
                <a:latin typeface="Times New Roman" panose="02020603050405020304" pitchFamily="18" charset="0"/>
                <a:cs typeface="Times New Roman" panose="02020603050405020304" pitchFamily="18" charset="0"/>
              </a:rPr>
              <a:t>A duração da medida de vigilância, sanção alternativa ou período de vigilância resultantes da adaptação</a:t>
            </a:r>
            <a:r>
              <a:rPr lang="pt-pt" sz="2100" b="1" i="0" u="none" baseline="0" dirty="0">
                <a:latin typeface="Times New Roman" panose="02020603050405020304" pitchFamily="18" charset="0"/>
                <a:cs typeface="Times New Roman" panose="02020603050405020304" pitchFamily="18" charset="0"/>
              </a:rPr>
              <a:t> não pode ser inferior à duração máxima prevista na legislação nacional do Estado de execução para infrações semelhantes</a:t>
            </a:r>
          </a:p>
          <a:p>
            <a:pPr marL="342900" indent="-342900" algn="just" rtl="0">
              <a:lnSpc>
                <a:spcPct val="117000"/>
              </a:lnSpc>
              <a:spcBef>
                <a:spcPts val="0"/>
              </a:spcBef>
              <a:buFont typeface="Wingdings" panose="05000000000000000000" pitchFamily="2" charset="2"/>
              <a:buChar char=""/>
            </a:pPr>
            <a:r>
              <a:rPr lang="pt-pt" sz="2100" b="0" i="0" u="none" baseline="0" dirty="0">
                <a:latin typeface="Times New Roman" panose="02020603050405020304" pitchFamily="18" charset="0"/>
                <a:cs typeface="Times New Roman" panose="02020603050405020304" pitchFamily="18" charset="0"/>
              </a:rPr>
              <a:t>A medida de vigilância, sanção alternativa ou período de vigilância resultantes da adaptação </a:t>
            </a:r>
            <a:r>
              <a:rPr lang="pt-pt" sz="2100" b="1" i="0" u="none" baseline="0" dirty="0">
                <a:latin typeface="Times New Roman" panose="02020603050405020304" pitchFamily="18" charset="0"/>
                <a:cs typeface="Times New Roman" panose="02020603050405020304" pitchFamily="18" charset="0"/>
              </a:rPr>
              <a:t>não serão mais severos nem mais longos que a medida de vigilância, sanção alternativa ou período de vigilância inicialmente impostos</a:t>
            </a:r>
          </a:p>
          <a:p>
            <a:pPr marL="342900" indent="-342900" algn="just" rtl="0">
              <a:lnSpc>
                <a:spcPct val="107000"/>
              </a:lnSpc>
              <a:spcBef>
                <a:spcPts val="0"/>
              </a:spcBef>
              <a:buFont typeface="Wingdings" panose="05000000000000000000" pitchFamily="2" charset="2"/>
              <a:buChar char=""/>
            </a:pPr>
            <a:endParaRPr lang="pt-pt" sz="2000" dirty="0">
              <a:latin typeface="Times New Roman" panose="02020603050405020304" pitchFamily="18" charset="0"/>
              <a:cs typeface="Times New Roman" panose="02020603050405020304" pitchFamily="18" charset="0"/>
            </a:endParaRPr>
          </a:p>
          <a:p>
            <a:pPr marL="342900" marR="0" lvl="0" indent="-342900" algn="just" rtl="0">
              <a:lnSpc>
                <a:spcPct val="107000"/>
              </a:lnSpc>
              <a:spcBef>
                <a:spcPts val="0"/>
              </a:spcBef>
              <a:spcAft>
                <a:spcPts val="0"/>
              </a:spcAft>
              <a:buFont typeface="Wingdings" panose="05000000000000000000" pitchFamily="2" charset="2"/>
              <a:buChar char=""/>
            </a:pPr>
            <a:endParaRPr lang="pt-pt" sz="2000" dirty="0">
              <a:latin typeface="Times New Roman" panose="02020603050405020304" pitchFamily="18" charset="0"/>
              <a:cs typeface="Times New Roman" panose="02020603050405020304" pitchFamily="18" charset="0"/>
            </a:endParaRPr>
          </a:p>
          <a:p>
            <a:pPr marL="342900" marR="0" lvl="0" indent="-342900" algn="just" rtl="0">
              <a:lnSpc>
                <a:spcPct val="107000"/>
              </a:lnSpc>
              <a:spcBef>
                <a:spcPts val="0"/>
              </a:spcBef>
              <a:spcAft>
                <a:spcPts val="0"/>
              </a:spcAft>
              <a:buFont typeface="Wingdings" panose="05000000000000000000" pitchFamily="2" charset="2"/>
              <a:buChar char=""/>
            </a:pPr>
            <a:endParaRPr lang="pt-pt" sz="2000" dirty="0">
              <a:latin typeface="Times New Roman" panose="02020603050405020304" pitchFamily="18" charset="0"/>
              <a:cs typeface="Times New Roman" panose="02020603050405020304" pitchFamily="18" charset="0"/>
            </a:endParaRPr>
          </a:p>
          <a:p>
            <a:pPr marL="342900" marR="0" lvl="0" indent="-342900" algn="just" rtl="0">
              <a:lnSpc>
                <a:spcPct val="107000"/>
              </a:lnSpc>
              <a:spcBef>
                <a:spcPts val="0"/>
              </a:spcBef>
              <a:spcAft>
                <a:spcPts val="0"/>
              </a:spcAft>
              <a:buFont typeface="Symbol" panose="05050102010706020507" pitchFamily="18" charset="2"/>
              <a:buChar char=""/>
            </a:pPr>
            <a:endParaRPr lang="pt-pt" sz="2000" dirty="0">
              <a:latin typeface="Times New Roman" panose="02020603050405020304" pitchFamily="18" charset="0"/>
              <a:cs typeface="Times New Roman" panose="02020603050405020304" pitchFamily="18" charset="0"/>
            </a:endParaRPr>
          </a:p>
          <a:p>
            <a:pPr marL="342900" indent="-342900" algn="just" rtl="0">
              <a:lnSpc>
                <a:spcPct val="107000"/>
              </a:lnSpc>
              <a:spcBef>
                <a:spcPts val="0"/>
              </a:spcBef>
              <a:buFont typeface="Symbol" panose="05050102010706020507" pitchFamily="18" charset="2"/>
              <a:buChar char=""/>
            </a:pPr>
            <a:endParaRPr lang="pt-pt"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pPr algn="r" rtl="0"/>
            <a:fld id="{6D22F896-40B5-4ADD-8801-0D06FADFA095}" type="slidenum">
              <a:rPr>
                <a:solidFill>
                  <a:schemeClr val="bg1"/>
                </a:solidFill>
              </a:rPr>
              <a:t>9</a:t>
            </a:fld>
            <a:endParaRPr lang="pt-pt" dirty="0">
              <a:solidFill>
                <a:schemeClr val="bg1"/>
              </a:solidFill>
            </a:endParaRPr>
          </a:p>
        </p:txBody>
      </p:sp>
    </p:spTree>
    <p:extLst>
      <p:ext uri="{BB962C8B-B14F-4D97-AF65-F5344CB8AC3E}">
        <p14:creationId xmlns:p14="http://schemas.microsoft.com/office/powerpoint/2010/main" val="2233837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TotalTime>
  <Words>1735</Words>
  <Application>Microsoft Office PowerPoint</Application>
  <PresentationFormat>Ecrã Panorâmico</PresentationFormat>
  <Paragraphs>95</Paragraphs>
  <Slides>11</Slides>
  <Notes>0</Notes>
  <HiddenSlides>0</HiddenSlides>
  <MMClips>0</MMClips>
  <ScaleCrop>false</ScaleCrop>
  <HeadingPairs>
    <vt:vector size="6" baseType="variant">
      <vt:variant>
        <vt:lpstr>Tipos de letra usados</vt:lpstr>
      </vt:variant>
      <vt:variant>
        <vt:i4>6</vt:i4>
      </vt:variant>
      <vt:variant>
        <vt:lpstr>Tema</vt:lpstr>
      </vt:variant>
      <vt:variant>
        <vt:i4>1</vt:i4>
      </vt:variant>
      <vt:variant>
        <vt:lpstr>Títulos dos diapositivos</vt:lpstr>
      </vt:variant>
      <vt:variant>
        <vt:i4>11</vt:i4>
      </vt:variant>
    </vt:vector>
  </HeadingPairs>
  <TitlesOfParts>
    <vt:vector size="18" baseType="lpstr">
      <vt:lpstr>Arial</vt:lpstr>
      <vt:lpstr>Calibri</vt:lpstr>
      <vt:lpstr>Calibri Light</vt:lpstr>
      <vt:lpstr>Symbol</vt:lpstr>
      <vt:lpstr>Times New Roman</vt:lpstr>
      <vt:lpstr>Wingdings</vt:lpstr>
      <vt:lpstr>Office Theme</vt:lpstr>
      <vt:lpstr>Melhor Aplicação do Direito Penal Europeu Formação da ERA para oficiais de justiça</vt:lpstr>
      <vt:lpstr>Conteúdo:</vt:lpstr>
      <vt:lpstr>Ficha informativa</vt:lpstr>
      <vt:lpstr>Objetivos </vt:lpstr>
      <vt:lpstr>Âmbito de aplicação</vt:lpstr>
      <vt:lpstr>Autoridades competentes</vt:lpstr>
      <vt:lpstr>  Critérios para o envio de uma decisão sobre medidas de controlo  </vt:lpstr>
      <vt:lpstr>   Procedimento para o reconhecimento de uma decisão sobre medidas de controlo e prazos   </vt:lpstr>
      <vt:lpstr>    Motivos de recusa do reconhecimento e da fiscalização e adaptação da decisão    </vt:lpstr>
      <vt:lpstr>     Lei aplicável e decisões subsequentes     </vt:lpstr>
      <vt:lpstr>     Consultas (Artigo 15.º) e línguas (Artigo 21.º)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FRAMEWORK DECISION 2009/829/JHA  of 23 October 2009 on the application, between Member States of the European Union, of the principle of mutual recognition to decisions on supervision measures as an alternative to provisional detention</dc:title>
  <dc:creator>motoi constantin daniel</dc:creator>
  <cp:lastModifiedBy>Maria João</cp:lastModifiedBy>
  <cp:revision>46</cp:revision>
  <dcterms:created xsi:type="dcterms:W3CDTF">2020-10-28T14:00:49Z</dcterms:created>
  <dcterms:modified xsi:type="dcterms:W3CDTF">2021-07-16T17:35:51Z</dcterms:modified>
</cp:coreProperties>
</file>