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12" r:id="rId2"/>
    <p:sldId id="314" r:id="rId3"/>
    <p:sldId id="315" r:id="rId4"/>
    <p:sldId id="316" r:id="rId5"/>
    <p:sldId id="313" r:id="rId6"/>
    <p:sldId id="310" r:id="rId7"/>
    <p:sldId id="296" r:id="rId8"/>
    <p:sldId id="297" r:id="rId9"/>
    <p:sldId id="29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3077F-6F5F-4ED5-A3D3-46D2C4A0920F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93972-230A-4642-A04B-C67298A882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29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325C1-6CF3-409A-A99E-26A292DF8A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26EA06-D05E-44CD-914A-548CC2D048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87B1A-56EA-41FD-ABE8-6D74492E3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A0947-613A-45AD-8C3A-A319CA6A0B27}" type="datetime1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7523C1-3DC4-4E8D-B6FC-C74EB750E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772BC-FB19-44B4-8425-A12D63A3B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06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4BC2D-9DCC-418D-BBF3-D7289C886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013507-E7F7-4A42-909F-10A328EEAF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24E7C-1FD3-4B07-B1AC-86C138290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3744-2E00-4DFF-AC77-CB84381AA1CB}" type="datetime1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86FA4-3378-479F-BCEC-C15B92ABA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4E13C-3983-4A5F-9404-5B41D3409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7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0E9F9B-AE89-4AAE-A8C3-C172843F55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57558D-FD62-4213-A45E-337F0915F2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75CF7-839D-44F6-B9C7-B2A1D38FF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B5A0-2868-4496-95CC-34D5AB0250C3}" type="datetime1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16B46-348B-473E-A704-6F69742A0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DA321-31EE-43BF-9B2F-3EB8E479B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1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D7D65-8F31-4452-BD3E-8673A7477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DC126-97E7-4A97-A182-892F1EC3D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91948D-59E9-4DD8-858D-FB13A74E9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A3241-165C-4B1C-9C9F-EDE12326FA42}" type="datetime1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91EC60-077E-43F4-A58A-8576836DD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B6771-1960-4830-9C60-769A5C549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768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816C7-92B4-4291-9BCB-9AEEEF296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D0CC9C-3A54-415B-A315-C1C62ACA7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0362C-52E2-40C5-BEF0-3F4614BFD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6471-6615-41D7-AF86-EE75C0A5CDA4}" type="datetime1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545B3-1927-481E-B8DB-CD2DD1347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5315EA-4E3F-4AA4-8EBF-C5D528BBD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789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8C318-3089-4FD0-A365-B56C445B8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B2B29-1F3F-4568-9B30-8A838BC9D8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74B603-B661-41C8-ABC2-1D4DD1958F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A83CF0-9BED-4BA9-9202-0FC019D7D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5912-194F-4A01-AEB5-B7A4F66306E0}" type="datetime1">
              <a:rPr lang="en-US" smtClean="0"/>
              <a:t>7/16/2021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8544A6-4D7B-4DE5-9648-DE586E6D4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81B86D-C1C9-4FDD-9624-1E1C04EA0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33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1105B-72AC-4679-9E86-FDA50913D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501C45-A36A-4012-9055-7AE35125E5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02AF4C-CFBE-493F-82A2-3985105ACE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E16E5B-4BAE-44C3-A1DB-E371D14B76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6D0E88-72DD-4436-946F-D60122A73D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35780A-6E42-4D04-9127-82E9FD3D3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7A8DD-6303-490F-BE72-05F65B4F097C}" type="datetime1">
              <a:rPr lang="en-US" smtClean="0"/>
              <a:t>7/16/2021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D3A74F-EB43-416A-BC9D-A3E812CCE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644434-A75F-4929-8E38-0442F60C2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607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9BCEF-6B7F-4A83-8505-1139A37CD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00EB32-DD97-4800-8750-7956BF949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17AC-9CCA-42BD-9492-5E7D0BB8C965}" type="datetime1">
              <a:rPr lang="en-US" smtClean="0"/>
              <a:t>7/16/2021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1552EF-88D6-4A27-B731-4F02E0CC3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E1FB97-B8F8-4162-91AC-1F861F9FF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3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447B8D-B497-4C45-9782-70C64FFFE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4931-A931-426F-AD83-925D9A4BC4D9}" type="datetime1">
              <a:rPr lang="en-US" smtClean="0"/>
              <a:t>7/16/2021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BC818C-A98B-4784-9E99-4E8DDED15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85D6B0-C76D-4804-9F79-D2D6D7A4D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013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E05E6-5FFD-4FB2-9E06-6ACD05CB1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D9567-04F7-47F6-BC7D-F3FA9B6E0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0FF1CA-61C8-4308-8A18-BAA59AD81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D644AF-71CC-4F9F-9C07-5E17E5705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CE63-712F-46DE-9E1A-022BE89A1780}" type="datetime1">
              <a:rPr lang="en-US" smtClean="0"/>
              <a:t>7/16/2021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C34DF3-D596-4295-BCB4-3D1765E4E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B81251-CD9F-4755-A8B2-A9F2338AB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638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7F778-6DE4-4151-8B02-1B30700B6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F3D146-7F23-408B-8F25-77CE98EBCB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3380B3-25B8-4EC2-9255-E5693E4C0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184533-A30E-4FC9-BBF2-85F685469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6624-46FF-4AFD-8B4D-7961A0B69BAD}" type="datetime1">
              <a:rPr lang="en-US" smtClean="0"/>
              <a:t>7/16/2021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43979F-F715-4652-862D-6DE197408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AB951B-0B24-4F82-98D2-537A827A9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19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ED4826-EC43-4BDA-B54F-8805A03F1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782975-0B21-436F-B707-3002489726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41A5F-8803-4DE7-A055-4906221D26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1EFC9-EE4F-4F18-81AF-81AB249DC5E3}" type="datetime1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A6EE2-E9B0-40CC-8AA1-80BA559CF0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1E4F9-A888-4EF7-9440-F4273CDD1C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3B94C-753E-4828-BF65-6F197586D4A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10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absentieaw.eu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E278DAD8-9EF1-41EC-B620-2F3BD3928C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6720" y="2230501"/>
            <a:ext cx="10515600" cy="1325563"/>
          </a:xfrm>
        </p:spPr>
        <p:txBody>
          <a:bodyPr>
            <a:normAutofit/>
          </a:bodyPr>
          <a:lstStyle/>
          <a:p>
            <a:pPr algn="l" rtl="0" eaLnBrk="1" hangingPunct="1"/>
            <a:r>
              <a:rPr lang="pt-pt" sz="4000" b="1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Melhor Aplicação do Direito Penal Europeu</a:t>
            </a:r>
            <a:br>
              <a:rPr lang="pt-pt" sz="40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pt" sz="4000" b="1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Formação da ERA para oficiais de justiça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3C46A4F4-BFC8-4135-8B71-DDF54F6539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26720" y="4185920"/>
            <a:ext cx="8458200" cy="1657096"/>
          </a:xfrm>
        </p:spPr>
        <p:txBody>
          <a:bodyPr>
            <a:normAutofit fontScale="92500" lnSpcReduction="20000"/>
          </a:bodyPr>
          <a:lstStyle/>
          <a:p>
            <a:pPr algn="l" rtl="0" eaLnBrk="1" hangingPunct="1">
              <a:buFontTx/>
              <a:buNone/>
            </a:pPr>
            <a:r>
              <a:rPr lang="pt-pt" sz="3900" b="1" i="1" u="none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Congelamento e Confisco</a:t>
            </a:r>
          </a:p>
          <a:p>
            <a:pPr algn="l" rtl="0" eaLnBrk="1" hangingPunct="1">
              <a:buFontTx/>
              <a:buNone/>
            </a:pPr>
            <a:r>
              <a:rPr lang="pt-pt" sz="3900" b="1" i="1" u="none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Regulamento 2018/1805,</a:t>
            </a:r>
            <a:endParaRPr lang="pt-pt" altLang="nl-NL" sz="39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 eaLnBrk="1" hangingPunct="1">
              <a:buFontTx/>
              <a:buNone/>
            </a:pPr>
            <a:r>
              <a:rPr lang="pt-pt" sz="3900" b="1" i="1" u="none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DQ 2003/577 e DQ 2006/783</a:t>
            </a:r>
            <a:endParaRPr lang="pt-pt" altLang="nl-NL" sz="39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 eaLnBrk="1" hangingPunct="1">
              <a:buFontTx/>
              <a:buNone/>
            </a:pPr>
            <a:endParaRPr lang="pt-pt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1E9FF78-5C38-4060-B9D6-3CAB3B261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4DF3B94C-753E-4828-BF65-6F197586D4A0}" type="slidenum">
              <a:rPr/>
              <a:t>1</a:t>
            </a:fld>
            <a:endParaRPr lang="pt-p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F42BDE4F-56B2-46F3-8FD7-A374C8B15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04" y="282829"/>
            <a:ext cx="10515600" cy="1325563"/>
          </a:xfrm>
        </p:spPr>
        <p:txBody>
          <a:bodyPr/>
          <a:lstStyle/>
          <a:p>
            <a:pPr algn="l" rtl="0"/>
            <a:r>
              <a:rPr lang="pt-pt" b="1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Reconhecimento mútuo em matéria penal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C4D4EB4D-1B8F-45A1-8745-33C66C542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704" y="1725041"/>
            <a:ext cx="10515600" cy="4351338"/>
          </a:xfrm>
        </p:spPr>
        <p:txBody>
          <a:bodyPr/>
          <a:lstStyle/>
          <a:p>
            <a:pPr algn="l" rtl="0"/>
            <a:r>
              <a:rPr lang="pt-pt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Não coincide com a harmonização parcial</a:t>
            </a:r>
            <a:endParaRPr lang="pt-pt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pt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pt-pt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Não atribui jurisdição</a:t>
            </a:r>
            <a:endParaRPr lang="pt-pt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pt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pt-pt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Lida com seres humanos que têm os seus próprios direitos (NB: Advogados da UE!)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9D699C4-66B2-47C1-ACB5-65E507D53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4DF3B94C-753E-4828-BF65-6F197586D4A0}" type="slidenum">
              <a:rPr>
                <a:solidFill>
                  <a:schemeClr val="bg1"/>
                </a:solidFill>
              </a:rPr>
              <a:t>2</a:t>
            </a:fld>
            <a:endParaRPr lang="pt-pt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80283953-D251-41C0-9751-5109A9252F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5280" y="328549"/>
            <a:ext cx="10515600" cy="1325563"/>
          </a:xfrm>
        </p:spPr>
        <p:txBody>
          <a:bodyPr/>
          <a:lstStyle/>
          <a:p>
            <a:pPr algn="l" rtl="0" eaLnBrk="1" hangingPunct="1"/>
            <a:r>
              <a:rPr lang="pt-pt" b="1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N.º 1 do Artigo 82.º – um olhar mais atento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40FA5FF-671D-4EE3-8478-BA2A58D3CE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35280" y="1761617"/>
            <a:ext cx="10515600" cy="4351338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pt-pt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Cooperação judiciária com base no reconhecimento mútuo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pt-pt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Aproximação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pt-pt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Medidas para: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pt-pt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A. assegurar o reconhecimento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pt-pt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B. prevenir/assumir conflitos de jurisdição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pt-pt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C. apoiar a formação no sistema judiciário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pt-pt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D. facilitar a cooperação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022AFD-C92D-4441-846A-D675B1C17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4DF3B94C-753E-4828-BF65-6F197586D4A0}" type="slidenum">
              <a:rPr>
                <a:solidFill>
                  <a:schemeClr val="bg1"/>
                </a:solidFill>
              </a:rPr>
              <a:t>3</a:t>
            </a:fld>
            <a:endParaRPr lang="pt-pt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8DE1E297-D5CE-4DD5-A39D-5B91858902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9560" y="255397"/>
            <a:ext cx="10515600" cy="1325563"/>
          </a:xfrm>
        </p:spPr>
        <p:txBody>
          <a:bodyPr/>
          <a:lstStyle/>
          <a:p>
            <a:pPr algn="l" rtl="0" eaLnBrk="1" hangingPunct="1"/>
            <a:r>
              <a:rPr lang="pt-pt" b="1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N.º 2 do Artigo 82.º TFUE</a:t>
            </a:r>
            <a:endParaRPr lang="pt-pt" altLang="nl-N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453831A-DEA3-479C-8F53-77BA4B2BA3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9560" y="1779905"/>
            <a:ext cx="10515600" cy="4351338"/>
          </a:xfrm>
        </p:spPr>
        <p:txBody>
          <a:bodyPr/>
          <a:lstStyle/>
          <a:p>
            <a:pPr algn="l" rtl="0" eaLnBrk="1" hangingPunct="1"/>
            <a:r>
              <a:rPr lang="pt-pt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Regras mínimas para facilitar o reconhecimento mútuo:</a:t>
            </a:r>
          </a:p>
          <a:p>
            <a:pPr lvl="1" algn="l" rtl="0" eaLnBrk="1" hangingPunct="1"/>
            <a:r>
              <a:rPr lang="pt-pt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A. admissibilidade mútua de elementos de prova</a:t>
            </a:r>
          </a:p>
          <a:p>
            <a:pPr lvl="1" algn="l" rtl="0" eaLnBrk="1" hangingPunct="1"/>
            <a:r>
              <a:rPr lang="pt-pt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B. direitos dos indivíduos em processo penal</a:t>
            </a:r>
          </a:p>
          <a:p>
            <a:pPr lvl="1" algn="l" rtl="0" eaLnBrk="1" hangingPunct="1"/>
            <a:r>
              <a:rPr lang="pt-pt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C. direitos das vítimas de crimes</a:t>
            </a:r>
          </a:p>
          <a:p>
            <a:pPr lvl="1" algn="l" rtl="0" eaLnBrk="1" hangingPunct="1"/>
            <a:r>
              <a:rPr lang="pt-pt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D. qualquer outro aspeto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156743C-7C3A-46B1-9CF0-9E7CBE7FD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4DF3B94C-753E-4828-BF65-6F197586D4A0}" type="slidenum">
              <a:rPr>
                <a:solidFill>
                  <a:schemeClr val="bg1"/>
                </a:solidFill>
              </a:rPr>
              <a:t>4</a:t>
            </a:fld>
            <a:endParaRPr lang="pt-pt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7F1E1703-56AF-44EA-981B-86D96D5CB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04" y="310261"/>
            <a:ext cx="10515600" cy="1325563"/>
          </a:xfrm>
        </p:spPr>
        <p:txBody>
          <a:bodyPr/>
          <a:lstStyle/>
          <a:p>
            <a:pPr algn="l" rtl="0"/>
            <a:r>
              <a:rPr lang="pt-pt" b="1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Distinções</a:t>
            </a:r>
            <a:endParaRPr lang="pt-pt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745E1D1C-60EC-4C94-B60C-A5A44FCE9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704" y="1743329"/>
            <a:ext cx="10515600" cy="4351338"/>
          </a:xfrm>
        </p:spPr>
        <p:txBody>
          <a:bodyPr/>
          <a:lstStyle/>
          <a:p>
            <a:pPr algn="l" rtl="0"/>
            <a:r>
              <a:rPr lang="pt-pt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Regulamento 2018/1805 e DQ 2003/577 + 2006/783</a:t>
            </a:r>
            <a:endParaRPr lang="pt-pt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pt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pt-pt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Congelamento (provisional)</a:t>
            </a:r>
            <a:endParaRPr lang="pt-pt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pt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pt-pt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Confisco (final)</a:t>
            </a:r>
            <a:endParaRPr lang="pt-pt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pt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pt-pt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Emissão v autoridade de execução</a:t>
            </a:r>
            <a:endParaRPr lang="pt-pt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3B0BC82-B9A3-4D86-9A33-226F19622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4DF3B94C-753E-4828-BF65-6F197586D4A0}" type="slidenum">
              <a:rPr>
                <a:solidFill>
                  <a:schemeClr val="bg1"/>
                </a:solidFill>
              </a:rPr>
              <a:t>5</a:t>
            </a:fld>
            <a:endParaRPr lang="pt-pt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 1">
            <a:extLst>
              <a:ext uri="{FF2B5EF4-FFF2-40B4-BE49-F238E27FC236}">
                <a16:creationId xmlns:a16="http://schemas.microsoft.com/office/drawing/2014/main" id="{2A8760BA-DD0B-4311-B564-8868E30B2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568" y="282829"/>
            <a:ext cx="10515600" cy="1325563"/>
          </a:xfrm>
        </p:spPr>
        <p:txBody>
          <a:bodyPr/>
          <a:lstStyle/>
          <a:p>
            <a:pPr algn="l" rtl="0"/>
            <a:r>
              <a:rPr lang="pt-pt" b="1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Congelamento e Confisco – Exercícios</a:t>
            </a:r>
          </a:p>
        </p:txBody>
      </p:sp>
      <p:sp>
        <p:nvSpPr>
          <p:cNvPr id="25603" name="Tijdelijke aanduiding voor inhoud 2">
            <a:extLst>
              <a:ext uri="{FF2B5EF4-FFF2-40B4-BE49-F238E27FC236}">
                <a16:creationId xmlns:a16="http://schemas.microsoft.com/office/drawing/2014/main" id="{B7357C5B-0BA1-4F36-8253-5820FF1D7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568" y="1743329"/>
            <a:ext cx="10515600" cy="4351338"/>
          </a:xfrm>
        </p:spPr>
        <p:txBody>
          <a:bodyPr/>
          <a:lstStyle/>
          <a:p>
            <a:pPr algn="l" rtl="0"/>
            <a:r>
              <a:rPr lang="pt-pt" sz="1800" b="1" i="0" u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Identifique as seguintes autoridades competentes de execução e as línguas a utilizar na Certidão:</a:t>
            </a:r>
            <a:endParaRPr lang="pt-pt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buNone/>
            </a:pPr>
            <a:endParaRPr lang="pt-pt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5350" indent="-895350" algn="l" rtl="0">
              <a:spcBef>
                <a:spcPts val="1800"/>
              </a:spcBef>
              <a:buNone/>
            </a:pPr>
            <a:r>
              <a:rPr lang="pt-pt" sz="1800" b="0" i="0" u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	O procurador em Bolonha, Itália, gostaria de congelar um par de Ferrari pertencentes a uma organização mafiosa também ativa em Liège, Bélgica.</a:t>
            </a:r>
            <a:endParaRPr lang="pt-pt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5350" indent="-895350" algn="l" rtl="0">
              <a:spcBef>
                <a:spcPts val="1800"/>
              </a:spcBef>
              <a:buNone/>
            </a:pPr>
            <a:r>
              <a:rPr lang="pt-pt" sz="1800" b="0" i="0" u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	As autoridades irlandesas recebem do Luxemburgo um pedido de confisco relativo ao produto do 	branqueamento de capitais que foi investido em Cork.</a:t>
            </a:r>
            <a:endParaRPr lang="pt-pt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5350" indent="-895350" algn="l" rtl="0">
              <a:spcBef>
                <a:spcPts val="1800"/>
              </a:spcBef>
              <a:buNone/>
            </a:pPr>
            <a:r>
              <a:rPr lang="pt-pt" sz="1800" b="0" i="0" u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	Um procurador espanhol que processou com sucesso um grupo de contrafatores obteve recentemente 	informações de que milhões de euros são mantidos num banco em Copenhaga.</a:t>
            </a:r>
            <a:endParaRPr lang="pt-pt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5350" indent="-895350" algn="l" rtl="0">
              <a:spcBef>
                <a:spcPts val="1800"/>
              </a:spcBef>
              <a:buNone/>
            </a:pPr>
            <a:r>
              <a:rPr lang="pt-pt" sz="1800" b="0" i="0" u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IV. 	Em que casos será a sua resposta diferente após 19 de dezembro de 2020?</a:t>
            </a:r>
            <a:endParaRPr lang="pt-pt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pt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682643-BCA0-42C2-AF2D-56650E009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4DF3B94C-753E-4828-BF65-6F197586D4A0}" type="slidenum">
              <a:rPr>
                <a:solidFill>
                  <a:schemeClr val="bg1"/>
                </a:solidFill>
              </a:rPr>
              <a:t>6</a:t>
            </a:fld>
            <a:endParaRPr lang="pt-pt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E0FC633D-6D75-4264-BDD3-3DB996D0B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464" y="348234"/>
            <a:ext cx="9012936" cy="1200150"/>
          </a:xfrm>
        </p:spPr>
        <p:txBody>
          <a:bodyPr>
            <a:normAutofit fontScale="90000"/>
          </a:bodyPr>
          <a:lstStyle/>
          <a:p>
            <a:pPr algn="l" rtl="0"/>
            <a:r>
              <a:rPr lang="pt-pt" b="1" i="0" u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Julgamentos à revelia -&gt; MDE, consultar </a:t>
            </a:r>
            <a:r>
              <a:rPr lang="pt-pt" b="1" i="0" u="none" baseline="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https://www.inabsentieaw.eu/</a:t>
            </a:r>
            <a:endParaRPr lang="pt-pt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AEC90E74-7688-4372-907F-E35CA4B40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3425"/>
            <a:ext cx="8458200" cy="4535487"/>
          </a:xfrm>
        </p:spPr>
        <p:txBody>
          <a:bodyPr/>
          <a:lstStyle/>
          <a:p>
            <a:pPr algn="l" rtl="0"/>
            <a:r>
              <a:rPr lang="pt-pt" b="0" i="0" u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DQ 2009/299 altera a DQ 2202/584</a:t>
            </a:r>
          </a:p>
          <a:p>
            <a:pPr algn="l" rtl="0"/>
            <a:r>
              <a:rPr lang="pt-pt" b="0" i="0" u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Noção comum de à revelia</a:t>
            </a:r>
          </a:p>
          <a:p>
            <a:pPr algn="l" rtl="0"/>
            <a:r>
              <a:rPr lang="pt-pt" b="0" i="0" u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Redução das recusas sujeitas a condições:</a:t>
            </a:r>
          </a:p>
          <a:p>
            <a:pPr lvl="1" algn="l" rtl="0"/>
            <a:r>
              <a:rPr lang="pt-pt" b="0" i="0" u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Convocados pessoalmente + decidiram não vir</a:t>
            </a:r>
          </a:p>
          <a:p>
            <a:pPr lvl="1" algn="l" rtl="0"/>
            <a:r>
              <a:rPr lang="pt-pt" b="0" i="0" u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Mandatou um advogado</a:t>
            </a:r>
          </a:p>
          <a:p>
            <a:pPr lvl="1" algn="l" rtl="0"/>
            <a:r>
              <a:rPr lang="pt-pt" b="0" i="0" u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Servido com decisão + direito a novo julgamento</a:t>
            </a:r>
          </a:p>
          <a:p>
            <a:pPr lvl="1" algn="l" rtl="0"/>
            <a:r>
              <a:rPr lang="pt-pt" b="0" i="0" u="non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Será informado + direito a novo julgamento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FED4F3A-5028-4FF4-850C-96F69EC95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4DF3B94C-753E-4828-BF65-6F197586D4A0}" type="slidenum">
              <a:rPr>
                <a:solidFill>
                  <a:schemeClr val="bg1"/>
                </a:solidFill>
              </a:rPr>
              <a:t>7</a:t>
            </a:fld>
            <a:endParaRPr lang="pt-pt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970D92FF-6431-42D6-9CFF-74B6A1AB6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184" y="488951"/>
            <a:ext cx="8458200" cy="1127125"/>
          </a:xfrm>
        </p:spPr>
        <p:txBody>
          <a:bodyPr/>
          <a:lstStyle/>
          <a:p>
            <a:pPr algn="l" rtl="0"/>
            <a:r>
              <a:rPr lang="pt-pt" b="1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Dificuldades práticas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64279-3AAE-414A-B836-1096E2275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184" y="1738314"/>
            <a:ext cx="8458200" cy="4967287"/>
          </a:xfrm>
        </p:spPr>
        <p:txBody>
          <a:bodyPr/>
          <a:lstStyle/>
          <a:p>
            <a:pPr algn="l" rtl="0">
              <a:defRPr/>
            </a:pPr>
            <a:r>
              <a:rPr lang="pt-pt" sz="24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Significado de conceitos autónomos de direito da União: que conceitos? Que significado? Possível divergência com os conceitos da legislação nacional? </a:t>
            </a:r>
          </a:p>
          <a:p>
            <a:pPr algn="l" rtl="0">
              <a:defRPr/>
            </a:pPr>
            <a:r>
              <a:rPr lang="pt-pt" sz="2400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Dificuldades com:</a:t>
            </a:r>
          </a:p>
          <a:p>
            <a:pPr lvl="1" algn="l" rtl="0">
              <a:defRPr/>
            </a:pPr>
            <a:r>
              <a:rPr lang="pt-pt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Julgamento</a:t>
            </a:r>
            <a:r>
              <a:rPr lang="pt-pt" b="0" i="1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à revelia</a:t>
            </a:r>
          </a:p>
          <a:p>
            <a:pPr lvl="1" algn="l" rtl="0">
              <a:defRPr/>
            </a:pPr>
            <a:r>
              <a:rPr lang="pt-pt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julgamento que resultou na decisão (4(1)) (C‑571/17 PPU)</a:t>
            </a:r>
          </a:p>
          <a:p>
            <a:pPr lvl="1" algn="l" rtl="0">
              <a:defRPr/>
            </a:pPr>
            <a:r>
              <a:rPr lang="pt-pt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Convocatória (4(1)(a)) (Dworzecki, C-108/16 PPU)</a:t>
            </a:r>
          </a:p>
          <a:p>
            <a:pPr lvl="1" algn="l" rtl="0">
              <a:defRPr/>
            </a:pPr>
            <a:r>
              <a:rPr lang="pt-pt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Defesa por um conselheiro jurídico mandatado (Art. 4(1)(b))</a:t>
            </a:r>
          </a:p>
          <a:p>
            <a:pPr lvl="1" algn="l" rtl="0">
              <a:defRPr/>
            </a:pPr>
            <a:r>
              <a:rPr lang="pt-pt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Notificação da decisão (Art. 4(1)(c))</a:t>
            </a:r>
          </a:p>
          <a:p>
            <a:pPr lvl="1" algn="l" rtl="0">
              <a:defRPr/>
            </a:pPr>
            <a:r>
              <a:rPr lang="pt-pt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Direito a um novo julgamento (Art. 4(1)(d))</a:t>
            </a:r>
          </a:p>
          <a:p>
            <a:pPr marL="0" indent="0" algn="l" rtl="0">
              <a:buNone/>
              <a:defRPr/>
            </a:pPr>
            <a:endParaRPr lang="pt-p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E682EDF-76FF-4175-993C-2D26D3BA0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4DF3B94C-753E-4828-BF65-6F197586D4A0}" type="slidenum">
              <a:rPr>
                <a:solidFill>
                  <a:schemeClr val="bg1"/>
                </a:solidFill>
              </a:rPr>
              <a:t>8</a:t>
            </a:fld>
            <a:endParaRPr lang="pt-pt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el 1">
            <a:extLst>
              <a:ext uri="{FF2B5EF4-FFF2-40B4-BE49-F238E27FC236}">
                <a16:creationId xmlns:a16="http://schemas.microsoft.com/office/drawing/2014/main" id="{28428106-FB18-4F0F-8DF1-3B8A318C2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80" y="291973"/>
            <a:ext cx="10515600" cy="1325563"/>
          </a:xfrm>
        </p:spPr>
        <p:txBody>
          <a:bodyPr/>
          <a:lstStyle/>
          <a:p>
            <a:pPr algn="l" rtl="0"/>
            <a:r>
              <a:rPr lang="pt-pt" b="1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A Autoridade Judiciária Emissora</a:t>
            </a:r>
          </a:p>
        </p:txBody>
      </p:sp>
      <p:sp>
        <p:nvSpPr>
          <p:cNvPr id="28675" name="Tijdelijke aanduiding voor inhoud 2">
            <a:extLst>
              <a:ext uri="{FF2B5EF4-FFF2-40B4-BE49-F238E27FC236}">
                <a16:creationId xmlns:a16="http://schemas.microsoft.com/office/drawing/2014/main" id="{D74EEFBC-362D-4613-A3C5-AE751C2E2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" y="1807337"/>
            <a:ext cx="10515600" cy="4351338"/>
          </a:xfrm>
        </p:spPr>
        <p:txBody>
          <a:bodyPr/>
          <a:lstStyle/>
          <a:p>
            <a:pPr algn="l" rtl="0"/>
            <a:r>
              <a:rPr lang="pt-pt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Noção autónoma</a:t>
            </a:r>
            <a:endParaRPr lang="pt-pt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pt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pt-pt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10 de novembro de 2016, Processo C‑452/16 PPU, Poltorak</a:t>
            </a:r>
            <a:endParaRPr lang="pt-pt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pt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pt-pt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9 de outubro de 2019, Processo C‑489/19 PPU, NJ</a:t>
            </a:r>
            <a:endParaRPr lang="pt-pt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pt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pt-pt" b="0" i="0" u="none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12 de dezembro de 2019, Processo C‑627/19 PPU, Openbaar Ministerie v ZB</a:t>
            </a:r>
            <a:endParaRPr lang="pt-pt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1FE1EBD-A437-4065-BBB2-CA43FE79C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4DF3B94C-753E-4828-BF65-6F197586D4A0}" type="slidenum">
              <a:rPr>
                <a:solidFill>
                  <a:schemeClr val="bg1"/>
                </a:solidFill>
              </a:rPr>
              <a:t>9</a:t>
            </a:fld>
            <a:endParaRPr lang="pt-pt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506</Words>
  <Application>Microsoft Office PowerPoint</Application>
  <PresentationFormat>Ecrã Panorâmico</PresentationFormat>
  <Paragraphs>73</Paragraphs>
  <Slides>9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Melhor Aplicação do Direito Penal Europeu Formação da ERA para oficiais de justiça</vt:lpstr>
      <vt:lpstr>Reconhecimento mútuo em matéria penal</vt:lpstr>
      <vt:lpstr>N.º 1 do Artigo 82.º – um olhar mais atento</vt:lpstr>
      <vt:lpstr>N.º 2 do Artigo 82.º TFUE</vt:lpstr>
      <vt:lpstr>Distinções</vt:lpstr>
      <vt:lpstr>Congelamento e Confisco – Exercícios</vt:lpstr>
      <vt:lpstr>Julgamentos à revelia -&gt; MDE, consultar https://www.inabsentieaw.eu/</vt:lpstr>
      <vt:lpstr>Dificuldades práticas</vt:lpstr>
      <vt:lpstr>A Autoridade Judiciária Emissora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Better applying European Criminal Law ERA Court staff training</dc:title>
  <dc:creator>Martin Kisgyörgy</dc:creator>
  <cp:lastModifiedBy>Maria João</cp:lastModifiedBy>
  <cp:revision>8</cp:revision>
  <dcterms:created xsi:type="dcterms:W3CDTF">2020-12-03T12:07:33Z</dcterms:created>
  <dcterms:modified xsi:type="dcterms:W3CDTF">2021-07-16T17:37:35Z</dcterms:modified>
</cp:coreProperties>
</file>