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300" r:id="rId3"/>
    <p:sldId id="301" r:id="rId4"/>
    <p:sldId id="288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D51D5-CDC1-4DAF-9338-5D6A04E330C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7A365-FFD8-4BE1-A6CA-5A6B6EC59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8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ro-RO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7A365-FFD8-4BE1-A6CA-5A6B6EC59A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73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AF13-8D1F-4582-894F-7567C487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C5A12-713A-4F12-8FF4-28348C85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1B6-8A55-4BAE-BF10-B2DD7FB8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ECEF-ED61-4196-8B99-43A2518EEEBD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AB231-875D-413F-AEF4-1E92395C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2A314-BE44-475D-98F3-07DB5003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B4A6-7BDA-4880-8411-FF715121D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63C9-CEF0-4F82-A229-96CAE388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05C3-2370-444B-874E-0A2264C6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627A-D0A0-4F9E-8070-479AA3692127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7D4-4FF4-469E-B63F-41B1D6AB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BF7CB-2170-490E-9379-769B097F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0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6CA20-F638-4A14-B262-3F522C67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7388D-B8C8-4D22-8C5F-37717489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566FB-8731-4091-A815-D0FCBDB0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110-48BB-4BBA-8E4D-6CBB7504344A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A3B7-16E9-4DB1-8062-29A6D684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F606-992A-4641-9946-B0ADFBA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0280-7AA4-4A18-824F-066AB626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E7C6-8A3F-46B4-930C-68BFCAFE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608CA-5600-4309-82F2-FF634F8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08FE-A3D7-4544-9F50-11600FDAF08C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E71FC-CFB7-4FF7-A899-70D172AA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0B65-13DA-4310-876B-FB817DA2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4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9684-070B-4C95-8461-89D5327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02531-C3E1-4231-9CC3-E1D73198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4EBEF-283C-438A-A728-85CB2658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0C8-BA6E-418D-B139-22D58DEA1C98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3AC93-8D1F-4EAC-A22A-8F15855E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B921-D395-46BA-B23F-642B9456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DFFB-21C1-4574-A11A-17320079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8CEC-65DB-4E8A-A690-79870CF3B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27348-3664-450B-8A35-CAB64E6FE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E4D2E-76EA-4595-A819-02DF689A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BD94-F428-4833-A162-1293F2BB27D2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7D818-3431-4E2A-AAC8-D5E67C9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7C990-8F74-438A-B3E1-E24C686F3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29AA-EDA6-46AB-9973-4496BDC0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9ED72-1114-4FE5-89C4-2F25291E3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88655-242F-4F63-A417-EADFC3EA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C153CD-3A22-4B70-B7F3-4BF88AA3C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74A24-725E-4981-B60C-9617B8BEF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35A79-7F03-4095-8D91-F11DAC20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9848-935C-43D7-A003-664D79272D73}" type="datetime1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A2C6B-8377-461A-8014-1B1CC29D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BF0E6-A37F-46D3-93F1-4A8C3DE0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94B3-F946-4851-B208-2B0E0C60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0BF98-24A0-4B32-BE2D-7D4A2A289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586-8B1A-4DEA-B115-C882BB6CE4E7}" type="datetime1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AAAE8-848A-49F6-9779-4D5C31F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21C16-74D0-48A0-B8C3-469D64EB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0B69F-48B6-4A40-B106-0973F0B7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B1D8-1823-4312-8CB1-EC614C7527EA}" type="datetime1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5A767-E09D-4C09-BA01-D28879A2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0CAE0-CD1C-4407-924F-763B68C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2835-8882-40D7-AEF4-4079C670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6A90-A249-4ED7-9672-0F630768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6B69-888D-4460-8A94-D6AB7CAB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2CB06-D0DB-4A80-AC7B-EAF9EF3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B9D8-A857-4C63-9539-36BE0B1B47D3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B7D96-9BEB-4AA4-BCFB-B3FD65B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49CB8-46F3-4DA9-A950-278E83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6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673F-6AC1-495F-959F-2A124FD7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AE6AE-3EBC-40AD-8193-2B7F0846E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DCE2D-622E-4C4B-945D-DF7DDE993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8AA67-8B6A-45FB-B6E2-FDBCC8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1793-50D8-434E-82C1-1D55ADA589FA}" type="datetime1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76FA1-21BF-4B59-BA8E-18B71B13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4EDA3-E6A0-4CAC-9047-76527AE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ACF89-57E1-46E9-A396-EDE9E4AF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B9636-B067-41E1-908E-A3960FECD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D40D-305C-4FEE-876A-8D7E5B087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3E06-671B-4A0B-B8E2-4EDFF254A187}" type="datetime1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81E95-7C54-4FDD-BAA1-75668B0D3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5203-445A-4B8C-A74D-EB74047D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4A3B-7E65-429A-9DD5-39041CA5C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BEA302F-AF63-4BA7-A4CE-87F880265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714" y="21034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Îmbunătățirea </a:t>
            </a:r>
            <a:r>
              <a:rPr lang="ro-RO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aplicării dreptului penal european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hu-H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personalul </a:t>
            </a:r>
            <a:r>
              <a:rPr lang="ro-RO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instanţe</a:t>
            </a:r>
            <a:r>
              <a:rPr lang="en-GB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altLang="nl-N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13A1E3-8EBC-434F-AA2A-18F67A71D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14" y="4397226"/>
            <a:ext cx="8458200" cy="10563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3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Mandatul european de arestare</a:t>
            </a: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6EF6B-5BA5-42C8-895C-B2C2D059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ED6EF250-DA41-47BF-A9F6-84638B81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72" y="632401"/>
            <a:ext cx="10476345" cy="984250"/>
          </a:xfrm>
        </p:spPr>
        <p:txBody>
          <a:bodyPr>
            <a:normAutofit fontScale="90000"/>
          </a:bodyPr>
          <a:lstStyle/>
          <a:p>
            <a:r>
              <a:rPr lang="ro-RO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 a Consiliului nr. 584/2002</a:t>
            </a:r>
            <a:r>
              <a:rPr lang="nl-NL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privind mandatul european de arestare </a:t>
            </a:r>
            <a:r>
              <a:rPr lang="ro-RO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procedurile de predare între statele membre </a:t>
            </a:r>
            <a:r>
              <a:rPr lang="nl-NL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Speța </a:t>
            </a:r>
            <a:r>
              <a:rPr lang="ro-RO" alt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nr. 1</a:t>
            </a:r>
            <a:r>
              <a:rPr lang="nl-NL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53E0D2F5-AC80-44C6-9E4E-0EABF12A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24025"/>
            <a:ext cx="10476345" cy="4351338"/>
          </a:xfrm>
        </p:spPr>
        <p:txBody>
          <a:bodyPr/>
          <a:lstStyle/>
          <a:p>
            <a:pPr algn="just">
              <a:lnSpc>
                <a:spcPct val="125000"/>
              </a:lnSpc>
            </a:pP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Șeful Poliției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 Heraklion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numele Parchetului de pe lângă Curtea de Apel a Cretei de Est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emis un mandat european de arestare (MEA) către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judiciare olandeze privind un medic de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naționalitate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olandeză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(Dr. </a:t>
            </a:r>
            <a:r>
              <a:rPr lang="es-E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es-E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domiciliat în Maastricht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ar fi comis o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omor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sabotaj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Situaţia de fapt privind infracţiunea de omor a constat în aceea că medicul olandez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suprimat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viața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numitului Karalis în Haraklion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cererea explicită a lui </a:t>
            </a:r>
            <a:r>
              <a:rPr lang="ro-RO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Karalis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i-a injectat o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substanță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letală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fapt ce a cauzat moartea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cetățeanului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grec după numai câteva minute</a:t>
            </a:r>
            <a:r>
              <a:rPr lang="es-E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Situația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fapt privind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infracțiunea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sabotaj a constat în distrugerea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proprietății </a:t>
            </a:r>
            <a:r>
              <a:rPr lang="ro-RO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Aegean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Airlines din aeroportul din Atena</a:t>
            </a:r>
            <a:r>
              <a:rPr lang="nl-NL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cauzată de frustrarea medicului </a:t>
            </a:r>
            <a:r>
              <a:rPr lang="ro-RO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ro-RO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în momentul în care a aflat că a pierdut zborul de întoarcere către Maastricht</a:t>
            </a:r>
            <a:r>
              <a:rPr lang="nl-NL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9194B-840C-493D-8433-5ACD07F9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695EC9D6-4C34-4BD0-9B7D-433B9E0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5" y="351692"/>
            <a:ext cx="10300546" cy="1297000"/>
          </a:xfrm>
        </p:spPr>
        <p:txBody>
          <a:bodyPr>
            <a:noAutofit/>
          </a:bodyPr>
          <a:lstStyle/>
          <a:p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Decizia-cadru a Consiliului nr. 584/2002</a:t>
            </a:r>
            <a:r>
              <a:rPr lang="nl-N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privind mandatul european de arestare </a:t>
            </a:r>
            <a:r>
              <a:rPr lang="ro-RO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procedurile de predare între statele membre </a:t>
            </a:r>
            <a:r>
              <a:rPr lang="nl-NL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Speța 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 1</a:t>
            </a:r>
            <a:r>
              <a:rPr lang="nl-NL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Întrebări</a:t>
            </a:r>
            <a:r>
              <a:rPr lang="nl-NL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0C5D3-82FC-4A7F-830A-92C9EBDE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727056"/>
            <a:ext cx="8458200" cy="424656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Există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obligația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Olandei de a-l preda pe medicul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iar, în caz afirmativ, în ce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fi fost vreo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diferență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situația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care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infracțiunile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 ar fi fost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săvârșite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teritoriul Greciei, ci pe cel al Olandei</a:t>
            </a: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 Olanda să evalueze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infracțiunile și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 le califice în conformitate cu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legislația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penală olandeză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relevanță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naţionalitatea persoanei solicitate în această procedură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Persoana solicitată va fi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reținută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parcursul derulării întregii proceduri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dintre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ambelor state vor fi implicate în punerea în executare a mandatului european de arestare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este procedura impusă de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dispozițiile legislației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olandeze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ce termen se realizează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nl-N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este rolul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autorităților grecești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procedura de predare</a:t>
            </a:r>
            <a:r>
              <a:rPr lang="nl-N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ce moment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ce modalitate va avea loc procedura de predare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Să presupunem că procedura de predare este efectuată cu succes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poate procurorul grec să-l incrimineze pe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Drion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pentru o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infracțiune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ulterioară de furt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  <a:defRPr/>
            </a:pPr>
            <a:endParaRPr lang="nl-N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358B8-3167-4DB4-9351-654C9317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7F4F52C7-872E-47B0-B942-59FB63CDF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o-RO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Încrederea reciprocă şi </a:t>
            </a:r>
            <a:r>
              <a:rPr lang="en-US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o-RO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andatul european de arestare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F59A5236-2CE5-4013-A151-51459532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899516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principiu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executați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mandatul european de arestare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excepția incidenței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motivelor de refuz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Meloni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toate acestea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preocupări în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privința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drepturilor omului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l-NL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Aranyosi/ Calderaru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Statele membre trebuie să solicite asigurări în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privința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respectării drepturilor fundamentale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ACAF33-3C6D-48D9-90D9-C0C30B2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8BBE3C5-6EC1-4B31-8441-4A8D1BA3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404813"/>
            <a:ext cx="8458200" cy="1008063"/>
          </a:xfrm>
        </p:spPr>
        <p:txBody>
          <a:bodyPr>
            <a:normAutofit/>
          </a:bodyPr>
          <a:lstStyle/>
          <a:p>
            <a:r>
              <a:rPr lang="ro-RO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Încredere reciprocă doar în momentul predării</a:t>
            </a:r>
            <a:r>
              <a:rPr lang="en-US" alt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nl-NL" altLang="nl-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ijdelijke aanduiding voor inhoud 2">
            <a:extLst>
              <a:ext uri="{FF2B5EF4-FFF2-40B4-BE49-F238E27FC236}">
                <a16:creationId xmlns:a16="http://schemas.microsoft.com/office/drawing/2014/main" id="{24C57295-CB38-4662-836F-F8CE63091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54" y="1699203"/>
            <a:ext cx="8458200" cy="46069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doilea caz -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Aranyos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garanții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numai pentru prima parte a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detenției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 aspect ar putea conduce la monitorizarea reciprocă dintre state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(ML,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C‑220/18 PPU)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Încrederea reciprocă în statele membre în care statul de drept este pus în pericol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Cazul Poloniei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și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Ungariei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Recomandarea COM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nr. 103/2018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nl-NL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C-354/20 PPU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DCAmsterdam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ro-RO" altLang="nl-N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Polonia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Încrederea reciprocă într-un fost stat membru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Regatul Unit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Încrederea reciprocă în statele care nu sunt membre 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Norvegia</a:t>
            </a:r>
            <a:r>
              <a:rPr lang="en-US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o-RO" altLang="nl-N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Islanda</a:t>
            </a:r>
            <a:endParaRPr lang="nl-NL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E605AF-52E9-4EC9-A268-07C515A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A4A3B-7E65-429A-9DD5-39041CA5CDC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543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Îmbunătățirea aplicării dreptului penal european Curs ERA pentru personalul din instanţe  </vt:lpstr>
      <vt:lpstr>Decizia-cadru a Consiliului nr. 584/2002 privind mandatul european de arestare și procedurile de predare între statele membre – Speța nr. 1 </vt:lpstr>
      <vt:lpstr>Decizia-cadru a Consiliului nr. 584/2002 privind mandatul european de arestare și procedurile de predare între statele membre – Speța nr. 1 – Întrebări </vt:lpstr>
      <vt:lpstr>Încrederea reciprocă şi mandatul european de arestare</vt:lpstr>
      <vt:lpstr>Încredere reciprocă doar în momentul predării?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Paul Ciobanu</cp:lastModifiedBy>
  <cp:revision>34</cp:revision>
  <dcterms:created xsi:type="dcterms:W3CDTF">2020-12-02T15:00:47Z</dcterms:created>
  <dcterms:modified xsi:type="dcterms:W3CDTF">2021-07-20T06:52:06Z</dcterms:modified>
</cp:coreProperties>
</file>