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EN/3152" TargetMode="External"/><Relationship Id="rId4" Type="http://schemas.openxmlformats.org/officeDocument/2006/relationships/hyperlink" Target="https://www.ejn-crimjust.europa.eu/ejn/libdocumentproperties/EN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5" y="2404967"/>
            <a:ext cx="9144000" cy="1252632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 </a:t>
            </a:r>
            <a:r>
              <a:rPr lang="ro-RO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aplicării dreptului penal european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personalul </a:t>
            </a:r>
            <a:r>
              <a:rPr lang="ro-RO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instanţe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578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Ordinul european </a:t>
            </a:r>
            <a:r>
              <a:rPr lang="hu-H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anchetă</a:t>
            </a:r>
            <a:endParaRPr lang="ro-RO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</a:rPr>
              <a:t>Motive</a:t>
            </a:r>
            <a:r>
              <a:rPr lang="ro-RO" sz="3600" b="1" dirty="0" smtClean="0">
                <a:latin typeface="Times New Roman" panose="02020603050405020304" pitchFamily="18" charset="0"/>
              </a:rPr>
              <a:t> pentru refuz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</a:rPr>
              <a:t>recunoaştere şi </a:t>
            </a:r>
            <a:r>
              <a:rPr lang="en-US" sz="3600" b="1" dirty="0" smtClean="0">
                <a:latin typeface="Times New Roman" panose="02020603050405020304" pitchFamily="18" charset="0"/>
              </a:rPr>
              <a:t>motive</a:t>
            </a:r>
            <a:r>
              <a:rPr lang="ro-RO" sz="3600" b="1" dirty="0" smtClean="0">
                <a:latin typeface="Times New Roman" panose="02020603050405020304" pitchFamily="18" charset="0"/>
              </a:rPr>
              <a:t> pentru refuz </a:t>
            </a:r>
            <a:r>
              <a:rPr lang="en-US" sz="3600" b="1" dirty="0" smtClean="0">
                <a:latin typeface="Times New Roman" panose="02020603050405020304" pitchFamily="18" charset="0"/>
              </a:rPr>
              <a:t>de </a:t>
            </a:r>
            <a:r>
              <a:rPr lang="ro-RO" sz="3600" b="1" dirty="0" smtClean="0">
                <a:latin typeface="Times New Roman" panose="02020603050405020304" pitchFamily="18" charset="0"/>
              </a:rPr>
              <a:t>executare</a:t>
            </a:r>
            <a:r>
              <a:rPr lang="en-US" sz="3600" b="1" dirty="0" smtClean="0">
                <a:latin typeface="Times New Roman" panose="02020603050405020304" pitchFamily="18" charset="0"/>
              </a:rPr>
              <a:t>. </a:t>
            </a:r>
            <a:r>
              <a:rPr lang="ro-RO" sz="3600" b="1" dirty="0" smtClean="0">
                <a:latin typeface="Times New Roman" panose="02020603050405020304" pitchFamily="18" charset="0"/>
              </a:rPr>
              <a:t>Amânare</a:t>
            </a:r>
            <a:r>
              <a:rPr lang="en-US" sz="3600" b="1" dirty="0" smtClean="0">
                <a:latin typeface="Times New Roman" panose="02020603050405020304" pitchFamily="18" charset="0"/>
              </a:rPr>
              <a:t>a</a:t>
            </a:r>
            <a:r>
              <a:rPr lang="en-GB" sz="3600" b="1" dirty="0" smtClean="0">
                <a:latin typeface="Times New Roman" panose="02020603050405020304" pitchFamily="18" charset="0"/>
              </a:rPr>
              <a:t> 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7"/>
            <a:ext cx="10275501" cy="5317663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Temeiurile pentru </a:t>
            </a:r>
            <a:r>
              <a:rPr lang="ro-RO" sz="1800" dirty="0" smtClean="0">
                <a:latin typeface="Times New Roman" panose="02020603050405020304" pitchFamily="18" charset="0"/>
              </a:rPr>
              <a:t>nerecunoașterea </a:t>
            </a:r>
            <a:r>
              <a:rPr lang="ro-RO" sz="1800" dirty="0" smtClean="0">
                <a:latin typeface="Times New Roman" panose="02020603050405020304" pitchFamily="18" charset="0"/>
              </a:rPr>
              <a:t>sau pentru refuzul punerii în executare a ordinului european de anchetă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sunt limitativ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și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expres prevăzute de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dispozițiile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Directivei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</a:rPr>
              <a:t>(art. 11 </a:t>
            </a:r>
            <a:r>
              <a:rPr lang="ro-RO" sz="1800" dirty="0" err="1" smtClean="0">
                <a:latin typeface="Times New Roman" panose="02020603050405020304" pitchFamily="18" charset="0"/>
              </a:rPr>
              <a:t>lit</a:t>
            </a:r>
            <a:r>
              <a:rPr lang="en-US" sz="1800" dirty="0" smtClean="0">
                <a:latin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</a:rPr>
              <a:t>a)-h)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US" sz="1800" dirty="0" smtClean="0">
                <a:latin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Recunoașterea </a:t>
            </a:r>
            <a:r>
              <a:rPr lang="ro-RO" sz="1800" dirty="0" smtClean="0">
                <a:latin typeface="Times New Roman" panose="02020603050405020304" pitchFamily="18" charset="0"/>
              </a:rPr>
              <a:t>sau punerea în executare a unui ordin european de anchetă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poate fi amânată </a:t>
            </a:r>
            <a:r>
              <a:rPr lang="ro-RO" sz="1800" dirty="0" smtClean="0">
                <a:latin typeface="Times New Roman" panose="02020603050405020304" pitchFamily="18" charset="0"/>
              </a:rPr>
              <a:t>în statul executant în următoarele </a:t>
            </a:r>
            <a:r>
              <a:rPr lang="ro-RO" sz="1800" dirty="0" smtClean="0">
                <a:latin typeface="Times New Roman" panose="02020603050405020304" pitchFamily="18" charset="0"/>
              </a:rPr>
              <a:t>situații</a:t>
            </a:r>
            <a:r>
              <a:rPr lang="en-GB" sz="1800" dirty="0" smtClean="0">
                <a:latin typeface="Times New Roman" panose="02020603050405020304" pitchFamily="18" charset="0"/>
              </a:rPr>
              <a:t>: 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800" i="1" dirty="0">
                <a:latin typeface="Times New Roman" panose="02020603050405020304" pitchFamily="18" charset="0"/>
              </a:rPr>
              <a:t>p</a:t>
            </a:r>
            <a:r>
              <a:rPr lang="ro-RO" sz="1800" i="1" dirty="0" smtClean="0">
                <a:latin typeface="Times New Roman" panose="02020603050405020304" pitchFamily="18" charset="0"/>
              </a:rPr>
              <a:t>unerea în executare ar putea prejudicia</a:t>
            </a:r>
            <a:r>
              <a:rPr lang="en-US" sz="1800" i="1" dirty="0" smtClean="0">
                <a:latin typeface="Times New Roman" panose="02020603050405020304" pitchFamily="18" charset="0"/>
              </a:rPr>
              <a:t> o </a:t>
            </a:r>
            <a:r>
              <a:rPr lang="ro-RO" sz="1800" i="1" dirty="0" smtClean="0">
                <a:latin typeface="Times New Roman" panose="02020603050405020304" pitchFamily="18" charset="0"/>
              </a:rPr>
              <a:t>investigație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en-US" sz="1800" i="1" dirty="0" smtClean="0">
                <a:latin typeface="Times New Roman" panose="02020603050405020304" pitchFamily="18" charset="0"/>
              </a:rPr>
              <a:t>in curs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pe o perioadă de timp rezonabilă stabilită de statul executant</a:t>
            </a:r>
            <a:r>
              <a:rPr lang="en-GB" sz="1800" i="1" dirty="0" smtClean="0">
                <a:latin typeface="Times New Roman" panose="02020603050405020304" pitchFamily="18" charset="0"/>
              </a:rPr>
              <a:t>; 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800" i="1" dirty="0" smtClean="0">
                <a:latin typeface="Times New Roman" panose="02020603050405020304" pitchFamily="18" charset="0"/>
              </a:rPr>
              <a:t>obiectele, documentele sau datele solicitate</a:t>
            </a:r>
            <a:r>
              <a:rPr lang="en-GB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sunt deja folosite în alte proceduri judiciare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până în momentul în care nu mai sunt necesare în respectivele proceduri.</a:t>
            </a:r>
            <a:r>
              <a:rPr lang="en-GB" sz="1800" i="1" dirty="0" smtClean="0">
                <a:latin typeface="Times New Roman" panose="02020603050405020304" pitchFamily="18" charset="0"/>
              </a:rPr>
              <a:t> </a:t>
            </a:r>
            <a:endParaRPr lang="ro-RO" sz="1800" i="1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De îndată ce temeiurile pentru amânare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au încetat să existe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autoritatea executantă ia fără întârziere măsurile necesare executării ordinului european de anchetă și informează autoritatea emitentă despre punerea în executare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prin orice mijloace apte să producă un document scris </a:t>
            </a:r>
            <a:r>
              <a:rPr lang="en-GB" sz="1800" dirty="0" smtClean="0">
                <a:latin typeface="Times New Roman" panose="02020603050405020304" pitchFamily="18" charset="0"/>
              </a:rPr>
              <a:t>(</a:t>
            </a:r>
            <a:r>
              <a:rPr lang="ro-RO" sz="1800" dirty="0" smtClean="0">
                <a:latin typeface="Times New Roman" panose="02020603050405020304" pitchFamily="18" charset="0"/>
              </a:rPr>
              <a:t>a</a:t>
            </a:r>
            <a:r>
              <a:rPr lang="en-GB" sz="1800" dirty="0" smtClean="0">
                <a:latin typeface="Times New Roman" panose="02020603050405020304" pitchFamily="18" charset="0"/>
              </a:rPr>
              <a:t>rt</a:t>
            </a:r>
            <a:r>
              <a:rPr lang="en-GB" sz="1800" dirty="0">
                <a:latin typeface="Times New Roman" panose="02020603050405020304" pitchFamily="18" charset="0"/>
              </a:rPr>
              <a:t>. 15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). 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> </a:t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71" y="549668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</a:rPr>
              <a:t>Termene limită pentru </a:t>
            </a:r>
            <a:r>
              <a:rPr lang="ro-RO" sz="3600" b="1" dirty="0" err="1" smtClean="0">
                <a:latin typeface="Times New Roman" panose="02020603050405020304" pitchFamily="18" charset="0"/>
              </a:rPr>
              <a:t>recunoaştere</a:t>
            </a:r>
            <a:r>
              <a:rPr lang="ro-RO" sz="3600" b="1" dirty="0" smtClean="0">
                <a:latin typeface="Times New Roman" panose="02020603050405020304" pitchFamily="18" charset="0"/>
              </a:rPr>
              <a:t> </a:t>
            </a:r>
            <a:r>
              <a:rPr lang="ro-RO" sz="3600" b="1" dirty="0" err="1" smtClean="0">
                <a:latin typeface="Times New Roman" panose="02020603050405020304" pitchFamily="18" charset="0"/>
              </a:rPr>
              <a:t>şi</a:t>
            </a:r>
            <a:r>
              <a:rPr lang="ro-RO" sz="3600" b="1" dirty="0" smtClean="0">
                <a:latin typeface="Times New Roman" panose="02020603050405020304" pitchFamily="18" charset="0"/>
              </a:rPr>
              <a:t> pentru punerea în executare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667512"/>
            <a:ext cx="10275501" cy="54032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o-RO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o-RO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Hotărârea privind recunoaşterea sau punerea în executare va fi pronunţată, iar măsura de anchetă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îndeplinită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cu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aceeași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celeritate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și aceeași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prioritate, precum cele aplicabile unui caz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național </a:t>
            </a:r>
            <a:r>
              <a:rPr lang="en-GB" sz="1800" dirty="0" smtClean="0">
                <a:latin typeface="Times New Roman" panose="02020603050405020304" pitchFamily="18" charset="0"/>
              </a:rPr>
              <a:t>(art</a:t>
            </a:r>
            <a:r>
              <a:rPr lang="en-GB" sz="1800" dirty="0">
                <a:latin typeface="Times New Roman" panose="02020603050405020304" pitchFamily="18" charset="0"/>
              </a:rPr>
              <a:t>. 12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1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executantă va </a:t>
            </a:r>
            <a:r>
              <a:rPr lang="ro-RO" sz="1800" dirty="0" smtClean="0">
                <a:latin typeface="Times New Roman" panose="02020603050405020304" pitchFamily="18" charset="0"/>
              </a:rPr>
              <a:t>pronunța </a:t>
            </a:r>
            <a:r>
              <a:rPr lang="ro-RO" sz="1800" dirty="0" smtClean="0">
                <a:latin typeface="Times New Roman" panose="02020603050405020304" pitchFamily="18" charset="0"/>
              </a:rPr>
              <a:t>hotărârea privind </a:t>
            </a:r>
            <a:r>
              <a:rPr lang="ro-RO" sz="1800" dirty="0" smtClean="0">
                <a:latin typeface="Times New Roman" panose="02020603050405020304" pitchFamily="18" charset="0"/>
              </a:rPr>
              <a:t>recunoașterea </a:t>
            </a:r>
            <a:r>
              <a:rPr lang="ro-RO" sz="1800" dirty="0" smtClean="0">
                <a:latin typeface="Times New Roman" panose="02020603050405020304" pitchFamily="18" charset="0"/>
              </a:rPr>
              <a:t>sau punerea în executare a ordinului european de anchetă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în cel mai scurt timp posibil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nu mai târziu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de 30 de zile </a:t>
            </a:r>
            <a:r>
              <a:rPr lang="ro-RO" sz="1800" dirty="0" smtClean="0">
                <a:latin typeface="Times New Roman" panose="02020603050405020304" pitchFamily="18" charset="0"/>
              </a:rPr>
              <a:t>de la data primirii ordinului european de anchetă de către autoritatea executantă competentă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În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situații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urgente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dacă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este necesar un termen limită mai scurt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sau dacă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autoritatea emitentă a indicat în cuprinsul ordinului european de anchetă</a:t>
            </a:r>
            <a:r>
              <a:rPr lang="en-GB" sz="1800" u="sng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faptul că măsura de anchetă trebuie îndeplinită la o anumită dată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autoritatea executantă va depune eforturi pentru respectarea acestui termen, în măsura în care este posibil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executantă trebuie să îndeplinească măsura de anchetă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fără întârziere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și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nu mai târziu de 90 de zile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de la </a:t>
            </a:r>
            <a:r>
              <a:rPr lang="ro-RO" sz="1800" dirty="0" smtClean="0">
                <a:latin typeface="Times New Roman" panose="02020603050405020304" pitchFamily="18" charset="0"/>
              </a:rPr>
              <a:t>pronunțarea </a:t>
            </a:r>
            <a:r>
              <a:rPr lang="ro-RO" sz="1800" dirty="0" smtClean="0">
                <a:latin typeface="Times New Roman" panose="02020603050405020304" pitchFamily="18" charset="0"/>
              </a:rPr>
              <a:t>hotărârii de </a:t>
            </a:r>
            <a:r>
              <a:rPr lang="ro-RO" sz="1800" dirty="0" smtClean="0">
                <a:latin typeface="Times New Roman" panose="02020603050405020304" pitchFamily="18" charset="0"/>
              </a:rPr>
              <a:t>recunoaștere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ro-RO" sz="1800" dirty="0" smtClean="0">
                <a:latin typeface="Times New Roman" panose="02020603050405020304" pitchFamily="18" charset="0"/>
              </a:rPr>
              <a:t>În </a:t>
            </a:r>
            <a:r>
              <a:rPr lang="ro-RO" sz="1800" dirty="0" smtClean="0">
                <a:latin typeface="Times New Roman" panose="02020603050405020304" pitchFamily="18" charset="0"/>
              </a:rPr>
              <a:t>situația </a:t>
            </a:r>
            <a:r>
              <a:rPr lang="ro-RO" sz="1800" dirty="0" smtClean="0">
                <a:latin typeface="Times New Roman" panose="02020603050405020304" pitchFamily="18" charset="0"/>
              </a:rPr>
              <a:t>în care autoritatea executantă competentă se află în imposibilitate obiectivă de a îndeplini ordinul european de anchetă până la termenul fixat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u="sng" dirty="0" smtClean="0">
                <a:latin typeface="Times New Roman" panose="02020603050405020304" pitchFamily="18" charset="0"/>
              </a:rPr>
              <a:t>va informa de îndată,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prin orice mijloace, autoritatea competentă a statului emitent</a:t>
            </a:r>
            <a:r>
              <a:rPr lang="ro-RO" sz="1800" dirty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despre motivele întârzierii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va stabili cu autoritatea emitentă un termen rezonabil pentru îndeplinirea măsurii de anchetă</a:t>
            </a:r>
            <a:r>
              <a:rPr lang="en-GB" sz="1800" dirty="0" smtClean="0">
                <a:latin typeface="Times New Roman" panose="02020603050405020304" pitchFamily="18" charset="0"/>
              </a:rPr>
              <a:t>.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>  </a:t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</a:rPr>
              <a:t>Căi de atac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Statele membre garantează faptul că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aceleași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căi de atac aplicabile unei cauze interne similare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sunt aplicabile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în cazul măsurii de anchetă indicate în ordinul european de anchetă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Motivele de fond pentru emiterea ordinului european de anchetă </a:t>
            </a:r>
            <a:r>
              <a:rPr lang="ro-RO" sz="1800" dirty="0" smtClean="0">
                <a:latin typeface="Times New Roman" panose="02020603050405020304" pitchFamily="18" charset="0"/>
              </a:rPr>
              <a:t>pot fi contestate </a:t>
            </a:r>
            <a:r>
              <a:rPr lang="ro-RO" sz="1800" u="sng" dirty="0" smtClean="0">
                <a:latin typeface="Times New Roman" panose="02020603050405020304" pitchFamily="18" charset="0"/>
              </a:rPr>
              <a:t>numai</a:t>
            </a:r>
            <a:r>
              <a:rPr lang="ro-RO" sz="1800" dirty="0" smtClean="0">
                <a:latin typeface="Times New Roman" panose="02020603050405020304" pitchFamily="18" charset="0"/>
              </a:rPr>
              <a:t> printr-o acțiune inițiată </a:t>
            </a:r>
            <a:r>
              <a:rPr lang="ro-RO" sz="1800" u="sng" dirty="0" smtClean="0">
                <a:latin typeface="Times New Roman" panose="02020603050405020304" pitchFamily="18" charset="0"/>
              </a:rPr>
              <a:t>în statul emitent</a:t>
            </a:r>
            <a:r>
              <a:rPr lang="ro-RO" sz="1800" dirty="0" smtClean="0">
                <a:latin typeface="Times New Roman" panose="02020603050405020304" pitchFamily="18" charset="0"/>
              </a:rPr>
              <a:t>, fără a aduce atingere garanțiilor privind drepturile fundamentale din statul executant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emitentă și autoritatea executantă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 informează reciproc </a:t>
            </a:r>
            <a:r>
              <a:rPr lang="ro-RO" sz="1800" dirty="0" smtClean="0">
                <a:latin typeface="Times New Roman" panose="02020603050405020304" pitchFamily="18" charset="0"/>
              </a:rPr>
              <a:t>cu privire la căile de atac ce pot fi formulate împotriva emiterii, recunoașterii ori executării unui ordin european de anchetă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Introducerea unei căi de atac în justiție 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nu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suspendă executarea măsurii de anchetă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</a:rPr>
              <a:t>cu </a:t>
            </a:r>
            <a:r>
              <a:rPr lang="ro-RO" sz="1800" dirty="0" smtClean="0">
                <a:latin typeface="Times New Roman" panose="02020603050405020304" pitchFamily="18" charset="0"/>
              </a:rPr>
              <a:t>excepția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situației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în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</a:rPr>
              <a:t>care </a:t>
            </a:r>
            <a:r>
              <a:rPr lang="ro-RO" sz="1800" dirty="0" smtClean="0">
                <a:latin typeface="Times New Roman" panose="02020603050405020304" pitchFamily="18" charset="0"/>
              </a:rPr>
              <a:t>acest aspect este prevăzut în cauze interne similare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</a:rPr>
              <a:t>Obligația </a:t>
            </a:r>
            <a:r>
              <a:rPr lang="ro-RO" sz="3600" b="1" dirty="0" smtClean="0">
                <a:latin typeface="Times New Roman" panose="02020603050405020304" pitchFamily="18" charset="0"/>
              </a:rPr>
              <a:t>informării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6723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Autoritatea competentă din statul executant care </a:t>
            </a:r>
            <a:r>
              <a:rPr lang="ro-RO" sz="1700" dirty="0" smtClean="0">
                <a:latin typeface="Times New Roman" panose="02020603050405020304" pitchFamily="18" charset="0"/>
              </a:rPr>
              <a:t>primește </a:t>
            </a:r>
            <a:r>
              <a:rPr lang="ro-RO" sz="1700" dirty="0" smtClean="0">
                <a:latin typeface="Times New Roman" panose="02020603050405020304" pitchFamily="18" charset="0"/>
              </a:rPr>
              <a:t>ordinul european de anchetă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de îndată, dar nu mai târziu de 10 zile de la primirea ordinului european de anchetă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 confirma primirea acestuia</a:t>
            </a:r>
            <a:r>
              <a:rPr lang="en-GB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prin completarea </a:t>
            </a:r>
            <a:r>
              <a:rPr lang="ro-RO" sz="1700" dirty="0" smtClean="0">
                <a:latin typeface="Times New Roman" panose="02020603050405020304" pitchFamily="18" charset="0"/>
              </a:rPr>
              <a:t>și </a:t>
            </a:r>
            <a:r>
              <a:rPr lang="ro-RO" sz="1700" dirty="0" smtClean="0">
                <a:latin typeface="Times New Roman" panose="02020603050405020304" pitchFamily="18" charset="0"/>
              </a:rPr>
              <a:t>trimiterea formularului prevăzut în Anexa B</a:t>
            </a:r>
            <a:r>
              <a:rPr lang="en-GB" sz="1700" dirty="0" smtClean="0">
                <a:latin typeface="Times New Roman" panose="02020603050405020304" pitchFamily="18" charset="0"/>
              </a:rPr>
              <a:t>. </a:t>
            </a: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Autoritatea executantă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 informa</a:t>
            </a:r>
            <a:r>
              <a:rPr lang="ro-RO" sz="1700" dirty="0" smtClean="0">
                <a:latin typeface="Times New Roman" panose="02020603050405020304" pitchFamily="18" charset="0"/>
              </a:rPr>
              <a:t>,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de îndată </a:t>
            </a:r>
            <a:r>
              <a:rPr lang="ro-RO" sz="1700" dirty="0" smtClean="0">
                <a:latin typeface="Times New Roman" panose="02020603050405020304" pitchFamily="18" charset="0"/>
              </a:rPr>
              <a:t>și </a:t>
            </a:r>
            <a:r>
              <a:rPr lang="ro-RO" sz="1700" dirty="0" smtClean="0">
                <a:latin typeface="Times New Roman" panose="02020603050405020304" pitchFamily="18" charset="0"/>
              </a:rPr>
              <a:t>prin orice mijloace, autoritatea emitentă</a:t>
            </a:r>
            <a:r>
              <a:rPr lang="en-GB" sz="1700" dirty="0" smtClean="0">
                <a:latin typeface="Times New Roman" panose="02020603050405020304" pitchFamily="18" charset="0"/>
              </a:rPr>
              <a:t>: 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700" dirty="0" smtClean="0">
                <a:latin typeface="Times New Roman" panose="02020603050405020304" pitchFamily="18" charset="0"/>
              </a:rPr>
              <a:t>despre faptul că formularul prevăzut în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Anexa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en-GB" sz="1700" dirty="0">
                <a:latin typeface="Times New Roman" panose="02020603050405020304" pitchFamily="18" charset="0"/>
              </a:rPr>
              <a:t>A </a:t>
            </a:r>
            <a:r>
              <a:rPr lang="ro-RO" sz="1700" dirty="0" smtClean="0">
                <a:latin typeface="Times New Roman" panose="02020603050405020304" pitchFamily="18" charset="0"/>
              </a:rPr>
              <a:t>este incomplet sau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completat în mod </a:t>
            </a:r>
            <a:r>
              <a:rPr lang="en-US" sz="1700" dirty="0" smtClean="0">
                <a:latin typeface="Times New Roman" panose="02020603050405020304" pitchFamily="18" charset="0"/>
              </a:rPr>
              <a:t>evident </a:t>
            </a:r>
            <a:r>
              <a:rPr lang="ro-RO" sz="1700" dirty="0" smtClean="0">
                <a:latin typeface="Times New Roman" panose="02020603050405020304" pitchFamily="18" charset="0"/>
              </a:rPr>
              <a:t>incorect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700" dirty="0" smtClean="0">
                <a:latin typeface="Times New Roman" panose="02020603050405020304" pitchFamily="18" charset="0"/>
              </a:rPr>
              <a:t>în </a:t>
            </a:r>
            <a:r>
              <a:rPr lang="ro-RO" sz="1700" dirty="0" smtClean="0">
                <a:latin typeface="Times New Roman" panose="02020603050405020304" pitchFamily="18" charset="0"/>
              </a:rPr>
              <a:t>situația </a:t>
            </a:r>
            <a:r>
              <a:rPr lang="ro-RO" sz="1700" dirty="0" smtClean="0">
                <a:latin typeface="Times New Roman" panose="02020603050405020304" pitchFamily="18" charset="0"/>
              </a:rPr>
              <a:t>în care consideră necesar îndeplinirea unor măsuri de anchetă care nu au fost </a:t>
            </a:r>
            <a:r>
              <a:rPr lang="ro-RO" sz="1700" dirty="0" smtClean="0">
                <a:latin typeface="Times New Roman" panose="02020603050405020304" pitchFamily="18" charset="0"/>
              </a:rPr>
              <a:t>inițial </a:t>
            </a:r>
            <a:r>
              <a:rPr lang="ro-RO" sz="1700" dirty="0" smtClean="0">
                <a:latin typeface="Times New Roman" panose="02020603050405020304" pitchFamily="18" charset="0"/>
              </a:rPr>
              <a:t>prevăzute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ori care nu puteau fi </a:t>
            </a:r>
            <a:r>
              <a:rPr lang="ro-RO" sz="1700" dirty="0" smtClean="0">
                <a:latin typeface="Times New Roman" panose="02020603050405020304" pitchFamily="18" charset="0"/>
              </a:rPr>
              <a:t>menționate/indicate </a:t>
            </a:r>
            <a:r>
              <a:rPr lang="ro-RO" sz="1700" dirty="0" smtClean="0">
                <a:latin typeface="Times New Roman" panose="02020603050405020304" pitchFamily="18" charset="0"/>
              </a:rPr>
              <a:t>în momentul întocmirii ordinului european de anchetă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700" dirty="0" smtClean="0">
                <a:latin typeface="Times New Roman" panose="02020603050405020304" pitchFamily="18" charset="0"/>
              </a:rPr>
              <a:t>în </a:t>
            </a:r>
            <a:r>
              <a:rPr lang="ro-RO" sz="1700" dirty="0" smtClean="0">
                <a:latin typeface="Times New Roman" panose="02020603050405020304" pitchFamily="18" charset="0"/>
              </a:rPr>
              <a:t>situația </a:t>
            </a:r>
            <a:r>
              <a:rPr lang="ro-RO" sz="1700" dirty="0" smtClean="0">
                <a:latin typeface="Times New Roman" panose="02020603050405020304" pitchFamily="18" charset="0"/>
              </a:rPr>
              <a:t>în care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în anumite cazuri concrete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stabilește </a:t>
            </a:r>
            <a:r>
              <a:rPr lang="ro-RO" sz="1700" dirty="0" smtClean="0">
                <a:latin typeface="Times New Roman" panose="02020603050405020304" pitchFamily="18" charset="0"/>
              </a:rPr>
              <a:t>că nu poate aplica </a:t>
            </a:r>
            <a:r>
              <a:rPr lang="ro-RO" sz="1700" dirty="0" smtClean="0">
                <a:latin typeface="Times New Roman" panose="02020603050405020304" pitchFamily="18" charset="0"/>
              </a:rPr>
              <a:t>formalitățile și </a:t>
            </a:r>
            <a:r>
              <a:rPr lang="ro-RO" sz="1700" dirty="0" smtClean="0">
                <a:latin typeface="Times New Roman" panose="02020603050405020304" pitchFamily="18" charset="0"/>
              </a:rPr>
              <a:t>procedurile indicate în mod expres de autoritatea emitentă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Autoritatea executantă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 informa</a:t>
            </a:r>
            <a:r>
              <a:rPr lang="en-GB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autoritatea emitentă,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de îndată </a:t>
            </a:r>
            <a:r>
              <a:rPr lang="ro-RO" sz="1700" dirty="0" smtClean="0">
                <a:latin typeface="Times New Roman" panose="02020603050405020304" pitchFamily="18" charset="0"/>
              </a:rPr>
              <a:t>și </a:t>
            </a:r>
            <a:r>
              <a:rPr lang="ro-RO" sz="1700" dirty="0" smtClean="0">
                <a:latin typeface="Times New Roman" panose="02020603050405020304" pitchFamily="18" charset="0"/>
              </a:rPr>
              <a:t>prin orice mijloc apt să producă un document scris, despre</a:t>
            </a:r>
            <a:r>
              <a:rPr lang="en-GB" sz="1700" dirty="0" smtClean="0">
                <a:latin typeface="Times New Roman" panose="02020603050405020304" pitchFamily="18" charset="0"/>
              </a:rPr>
              <a:t>: 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700" dirty="0" smtClean="0">
                <a:latin typeface="Times New Roman" panose="02020603050405020304" pitchFamily="18" charset="0"/>
              </a:rPr>
              <a:t>orice hotărâre luată în conformitate cu </a:t>
            </a:r>
            <a:r>
              <a:rPr lang="ro-RO" sz="1700" dirty="0" smtClean="0">
                <a:latin typeface="Times New Roman" panose="02020603050405020304" pitchFamily="18" charset="0"/>
              </a:rPr>
              <a:t>dispozițiile </a:t>
            </a:r>
            <a:r>
              <a:rPr lang="ro-RO" sz="1700" dirty="0" smtClean="0">
                <a:latin typeface="Times New Roman" panose="02020603050405020304" pitchFamily="18" charset="0"/>
              </a:rPr>
              <a:t>art.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en-GB" sz="1700" dirty="0">
                <a:latin typeface="Times New Roman" panose="02020603050405020304" pitchFamily="18" charset="0"/>
              </a:rPr>
              <a:t>10 </a:t>
            </a:r>
            <a:r>
              <a:rPr lang="ro-RO" sz="1700" dirty="0" smtClean="0">
                <a:latin typeface="Times New Roman" panose="02020603050405020304" pitchFamily="18" charset="0"/>
              </a:rPr>
              <a:t>sau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en-GB" sz="1700" dirty="0">
                <a:latin typeface="Times New Roman" panose="02020603050405020304" pitchFamily="18" charset="0"/>
              </a:rPr>
              <a:t>11;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ro-RO" sz="1700" dirty="0" smtClean="0">
                <a:latin typeface="Times New Roman" panose="02020603050405020304" pitchFamily="18" charset="0"/>
              </a:rPr>
              <a:t>orice hotărâre privind amânare punerii în executare a unui ordin european de anchetă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motivele amânării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și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în cazul în care este posibil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durata estimată a amânării</a:t>
            </a:r>
            <a:r>
              <a:rPr lang="en-GB" sz="1700" dirty="0" smtClean="0">
                <a:latin typeface="Times New Roman" panose="02020603050405020304" pitchFamily="18" charset="0"/>
              </a:rPr>
              <a:t>. 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</a:rPr>
              <a:t>Resurse suplimentare</a:t>
            </a:r>
            <a:r>
              <a:rPr lang="en-GB" sz="3600" b="1" dirty="0" smtClean="0">
                <a:latin typeface="Times New Roman" panose="02020603050405020304" pitchFamily="18" charset="0"/>
              </a:rPr>
              <a:t> </a:t>
            </a:r>
            <a:r>
              <a:rPr lang="ro-RO" sz="3600" b="1" dirty="0" smtClean="0">
                <a:latin typeface="Times New Roman" panose="02020603050405020304" pitchFamily="18" charset="0"/>
              </a:rPr>
              <a:t>pe site-ul web al RJE</a:t>
            </a:r>
            <a: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Autorități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competente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limbile acceptate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chestiuni urgente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domeniul de aplicare al Directivei privind ordinul european de anchetă 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actualizat la data de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07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2019)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https://www.ejn-crimjust.europa.eu/ejn/libdocumentproperties/EN/2120</a:t>
            </a: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Instrucțiunile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completare a </a:t>
            </a:r>
            <a:r>
              <a:rPr lang="ro-RO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formularului privind ordinul european de anchetă </a:t>
            </a: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OEA</a:t>
            </a: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https://www.ejn-crimjust.europa.eu/ejn/libdocumentproperties/EN/3155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editabil</a:t>
            </a:r>
            <a:r>
              <a:rPr lang="en-GB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 ordinul european de anchetă 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OEA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Anexa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https://www.ejn-crimjust.europa.eu/ejn/libdocumentproperties/EN/3152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Fișa informativă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Legătura cu alte instrumente legale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Domeniul de aplicare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Definiții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Canale de transmitere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Recunoașterea și punerea în executare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Măsuri alternative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Temeiuri pentru nerecunoaştere şi temeiuri pentru refuzul punerii în executare</a:t>
            </a:r>
            <a:r>
              <a:rPr lang="en-US" sz="1800" i="1" dirty="0" smtClean="0">
                <a:latin typeface="Times New Roman" panose="02020603050405020304" pitchFamily="18" charset="0"/>
              </a:rPr>
              <a:t>.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Amânare</a:t>
            </a:r>
            <a:r>
              <a:rPr lang="en-GB" sz="1800" i="1" dirty="0" smtClean="0">
                <a:latin typeface="Times New Roman" panose="02020603050405020304" pitchFamily="18" charset="0"/>
              </a:rPr>
              <a:t> 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latin typeface="Times New Roman" panose="02020603050405020304" pitchFamily="18" charset="0"/>
              </a:rPr>
              <a:t>Termene limită pentru recunoaştere şi pentru punerea în executare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Căi de atac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Obligaţia informării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 i="1" dirty="0" smtClean="0">
                <a:latin typeface="Times New Roman" panose="02020603050405020304" pitchFamily="18" charset="0"/>
              </a:rPr>
              <a:t>Resurse suplimentare</a:t>
            </a:r>
            <a:endParaRPr lang="en-US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Fișa informativă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22 </a:t>
            </a:r>
            <a:r>
              <a:rPr lang="ro-RO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ai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2017 </a:t>
            </a:r>
            <a:r>
              <a:rPr lang="en-US" sz="1800" dirty="0">
                <a:latin typeface="Times New Roman" panose="02020603050405020304" pitchFamily="18" charset="0"/>
              </a:rPr>
              <a:t>– </a:t>
            </a:r>
            <a:r>
              <a:rPr lang="ro-RO" sz="1800" dirty="0" smtClean="0">
                <a:latin typeface="Times New Roman" panose="02020603050405020304" pitchFamily="18" charset="0"/>
              </a:rPr>
              <a:t>termenul limită pentru transpunerea în </a:t>
            </a:r>
            <a:r>
              <a:rPr lang="ro-RO" sz="1800" dirty="0" smtClean="0">
                <a:latin typeface="Times New Roman" panose="02020603050405020304" pitchFamily="18" charset="0"/>
              </a:rPr>
              <a:t>legislația națională </a:t>
            </a:r>
            <a:r>
              <a:rPr lang="ro-RO" sz="1800" dirty="0" smtClean="0">
                <a:latin typeface="Times New Roman" panose="02020603050405020304" pitchFamily="18" charset="0"/>
              </a:rPr>
              <a:t>a Directivei </a:t>
            </a:r>
            <a:r>
              <a:rPr lang="en-US" sz="1800" dirty="0" smtClean="0">
                <a:latin typeface="Times New Roman" panose="02020603050405020304" pitchFamily="18" charset="0"/>
              </a:rPr>
              <a:t>2014/41/EU</a:t>
            </a: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state membre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au transpus-o</a:t>
            </a:r>
            <a:r>
              <a:rPr lang="en-US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b="1" dirty="0" smtClean="0">
                <a:latin typeface="Times New Roman" panose="02020603050405020304" pitchFamily="18" charset="0"/>
              </a:rPr>
              <a:t>Danemarca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și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Irlanda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nu sunt </a:t>
            </a:r>
            <a:r>
              <a:rPr lang="ro-RO" sz="1800" dirty="0" smtClean="0">
                <a:latin typeface="Times New Roman" panose="02020603050405020304" pitchFamily="18" charset="0"/>
              </a:rPr>
              <a:t>legate de </a:t>
            </a:r>
            <a:r>
              <a:rPr lang="ro-RO" sz="1800" dirty="0" smtClean="0">
                <a:latin typeface="Times New Roman" panose="02020603050405020304" pitchFamily="18" charset="0"/>
              </a:rPr>
              <a:t>dispozițiile</a:t>
            </a:r>
            <a:r>
              <a:rPr lang="ro-RO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Directivei.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ro-RO" sz="1800" dirty="0" smtClean="0">
                <a:latin typeface="Times New Roman" panose="02020603050405020304" pitchFamily="18" charset="0"/>
              </a:rPr>
              <a:t>Sunt impuse </a:t>
            </a:r>
            <a:r>
              <a:rPr lang="ro-RO" sz="1800" b="1" dirty="0">
                <a:latin typeface="Times New Roman" panose="02020603050405020304" pitchFamily="18" charset="0"/>
              </a:rPr>
              <a:t>t</a:t>
            </a:r>
            <a:r>
              <a:rPr lang="ro-RO" sz="1800" b="1" dirty="0" smtClean="0">
                <a:latin typeface="Times New Roman" panose="02020603050405020304" pitchFamily="18" charset="0"/>
              </a:rPr>
              <a:t>ermene limită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pentru strângerea probelor solicitate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ro-RO" sz="1800" b="1" dirty="0" smtClean="0">
                <a:latin typeface="Times New Roman" panose="02020603050405020304" pitchFamily="18" charset="0"/>
              </a:rPr>
              <a:t>Limitarea motivelor </a:t>
            </a:r>
            <a:r>
              <a:rPr lang="ro-RO" sz="1800" dirty="0" smtClean="0">
                <a:latin typeface="Times New Roman" panose="02020603050405020304" pitchFamily="18" charset="0"/>
              </a:rPr>
              <a:t>pentru refuzul </a:t>
            </a:r>
            <a:r>
              <a:rPr lang="ro-RO" sz="1800" dirty="0" smtClean="0">
                <a:latin typeface="Times New Roman" panose="02020603050405020304" pitchFamily="18" charset="0"/>
              </a:rPr>
              <a:t>recunoașterii </a:t>
            </a:r>
            <a:r>
              <a:rPr lang="ro-RO" sz="1800" dirty="0" smtClean="0">
                <a:latin typeface="Times New Roman" panose="02020603050405020304" pitchFamily="18" charset="0"/>
              </a:rPr>
              <a:t>sau punerii în executare a unui ordin european de anchetă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ro-RO" sz="1800" b="1" dirty="0" smtClean="0">
                <a:latin typeface="Times New Roman" panose="02020603050405020304" pitchFamily="18" charset="0"/>
              </a:rPr>
              <a:t>Un formular unic </a:t>
            </a:r>
            <a:r>
              <a:rPr lang="ro-RO" sz="1800" dirty="0" smtClean="0">
                <a:latin typeface="Times New Roman" panose="02020603050405020304" pitchFamily="18" charset="0"/>
              </a:rPr>
              <a:t>pentru a fi folosit </a:t>
            </a:r>
            <a:r>
              <a:rPr lang="en-GB" sz="1800" dirty="0" smtClean="0">
                <a:latin typeface="Times New Roman" panose="02020603050405020304" pitchFamily="18" charset="0"/>
              </a:rPr>
              <a:t>– </a:t>
            </a:r>
            <a:r>
              <a:rPr lang="ro-RO" sz="1800" dirty="0" smtClean="0">
                <a:latin typeface="Times New Roman" panose="02020603050405020304" pitchFamily="18" charset="0"/>
              </a:rPr>
              <a:t>Certificatul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ro-RO" sz="1800" dirty="0" smtClean="0">
                <a:latin typeface="Times New Roman" panose="02020603050405020304" pitchFamily="18" charset="0"/>
              </a:rPr>
              <a:t>Statele membre vor trebui să pună în executare un ordin european de anchetă în baza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principiului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recunoașterii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reciproce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în conformitate cu </a:t>
            </a:r>
            <a:r>
              <a:rPr lang="ro-RO" sz="1800" dirty="0" smtClean="0">
                <a:latin typeface="Times New Roman" panose="02020603050405020304" pitchFamily="18" charset="0"/>
              </a:rPr>
              <a:t>dispozițiile </a:t>
            </a:r>
            <a:r>
              <a:rPr lang="ro-RO" sz="1800" dirty="0" smtClean="0">
                <a:latin typeface="Times New Roman" panose="02020603050405020304" pitchFamily="18" charset="0"/>
              </a:rPr>
              <a:t>directivei</a:t>
            </a:r>
            <a:r>
              <a:rPr lang="en-GB" sz="1800" dirty="0" smtClean="0">
                <a:latin typeface="Times New Roman" panose="02020603050405020304" pitchFamily="18" charset="0"/>
              </a:rPr>
              <a:t>.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Legătura cu alte instrumente legale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800" dirty="0" smtClean="0">
                <a:latin typeface="Times New Roman" panose="02020603050405020304" pitchFamily="18" charset="0"/>
              </a:rPr>
              <a:t>Directiva </a:t>
            </a:r>
            <a:r>
              <a:rPr lang="ro-RO" sz="1800" b="1" dirty="0" smtClean="0">
                <a:latin typeface="Times New Roman" panose="02020603050405020304" pitchFamily="18" charset="0"/>
              </a:rPr>
              <a:t>înlocuiește</a:t>
            </a:r>
            <a:r>
              <a:rPr lang="en-US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de la data de </a:t>
            </a:r>
            <a:r>
              <a:rPr lang="en-US" sz="1800" dirty="0" smtClean="0">
                <a:latin typeface="Times New Roman" panose="02020603050405020304" pitchFamily="18" charset="0"/>
              </a:rPr>
              <a:t>22 </a:t>
            </a:r>
            <a:r>
              <a:rPr lang="ro-RO" sz="1800" dirty="0">
                <a:latin typeface="Times New Roman" panose="02020603050405020304" pitchFamily="18" charset="0"/>
              </a:rPr>
              <a:t>m</a:t>
            </a:r>
            <a:r>
              <a:rPr lang="ro-RO" sz="1800" dirty="0" smtClean="0">
                <a:latin typeface="Times New Roman" panose="02020603050405020304" pitchFamily="18" charset="0"/>
              </a:rPr>
              <a:t>ai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</a:rPr>
              <a:t>2017, </a:t>
            </a:r>
            <a:r>
              <a:rPr lang="ro-RO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dispoziţiile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corespunzătoare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ale următoarelor </a:t>
            </a:r>
            <a:r>
              <a:rPr lang="ro-RO" sz="1800" dirty="0" smtClean="0">
                <a:latin typeface="Times New Roman" panose="02020603050405020304" pitchFamily="18" charset="0"/>
              </a:rPr>
              <a:t>convenții </a:t>
            </a:r>
            <a:r>
              <a:rPr lang="ro-RO" sz="1800" dirty="0" smtClean="0">
                <a:latin typeface="Times New Roman" panose="02020603050405020304" pitchFamily="18" charset="0"/>
              </a:rPr>
              <a:t>aplicabile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între</a:t>
            </a:r>
            <a:r>
              <a:rPr lang="en-US" sz="1800" u="sng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statele membre care au </a:t>
            </a:r>
            <a:r>
              <a:rPr lang="ro-RO" sz="1800" u="sng" dirty="0" smtClean="0">
                <a:latin typeface="Times New Roman" panose="02020603050405020304" pitchFamily="18" charset="0"/>
              </a:rPr>
              <a:t>obligații </a:t>
            </a:r>
            <a:r>
              <a:rPr lang="ro-RO" sz="1800" u="sng" dirty="0" smtClean="0">
                <a:latin typeface="Times New Roman" panose="02020603050405020304" pitchFamily="18" charset="0"/>
              </a:rPr>
              <a:t>în baza Directivei </a:t>
            </a:r>
            <a:r>
              <a:rPr lang="en-US" sz="1800" dirty="0" smtClean="0">
                <a:latin typeface="Times New Roman" panose="02020603050405020304" pitchFamily="18" charset="0"/>
              </a:rPr>
              <a:t>(</a:t>
            </a:r>
            <a:r>
              <a:rPr lang="ro-RO" sz="1800" dirty="0" smtClean="0">
                <a:latin typeface="Times New Roman" panose="02020603050405020304" pitchFamily="18" charset="0"/>
              </a:rPr>
              <a:t>așadar, </a:t>
            </a:r>
            <a:r>
              <a:rPr lang="ro-RO" sz="1800" dirty="0" smtClean="0">
                <a:latin typeface="Times New Roman" panose="02020603050405020304" pitchFamily="18" charset="0"/>
              </a:rPr>
              <a:t>nu în </a:t>
            </a:r>
            <a:r>
              <a:rPr lang="ro-RO" sz="1800" dirty="0" smtClean="0">
                <a:latin typeface="Times New Roman" panose="02020603050405020304" pitchFamily="18" charset="0"/>
              </a:rPr>
              <a:t>relația </a:t>
            </a:r>
            <a:r>
              <a:rPr lang="ro-RO" sz="1800" dirty="0" smtClean="0">
                <a:latin typeface="Times New Roman" panose="02020603050405020304" pitchFamily="18" charset="0"/>
              </a:rPr>
              <a:t>cu Danemarca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Irlanda</a:t>
            </a:r>
            <a:r>
              <a:rPr lang="en-US" sz="1800" dirty="0" smtClean="0">
                <a:latin typeface="Times New Roman" panose="02020603050405020304" pitchFamily="18" charset="0"/>
              </a:rPr>
              <a:t>): 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</a:rPr>
              <a:t>(a)  </a:t>
            </a:r>
            <a:r>
              <a:rPr lang="ro-RO" sz="1800" dirty="0" smtClean="0">
                <a:latin typeface="Times New Roman" panose="02020603050405020304" pitchFamily="18" charset="0"/>
              </a:rPr>
              <a:t>Convenția </a:t>
            </a:r>
            <a:r>
              <a:rPr lang="ro-RO" sz="1800" dirty="0" smtClean="0">
                <a:latin typeface="Times New Roman" panose="02020603050405020304" pitchFamily="18" charset="0"/>
              </a:rPr>
              <a:t>din 1959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cele două protocoale ale sale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</a:rPr>
              <a:t>(b)  </a:t>
            </a:r>
            <a:r>
              <a:rPr lang="ro-RO" sz="1800" dirty="0" smtClean="0">
                <a:latin typeface="Times New Roman" panose="02020603050405020304" pitchFamily="18" charset="0"/>
              </a:rPr>
              <a:t>Convenția </a:t>
            </a:r>
            <a:r>
              <a:rPr lang="ro-RO" sz="1800" dirty="0" smtClean="0">
                <a:latin typeface="Times New Roman" panose="02020603050405020304" pitchFamily="18" charset="0"/>
              </a:rPr>
              <a:t>care a implementat Acordul Schengen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ro-RO" sz="1800" dirty="0" smtClean="0">
                <a:latin typeface="Times New Roman" panose="02020603050405020304" pitchFamily="18" charset="0"/>
              </a:rPr>
              <a:t>Convenția </a:t>
            </a:r>
            <a:r>
              <a:rPr lang="ro-RO" sz="1800" dirty="0" smtClean="0">
                <a:latin typeface="Times New Roman" panose="02020603050405020304" pitchFamily="18" charset="0"/>
              </a:rPr>
              <a:t>din 2000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protocolul său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800" dirty="0" smtClean="0">
                <a:latin typeface="Times New Roman" panose="02020603050405020304" pitchFamily="18" charset="0"/>
              </a:rPr>
              <a:t>Strângerea probelor va fi făcută în conformitate cu </a:t>
            </a:r>
            <a:r>
              <a:rPr lang="ro-RO" sz="1800" dirty="0" smtClean="0">
                <a:latin typeface="Times New Roman" panose="02020603050405020304" pitchFamily="18" charset="0"/>
              </a:rPr>
              <a:t>dispozițiile </a:t>
            </a:r>
            <a:r>
              <a:rPr lang="ro-RO" sz="1800" dirty="0" smtClean="0">
                <a:latin typeface="Times New Roman" panose="02020603050405020304" pitchFamily="18" charset="0"/>
              </a:rPr>
              <a:t>Directivei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între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statele membre </a:t>
            </a:r>
            <a:r>
              <a:rPr lang="ro-RO" sz="1800" u="sng" dirty="0" smtClean="0">
                <a:latin typeface="Times New Roman" panose="02020603050405020304" pitchFamily="18" charset="0"/>
              </a:rPr>
              <a:t>obligate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prin această Directivă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800" dirty="0" smtClean="0">
                <a:latin typeface="Times New Roman" panose="02020603050405020304" pitchFamily="18" charset="0"/>
              </a:rPr>
              <a:t>În </a:t>
            </a:r>
            <a:r>
              <a:rPr lang="ro-RO" sz="1800" dirty="0" smtClean="0">
                <a:latin typeface="Times New Roman" panose="02020603050405020304" pitchFamily="18" charset="0"/>
              </a:rPr>
              <a:t>relația </a:t>
            </a:r>
            <a:r>
              <a:rPr lang="ro-RO" sz="1800" dirty="0" smtClean="0">
                <a:latin typeface="Times New Roman" panose="02020603050405020304" pitchFamily="18" charset="0"/>
              </a:rPr>
              <a:t>cu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Danemarca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și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Irlanda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</a:rPr>
              <a:t>vor fi aplicabile </a:t>
            </a:r>
            <a:r>
              <a:rPr lang="ro-RO" sz="1800" dirty="0" smtClean="0">
                <a:latin typeface="Times New Roman" panose="02020603050405020304" pitchFamily="18" charset="0"/>
              </a:rPr>
              <a:t>dispoziţiile din materia Asistenţei judiciare reciproce </a:t>
            </a:r>
            <a:r>
              <a:rPr lang="en-US" sz="1800" dirty="0" smtClean="0">
                <a:latin typeface="Times New Roman" panose="02020603050405020304" pitchFamily="18" charset="0"/>
              </a:rPr>
              <a:t>(un instrument </a:t>
            </a:r>
            <a:r>
              <a:rPr lang="ro-RO" sz="1800" dirty="0" smtClean="0">
                <a:latin typeface="Times New Roman" panose="02020603050405020304" pitchFamily="18" charset="0"/>
              </a:rPr>
              <a:t>de Asistenţă judiciară reciprocă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care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este în vigoare </a:t>
            </a:r>
            <a:r>
              <a:rPr lang="ro-RO" sz="1800" dirty="0" smtClean="0">
                <a:latin typeface="Times New Roman" panose="02020603050405020304" pitchFamily="18" charset="0"/>
              </a:rPr>
              <a:t>între statele membr</a:t>
            </a:r>
            <a:r>
              <a:rPr lang="en-US" sz="1800" dirty="0" smtClean="0">
                <a:latin typeface="Times New Roman" panose="02020603050405020304" pitchFamily="18" charset="0"/>
              </a:rPr>
              <a:t>e</a:t>
            </a:r>
            <a:r>
              <a:rPr lang="ro-RO" sz="1800" dirty="0" smtClean="0">
                <a:latin typeface="Times New Roman" panose="02020603050405020304" pitchFamily="18" charset="0"/>
              </a:rPr>
              <a:t> implicat</a:t>
            </a:r>
            <a:r>
              <a:rPr lang="en-US" sz="1800" dirty="0" smtClean="0">
                <a:latin typeface="Times New Roman" panose="02020603050405020304" pitchFamily="18" charset="0"/>
              </a:rPr>
              <a:t>e</a:t>
            </a:r>
            <a:r>
              <a:rPr lang="ro-RO" sz="1800" dirty="0" smtClean="0">
                <a:latin typeface="Times New Roman" panose="02020603050405020304" pitchFamily="18" charset="0"/>
              </a:rPr>
              <a:t> în cooperarea judiciară internaţională</a:t>
            </a:r>
            <a:r>
              <a:rPr lang="en-US" sz="1800" dirty="0" smtClean="0">
                <a:latin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8107"/>
            <a:ext cx="10905066" cy="645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 de aplicare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113907"/>
            <a:ext cx="10275501" cy="510401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</a:pPr>
            <a:endParaRPr lang="ro-RO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Ordinul european de anchetă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 reglementa </a:t>
            </a:r>
            <a:r>
              <a:rPr lang="ro-RO" sz="1800" b="1" dirty="0" smtClean="0">
                <a:latin typeface="Times New Roman" panose="02020603050405020304" pitchFamily="18" charset="0"/>
              </a:rPr>
              <a:t>orice măsură de anchetă </a:t>
            </a:r>
            <a:r>
              <a:rPr lang="ro-RO" sz="1800" u="sng" dirty="0" smtClean="0">
                <a:latin typeface="Times New Roman" panose="02020603050405020304" pitchFamily="18" charset="0"/>
              </a:rPr>
              <a:t>pentru obţinerea probelor</a:t>
            </a:r>
            <a:r>
              <a:rPr lang="ro-RO" sz="1800" dirty="0" smtClean="0">
                <a:latin typeface="Times New Roman" panose="02020603050405020304" pitchFamily="18" charset="0"/>
              </a:rPr>
              <a:t> în acord cu dispoziţiile acestei Directive </a:t>
            </a:r>
            <a:r>
              <a:rPr lang="en-GB" sz="1800" dirty="0" smtClean="0">
                <a:latin typeface="Times New Roman" panose="02020603050405020304" pitchFamily="18" charset="0"/>
              </a:rPr>
              <a:t>(art.1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1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Ordinul european de anchetă poate fi emis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pentru </a:t>
            </a:r>
            <a:r>
              <a:rPr lang="ro-RO" sz="1800" b="1" dirty="0" smtClean="0">
                <a:latin typeface="Times New Roman" panose="02020603050405020304" pitchFamily="18" charset="0"/>
              </a:rPr>
              <a:t>obținerea </a:t>
            </a:r>
            <a:r>
              <a:rPr lang="ro-RO" sz="1800" b="1" dirty="0" smtClean="0">
                <a:latin typeface="Times New Roman" panose="02020603050405020304" pitchFamily="18" charset="0"/>
              </a:rPr>
              <a:t>unei probe care</a:t>
            </a:r>
            <a:r>
              <a:rPr lang="en-GB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 află deja în posesia </a:t>
            </a:r>
            <a:r>
              <a:rPr lang="ro-RO" sz="1800" dirty="0" smtClean="0">
                <a:latin typeface="Times New Roman" panose="02020603050405020304" pitchFamily="18" charset="0"/>
              </a:rPr>
              <a:t>autorităților </a:t>
            </a:r>
            <a:r>
              <a:rPr lang="ro-RO" sz="1800" dirty="0" smtClean="0">
                <a:latin typeface="Times New Roman" panose="02020603050405020304" pitchFamily="18" charset="0"/>
              </a:rPr>
              <a:t>competente ale statului executant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</a:rPr>
              <a:t>(art. 1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2 </a:t>
            </a:r>
            <a:r>
              <a:rPr lang="ro-RO" sz="1800" dirty="0" smtClean="0">
                <a:latin typeface="Times New Roman" panose="02020603050405020304" pitchFamily="18" charset="0"/>
              </a:rPr>
              <a:t>din </a:t>
            </a:r>
            <a:r>
              <a:rPr lang="ro-RO" sz="1800" dirty="0" smtClean="0">
                <a:latin typeface="Times New Roman" panose="02020603050405020304" pitchFamily="18" charset="0"/>
              </a:rPr>
              <a:t>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 privind ordinul european de anchetă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se aplică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latin typeface="Times New Roman" panose="02020603050405020304" pitchFamily="18" charset="0"/>
              </a:rPr>
              <a:t>Înființarea </a:t>
            </a:r>
            <a:r>
              <a:rPr lang="ro-RO" sz="1800" i="1" dirty="0" smtClean="0">
                <a:latin typeface="Times New Roman" panose="02020603050405020304" pitchFamily="18" charset="0"/>
              </a:rPr>
              <a:t>unei echipe comune de anchetă </a:t>
            </a:r>
            <a:r>
              <a:rPr lang="ro-RO" sz="1800" i="1" dirty="0" smtClean="0">
                <a:latin typeface="Times New Roman" panose="02020603050405020304" pitchFamily="18" charset="0"/>
              </a:rPr>
              <a:t>și </a:t>
            </a:r>
            <a:r>
              <a:rPr lang="ro-RO" sz="1800" i="1" dirty="0" smtClean="0">
                <a:latin typeface="Times New Roman" panose="02020603050405020304" pitchFamily="18" charset="0"/>
              </a:rPr>
              <a:t>strângerea probelor în cadrul unei astfel de echipe </a:t>
            </a:r>
            <a:r>
              <a:rPr lang="en-US" sz="1800" i="1" dirty="0" smtClean="0">
                <a:latin typeface="Times New Roman" panose="02020603050405020304" pitchFamily="18" charset="0"/>
              </a:rPr>
              <a:t>(art</a:t>
            </a:r>
            <a:r>
              <a:rPr lang="ro-RO" sz="1800" i="1" dirty="0" smtClean="0">
                <a:latin typeface="Times New Roman" panose="02020603050405020304" pitchFamily="18" charset="0"/>
              </a:rPr>
              <a:t>.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</a:rPr>
              <a:t>3 </a:t>
            </a:r>
            <a:r>
              <a:rPr lang="ro-RO" sz="1800" i="1" dirty="0" smtClean="0">
                <a:latin typeface="Times New Roman" panose="02020603050405020304" pitchFamily="18" charset="0"/>
              </a:rPr>
              <a:t>din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Directivă</a:t>
            </a:r>
            <a:r>
              <a:rPr lang="en-US" sz="1800" i="1" dirty="0" smtClean="0">
                <a:latin typeface="Times New Roman" panose="02020603050405020304" pitchFamily="18" charset="0"/>
              </a:rPr>
              <a:t>)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latin typeface="Times New Roman" panose="02020603050405020304" pitchFamily="18" charset="0"/>
              </a:rPr>
              <a:t>Schimbul spontan de </a:t>
            </a:r>
            <a:r>
              <a:rPr lang="ro-RO" sz="1800" i="1" dirty="0" smtClean="0">
                <a:latin typeface="Times New Roman" panose="02020603050405020304" pitchFamily="18" charset="0"/>
              </a:rPr>
              <a:t>informații </a:t>
            </a:r>
            <a:r>
              <a:rPr lang="en-US" sz="1800" i="1" dirty="0" smtClean="0">
                <a:latin typeface="Times New Roman" panose="02020603050405020304" pitchFamily="18" charset="0"/>
              </a:rPr>
              <a:t>(</a:t>
            </a:r>
            <a:r>
              <a:rPr lang="ro-RO" sz="1800" i="1" dirty="0" smtClean="0">
                <a:latin typeface="Times New Roman" panose="02020603050405020304" pitchFamily="18" charset="0"/>
              </a:rPr>
              <a:t>art.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</a:rPr>
              <a:t>7 </a:t>
            </a:r>
            <a:r>
              <a:rPr lang="ro-RO" sz="1800" i="1" dirty="0" smtClean="0">
                <a:latin typeface="Times New Roman" panose="02020603050405020304" pitchFamily="18" charset="0"/>
              </a:rPr>
              <a:t>al </a:t>
            </a:r>
            <a:r>
              <a:rPr lang="ro-RO" sz="1800" i="1" dirty="0" smtClean="0">
                <a:latin typeface="Times New Roman" panose="02020603050405020304" pitchFamily="18" charset="0"/>
              </a:rPr>
              <a:t>Convenției </a:t>
            </a:r>
            <a:r>
              <a:rPr lang="ro-RO" sz="1800" i="1" dirty="0" smtClean="0">
                <a:latin typeface="Times New Roman" panose="02020603050405020304" pitchFamily="18" charset="0"/>
              </a:rPr>
              <a:t>din 2000</a:t>
            </a:r>
            <a:r>
              <a:rPr lang="en-US" sz="1800" i="1" dirty="0" smtClean="0">
                <a:latin typeface="Times New Roman" panose="02020603050405020304" pitchFamily="18" charset="0"/>
              </a:rPr>
              <a:t>)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latin typeface="Times New Roman" panose="02020603050405020304" pitchFamily="18" charset="0"/>
              </a:rPr>
              <a:t>Sechestrarea activelor în scopul confiscării ulterioare </a:t>
            </a:r>
            <a:r>
              <a:rPr lang="en-US" sz="1800" i="1" dirty="0" smtClean="0">
                <a:latin typeface="Times New Roman" panose="02020603050405020304" pitchFamily="18" charset="0"/>
              </a:rPr>
              <a:t>(</a:t>
            </a:r>
            <a:r>
              <a:rPr lang="ro-RO" sz="1800" i="1" dirty="0" smtClean="0">
                <a:latin typeface="Times New Roman" panose="02020603050405020304" pitchFamily="18" charset="0"/>
              </a:rPr>
              <a:t>Decizia-cadru </a:t>
            </a:r>
            <a:r>
              <a:rPr lang="en-US" sz="1800" i="1" dirty="0" smtClean="0">
                <a:latin typeface="Times New Roman" panose="02020603050405020304" pitchFamily="18" charset="0"/>
              </a:rPr>
              <a:t>2003/577/J</a:t>
            </a:r>
            <a:r>
              <a:rPr lang="ro-RO" sz="1800" i="1" dirty="0" smtClean="0">
                <a:latin typeface="Times New Roman" panose="02020603050405020304" pitchFamily="18" charset="0"/>
              </a:rPr>
              <a:t>AI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privind executarea în Uniunea Europeană a ordinelor de </a:t>
            </a:r>
            <a:r>
              <a:rPr lang="ro-RO" sz="1800" i="1" dirty="0" smtClean="0">
                <a:latin typeface="Times New Roman" panose="02020603050405020304" pitchFamily="18" charset="0"/>
              </a:rPr>
              <a:t>înghețare </a:t>
            </a:r>
            <a:r>
              <a:rPr lang="ro-RO" sz="1800" i="1" dirty="0" smtClean="0">
                <a:latin typeface="Times New Roman" panose="02020603050405020304" pitchFamily="18" charset="0"/>
              </a:rPr>
              <a:t>a bunurilor sau a probelor</a:t>
            </a:r>
            <a:r>
              <a:rPr lang="en-US" sz="1800" i="1" dirty="0" smtClean="0">
                <a:latin typeface="Times New Roman" panose="02020603050405020304" pitchFamily="18" charset="0"/>
              </a:rPr>
              <a:t>; </a:t>
            </a:r>
            <a:r>
              <a:rPr lang="ro-RO" sz="1800" i="1" dirty="0" smtClean="0">
                <a:latin typeface="Times New Roman" panose="02020603050405020304" pitchFamily="18" charset="0"/>
              </a:rPr>
              <a:t>și</a:t>
            </a:r>
            <a:r>
              <a:rPr lang="en-US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de la data de </a:t>
            </a:r>
            <a:r>
              <a:rPr lang="en-US" sz="1800" i="1" dirty="0" smtClean="0">
                <a:latin typeface="Times New Roman" panose="02020603050405020304" pitchFamily="18" charset="0"/>
              </a:rPr>
              <a:t>19.12.2020</a:t>
            </a:r>
            <a:r>
              <a:rPr lang="en-US" sz="1800" i="1" dirty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Regulamentul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</a:rPr>
              <a:t>2018/1805 </a:t>
            </a:r>
            <a:r>
              <a:rPr lang="ro-RO" sz="1800" i="1" dirty="0" smtClean="0">
                <a:latin typeface="Times New Roman" panose="02020603050405020304" pitchFamily="18" charset="0"/>
              </a:rPr>
              <a:t>privind </a:t>
            </a:r>
            <a:r>
              <a:rPr lang="ro-RO" sz="1800" i="1" dirty="0" smtClean="0">
                <a:latin typeface="Times New Roman" panose="02020603050405020304" pitchFamily="18" charset="0"/>
              </a:rPr>
              <a:t>recunoașterea </a:t>
            </a:r>
            <a:r>
              <a:rPr lang="ro-RO" sz="1800" i="1" dirty="0" smtClean="0">
                <a:latin typeface="Times New Roman" panose="02020603050405020304" pitchFamily="18" charset="0"/>
              </a:rPr>
              <a:t>reciprocă a ordinelor de indisponibilizare </a:t>
            </a:r>
            <a:r>
              <a:rPr lang="ro-RO" sz="1800" i="1" dirty="0" smtClean="0">
                <a:latin typeface="Times New Roman" panose="02020603050405020304" pitchFamily="18" charset="0"/>
              </a:rPr>
              <a:t>și </a:t>
            </a:r>
            <a:r>
              <a:rPr lang="ro-RO" sz="1800" i="1" dirty="0" smtClean="0">
                <a:latin typeface="Times New Roman" panose="02020603050405020304" pitchFamily="18" charset="0"/>
              </a:rPr>
              <a:t>de confiscare</a:t>
            </a:r>
            <a:r>
              <a:rPr lang="en-US" sz="1800" i="1" dirty="0" smtClean="0">
                <a:latin typeface="Times New Roman" panose="02020603050405020304" pitchFamily="18" charset="0"/>
              </a:rPr>
              <a:t>)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latin typeface="Times New Roman" panose="02020603050405020304" pitchFamily="18" charset="0"/>
              </a:rPr>
              <a:t>Restituirea</a:t>
            </a:r>
            <a:r>
              <a:rPr lang="en-US" sz="1800" i="1" dirty="0" smtClean="0">
                <a:latin typeface="Times New Roman" panose="02020603050405020304" pitchFamily="18" charset="0"/>
              </a:rPr>
              <a:t>: </a:t>
            </a:r>
            <a:r>
              <a:rPr lang="ro-RO" sz="1800" i="1" dirty="0" smtClean="0">
                <a:latin typeface="Times New Roman" panose="02020603050405020304" pitchFamily="18" charset="0"/>
              </a:rPr>
              <a:t>returnarea unui obiect persoanei vătămate </a:t>
            </a:r>
            <a:r>
              <a:rPr lang="en-US" sz="1800" i="1" dirty="0" smtClean="0">
                <a:latin typeface="Times New Roman" panose="02020603050405020304" pitchFamily="18" charset="0"/>
              </a:rPr>
              <a:t>(</a:t>
            </a:r>
            <a:r>
              <a:rPr lang="ro-RO" sz="1800" i="1" dirty="0" smtClean="0">
                <a:latin typeface="Times New Roman" panose="02020603050405020304" pitchFamily="18" charset="0"/>
              </a:rPr>
              <a:t>art.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</a:rPr>
              <a:t>8 </a:t>
            </a:r>
            <a:r>
              <a:rPr lang="ro-RO" sz="1800" i="1" dirty="0" smtClean="0">
                <a:latin typeface="Times New Roman" panose="02020603050405020304" pitchFamily="18" charset="0"/>
              </a:rPr>
              <a:t>al </a:t>
            </a:r>
            <a:r>
              <a:rPr lang="ro-RO" sz="1800" i="1" dirty="0" smtClean="0">
                <a:latin typeface="Times New Roman" panose="02020603050405020304" pitchFamily="18" charset="0"/>
              </a:rPr>
              <a:t>Convenției </a:t>
            </a:r>
            <a:r>
              <a:rPr lang="ro-RO" sz="1800" i="1" dirty="0" smtClean="0">
                <a:latin typeface="Times New Roman" panose="02020603050405020304" pitchFamily="18" charset="0"/>
              </a:rPr>
              <a:t>din 2000</a:t>
            </a:r>
            <a:r>
              <a:rPr lang="en-US" sz="1800" i="1" dirty="0" smtClean="0">
                <a:latin typeface="Times New Roman" panose="02020603050405020304" pitchFamily="18" charset="0"/>
              </a:rPr>
              <a:t>)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latin typeface="Times New Roman" panose="02020603050405020304" pitchFamily="18" charset="0"/>
              </a:rPr>
              <a:t>Obţinerea extraselor de cazier</a:t>
            </a:r>
            <a:r>
              <a:rPr lang="en-US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judiciar/ECRIS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Citarea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martorilor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inculpaților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etc.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participarea la proces 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(art</a:t>
            </a:r>
            <a:r>
              <a:rPr 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2000 sau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7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Convenției </a:t>
            </a:r>
            <a:r>
              <a:rPr lang="ro-RO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1959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07889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Definiții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289074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GB" sz="1800" dirty="0" smtClean="0">
                <a:latin typeface="Times New Roman" panose="02020603050405020304" pitchFamily="18" charset="0"/>
              </a:rPr>
              <a:t>‘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Statul emitent</a:t>
            </a:r>
            <a:r>
              <a:rPr lang="en-GB" sz="1800" dirty="0" smtClean="0">
                <a:latin typeface="Times New Roman" panose="02020603050405020304" pitchFamily="18" charset="0"/>
              </a:rPr>
              <a:t>’ – </a:t>
            </a:r>
            <a:r>
              <a:rPr lang="ro-RO" sz="1800" dirty="0" smtClean="0">
                <a:latin typeface="Times New Roman" panose="02020603050405020304" pitchFamily="18" charset="0"/>
              </a:rPr>
              <a:t>stat membru în care a fost emis un ordin european de anchetă</a:t>
            </a:r>
            <a:r>
              <a:rPr lang="en-GB" sz="1800" dirty="0" smtClean="0">
                <a:latin typeface="Times New Roman" panose="02020603050405020304" pitchFamily="18" charset="0"/>
              </a:rPr>
              <a:t>; 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GB" sz="1800" dirty="0" smtClean="0">
                <a:latin typeface="Times New Roman" panose="02020603050405020304" pitchFamily="18" charset="0"/>
              </a:rPr>
              <a:t>‘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Statul executant</a:t>
            </a:r>
            <a:r>
              <a:rPr lang="en-GB" sz="1800" dirty="0" smtClean="0">
                <a:latin typeface="Times New Roman" panose="02020603050405020304" pitchFamily="18" charset="0"/>
              </a:rPr>
              <a:t>’ </a:t>
            </a:r>
            <a:r>
              <a:rPr lang="en-GB" sz="1800" dirty="0">
                <a:latin typeface="Times New Roman" panose="02020603050405020304" pitchFamily="18" charset="0"/>
              </a:rPr>
              <a:t>– </a:t>
            </a:r>
            <a:r>
              <a:rPr lang="ro-RO" sz="1800" dirty="0" smtClean="0">
                <a:latin typeface="Times New Roman" panose="02020603050405020304" pitchFamily="18" charset="0"/>
              </a:rPr>
              <a:t>statul membru executant al ordinului european de ancheta</a:t>
            </a:r>
            <a:r>
              <a:rPr lang="en-GB" sz="1800" dirty="0" smtClean="0">
                <a:latin typeface="Times New Roman" panose="02020603050405020304" pitchFamily="18" charset="0"/>
              </a:rPr>
              <a:t>, </a:t>
            </a:r>
            <a:r>
              <a:rPr lang="ro-RO" sz="1800" dirty="0" smtClean="0">
                <a:latin typeface="Times New Roman" panose="02020603050405020304" pitchFamily="18" charset="0"/>
              </a:rPr>
              <a:t>pe teritoriul căruia măsura de investigare va fi efectuată</a:t>
            </a:r>
            <a:r>
              <a:rPr lang="en-GB" sz="1800" dirty="0" smtClean="0">
                <a:latin typeface="Times New Roman" panose="02020603050405020304" pitchFamily="18" charset="0"/>
              </a:rPr>
              <a:t>; 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GB" sz="1800" dirty="0" smtClean="0">
                <a:latin typeface="Times New Roman" panose="02020603050405020304" pitchFamily="18" charset="0"/>
              </a:rPr>
              <a:t>‘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Autoritatea emitentă</a:t>
            </a:r>
            <a:r>
              <a:rPr lang="en-GB" sz="1800" dirty="0" smtClean="0">
                <a:latin typeface="Times New Roman" panose="02020603050405020304" pitchFamily="18" charset="0"/>
              </a:rPr>
              <a:t>’ 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>	</a:t>
            </a:r>
            <a:r>
              <a:rPr lang="en-GB" sz="1800" i="1" dirty="0">
                <a:latin typeface="Times New Roman" panose="02020603050405020304" pitchFamily="18" charset="0"/>
              </a:rPr>
              <a:t>(i) </a:t>
            </a:r>
            <a:r>
              <a:rPr lang="ro-RO" sz="1800" i="1" dirty="0" smtClean="0">
                <a:latin typeface="Times New Roman" panose="02020603050405020304" pitchFamily="18" charset="0"/>
              </a:rPr>
              <a:t>un judecător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o </a:t>
            </a:r>
            <a:r>
              <a:rPr lang="ro-RO" sz="1800" i="1" dirty="0" smtClean="0">
                <a:latin typeface="Times New Roman" panose="02020603050405020304" pitchFamily="18" charset="0"/>
              </a:rPr>
              <a:t>instanță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un judecător de drepturi şi libertăţi sau un procuror cu competenţă</a:t>
            </a:r>
            <a:r>
              <a:rPr lang="ro-RO" sz="1800" i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în cazul respectiv</a:t>
            </a:r>
            <a:r>
              <a:rPr lang="en-GB" sz="1800" i="1" dirty="0" smtClean="0">
                <a:latin typeface="Times New Roman" panose="02020603050405020304" pitchFamily="18" charset="0"/>
              </a:rPr>
              <a:t>; </a:t>
            </a:r>
            <a:r>
              <a:rPr lang="en-GB" sz="1800" i="1" dirty="0">
                <a:latin typeface="Times New Roman" panose="02020603050405020304" pitchFamily="18" charset="0"/>
              </a:rPr>
              <a:t>	</a:t>
            </a:r>
            <a:endParaRPr lang="ro-RO" sz="1800" i="1" dirty="0" smtClean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o-RO" sz="1800" i="1" dirty="0">
                <a:latin typeface="Times New Roman" panose="02020603050405020304" pitchFamily="18" charset="0"/>
              </a:rPr>
              <a:t>	</a:t>
            </a:r>
            <a:r>
              <a:rPr lang="en-GB" sz="1800" i="1" dirty="0" smtClean="0">
                <a:latin typeface="Times New Roman" panose="02020603050405020304" pitchFamily="18" charset="0"/>
              </a:rPr>
              <a:t>(</a:t>
            </a:r>
            <a:r>
              <a:rPr lang="en-GB" sz="1800" i="1" dirty="0">
                <a:latin typeface="Times New Roman" panose="02020603050405020304" pitchFamily="18" charset="0"/>
              </a:rPr>
              <a:t>ii) </a:t>
            </a:r>
            <a:r>
              <a:rPr lang="ro-RO" sz="1800" i="1" dirty="0" smtClean="0">
                <a:latin typeface="Times New Roman" panose="02020603050405020304" pitchFamily="18" charset="0"/>
              </a:rPr>
              <a:t>orice altă autoritate competentă astfel cum este definită de statul emitent care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în</a:t>
            </a:r>
            <a:r>
              <a:rPr lang="ro-RO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cazul concret</a:t>
            </a:r>
            <a:r>
              <a:rPr lang="en-GB" sz="1800" i="1" dirty="0" smtClean="0">
                <a:latin typeface="Times New Roman" panose="02020603050405020304" pitchFamily="18" charset="0"/>
              </a:rPr>
              <a:t>, </a:t>
            </a:r>
            <a:r>
              <a:rPr lang="ro-RO" sz="1800" i="1" dirty="0" smtClean="0">
                <a:latin typeface="Times New Roman" panose="02020603050405020304" pitchFamily="18" charset="0"/>
              </a:rPr>
              <a:t>acționează </a:t>
            </a:r>
            <a:r>
              <a:rPr lang="ro-RO" sz="1800" i="1" dirty="0" smtClean="0">
                <a:latin typeface="Times New Roman" panose="02020603050405020304" pitchFamily="18" charset="0"/>
              </a:rPr>
              <a:t>în calitatea sa de organ judiciar în materie penală în strângerea probelor în conformitate cu </a:t>
            </a:r>
            <a:r>
              <a:rPr lang="ro-RO" sz="1800" i="1" dirty="0" smtClean="0">
                <a:latin typeface="Times New Roman" panose="02020603050405020304" pitchFamily="18" charset="0"/>
              </a:rPr>
              <a:t>dispozițiile legislației naționale.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GB" sz="1800" dirty="0" smtClean="0">
                <a:latin typeface="Times New Roman" panose="02020603050405020304" pitchFamily="18" charset="0"/>
              </a:rPr>
              <a:t>‘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Autoritatea executantă</a:t>
            </a:r>
            <a:r>
              <a:rPr lang="en-GB" sz="1800" dirty="0" smtClean="0">
                <a:latin typeface="Times New Roman" panose="02020603050405020304" pitchFamily="18" charset="0"/>
              </a:rPr>
              <a:t>’ – </a:t>
            </a:r>
            <a:r>
              <a:rPr lang="ro-RO" sz="1800" dirty="0" smtClean="0">
                <a:latin typeface="Times New Roman" panose="02020603050405020304" pitchFamily="18" charset="0"/>
              </a:rPr>
              <a:t>o autoritate având </a:t>
            </a:r>
            <a:r>
              <a:rPr lang="ro-RO" sz="1800" dirty="0" smtClean="0">
                <a:latin typeface="Times New Roman" panose="02020603050405020304" pitchFamily="18" charset="0"/>
              </a:rPr>
              <a:t>competența </a:t>
            </a:r>
            <a:r>
              <a:rPr lang="ro-RO" sz="1800" dirty="0" smtClean="0">
                <a:latin typeface="Times New Roman" panose="02020603050405020304" pitchFamily="18" charset="0"/>
              </a:rPr>
              <a:t>să recunoască un ordin european de anchetă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să asigure punerea în executare a acestuia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în conformitate cu </a:t>
            </a:r>
            <a:r>
              <a:rPr lang="ro-RO" sz="1800" dirty="0" smtClean="0">
                <a:latin typeface="Times New Roman" panose="02020603050405020304" pitchFamily="18" charset="0"/>
              </a:rPr>
              <a:t>dispozițiile </a:t>
            </a:r>
            <a:r>
              <a:rPr lang="ro-RO" sz="1800" dirty="0" smtClean="0">
                <a:latin typeface="Times New Roman" panose="02020603050405020304" pitchFamily="18" charset="0"/>
              </a:rPr>
              <a:t>Directivei </a:t>
            </a:r>
            <a:r>
              <a:rPr lang="ro-RO" sz="1800" dirty="0" smtClean="0">
                <a:latin typeface="Times New Roman" panose="02020603050405020304" pitchFamily="18" charset="0"/>
              </a:rPr>
              <a:t>și </a:t>
            </a:r>
            <a:r>
              <a:rPr lang="ro-RO" sz="1800" dirty="0" smtClean="0">
                <a:latin typeface="Times New Roman" panose="02020603050405020304" pitchFamily="18" charset="0"/>
              </a:rPr>
              <a:t>cu procedura aplicabilă cazurilor </a:t>
            </a:r>
            <a:r>
              <a:rPr lang="ro-RO" sz="1800" dirty="0" smtClean="0">
                <a:latin typeface="Times New Roman" panose="02020603050405020304" pitchFamily="18" charset="0"/>
              </a:rPr>
              <a:t>naționale </a:t>
            </a:r>
            <a:r>
              <a:rPr lang="ro-RO" sz="1800" dirty="0" smtClean="0">
                <a:latin typeface="Times New Roman" panose="02020603050405020304" pitchFamily="18" charset="0"/>
              </a:rPr>
              <a:t>similare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Mijloace de transmitere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423" y="1271848"/>
            <a:ext cx="10275501" cy="5009925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ro-RO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Ordinul european de anchetă completat şi semnat va fi transmis,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în mod direct</a:t>
            </a:r>
            <a:r>
              <a:rPr lang="ro-RO" sz="1700" dirty="0" smtClean="0">
                <a:latin typeface="Times New Roman" panose="02020603050405020304" pitchFamily="18" charset="0"/>
              </a:rPr>
              <a:t>, de la autoritatea emitentă către autoritatea executantă prin orice mijloc în măsură să producă un document scris</a:t>
            </a:r>
            <a:r>
              <a:rPr lang="en-GB" sz="1700" dirty="0" smtClean="0">
                <a:latin typeface="Times New Roman" panose="02020603050405020304" pitchFamily="18" charset="0"/>
              </a:rPr>
              <a:t>– </a:t>
            </a:r>
            <a:r>
              <a:rPr lang="ro-RO" sz="1700" dirty="0" smtClean="0">
                <a:latin typeface="Times New Roman" panose="02020603050405020304" pitchFamily="18" charset="0"/>
              </a:rPr>
              <a:t>folosiți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en-GB" sz="17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ATLAS</a:t>
            </a:r>
            <a:r>
              <a:rPr lang="en-GB" sz="1700" dirty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de pe site-ul web RJE pentru a identifica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o autoritate executantă competentă din statul membru executant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Fiecare stat membru poate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desemna o autoritate centrală </a:t>
            </a:r>
            <a:r>
              <a:rPr lang="ro-RO" sz="1700" dirty="0" smtClean="0">
                <a:latin typeface="Times New Roman" panose="02020603050405020304" pitchFamily="18" charset="0"/>
              </a:rPr>
              <a:t>sau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în cazul în care cadrul legal permite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mai mult de o autoritate centrală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pentru </a:t>
            </a:r>
            <a:r>
              <a:rPr lang="ro-RO" sz="1700" b="1" u="sng" dirty="0" smtClean="0">
                <a:latin typeface="Times New Roman" panose="02020603050405020304" pitchFamily="18" charset="0"/>
              </a:rPr>
              <a:t>a sprijini</a:t>
            </a:r>
            <a:r>
              <a:rPr lang="en-GB" sz="1700" b="1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autorităţile competente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Autoritatea emitentă poate transmite un ordin european de anchetă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prin intermediul sistemului de </a:t>
            </a:r>
            <a:r>
              <a:rPr lang="ro-RO" sz="1700" dirty="0" smtClean="0">
                <a:latin typeface="Times New Roman" panose="02020603050405020304" pitchFamily="18" charset="0"/>
              </a:rPr>
              <a:t>telecomunicații </a:t>
            </a:r>
            <a:r>
              <a:rPr lang="ro-RO" sz="1700" dirty="0" smtClean="0">
                <a:latin typeface="Times New Roman" panose="02020603050405020304" pitchFamily="18" charset="0"/>
              </a:rPr>
              <a:t>al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b="1" dirty="0" smtClean="0">
                <a:latin typeface="Times New Roman" panose="02020603050405020304" pitchFamily="18" charset="0"/>
              </a:rPr>
              <a:t>Rețelei </a:t>
            </a:r>
            <a:r>
              <a:rPr lang="ro-RO" sz="1700" b="1" dirty="0" smtClean="0">
                <a:latin typeface="Times New Roman" panose="02020603050405020304" pitchFamily="18" charset="0"/>
              </a:rPr>
              <a:t>Judiciare Europene </a:t>
            </a:r>
            <a:r>
              <a:rPr lang="en-GB" sz="1700" b="1" dirty="0" smtClean="0">
                <a:latin typeface="Times New Roman" panose="02020603050405020304" pitchFamily="18" charset="0"/>
              </a:rPr>
              <a:t>(</a:t>
            </a:r>
            <a:r>
              <a:rPr lang="ro-RO" sz="1700" b="1" dirty="0" smtClean="0">
                <a:latin typeface="Times New Roman" panose="02020603050405020304" pitchFamily="18" charset="0"/>
              </a:rPr>
              <a:t>RJE</a:t>
            </a:r>
            <a:r>
              <a:rPr lang="en-GB" sz="1700" b="1" dirty="0" smtClean="0">
                <a:latin typeface="Times New Roman" panose="02020603050405020304" pitchFamily="18" charset="0"/>
              </a:rPr>
              <a:t>)</a:t>
            </a: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În cazul în care nu poate fi identificată autoritatea executantă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autoritatea emitentă </a:t>
            </a:r>
            <a:r>
              <a:rPr lang="ro-RO" sz="1700" b="1" dirty="0" smtClean="0">
                <a:latin typeface="Times New Roman" panose="02020603050405020304" pitchFamily="18" charset="0"/>
              </a:rPr>
              <a:t>va efectua </a:t>
            </a:r>
            <a:r>
              <a:rPr lang="ro-RO" sz="1700" b="1" dirty="0" smtClean="0">
                <a:latin typeface="Times New Roman" panose="02020603050405020304" pitchFamily="18" charset="0"/>
              </a:rPr>
              <a:t>investigațiile </a:t>
            </a:r>
            <a:r>
              <a:rPr lang="ro-RO" sz="1700" b="1" dirty="0" smtClean="0">
                <a:latin typeface="Times New Roman" panose="02020603050405020304" pitchFamily="18" charset="0"/>
              </a:rPr>
              <a:t>necesare</a:t>
            </a:r>
            <a:r>
              <a:rPr lang="en-GB" sz="1700" b="1" dirty="0" smtClean="0">
                <a:latin typeface="Times New Roman" panose="02020603050405020304" pitchFamily="18" charset="0"/>
              </a:rPr>
              <a:t>, </a:t>
            </a:r>
            <a:r>
              <a:rPr lang="ro-RO" sz="1700" b="1" dirty="0" smtClean="0">
                <a:latin typeface="Times New Roman" panose="02020603050405020304" pitchFamily="18" charset="0"/>
              </a:rPr>
              <a:t>inclusiv prin intermediul punctelor de contact din cadrul RJE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în vederea obţinerii informaţiilor necesare de la statul executant</a:t>
            </a:r>
            <a:endParaRPr lang="en-GB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700" dirty="0" smtClean="0">
                <a:latin typeface="Times New Roman" panose="02020603050405020304" pitchFamily="18" charset="0"/>
              </a:rPr>
              <a:t>În cazul în care</a:t>
            </a:r>
            <a:r>
              <a:rPr lang="en-GB" sz="1700" dirty="0" smtClean="0">
                <a:latin typeface="Times New Roman" panose="02020603050405020304" pitchFamily="18" charset="0"/>
              </a:rPr>
              <a:t> </a:t>
            </a:r>
            <a:r>
              <a:rPr lang="ro-RO" sz="1700" b="1" dirty="0" smtClean="0">
                <a:latin typeface="Times New Roman" panose="02020603050405020304" pitchFamily="18" charset="0"/>
              </a:rPr>
              <a:t>autoritatea din statul executant </a:t>
            </a:r>
            <a:r>
              <a:rPr lang="ro-RO" sz="1700" dirty="0" smtClean="0">
                <a:latin typeface="Times New Roman" panose="02020603050405020304" pitchFamily="18" charset="0"/>
              </a:rPr>
              <a:t>care </a:t>
            </a:r>
            <a:r>
              <a:rPr lang="ro-RO" sz="1700" dirty="0" smtClean="0">
                <a:latin typeface="Times New Roman" panose="02020603050405020304" pitchFamily="18" charset="0"/>
              </a:rPr>
              <a:t>primește </a:t>
            </a:r>
            <a:r>
              <a:rPr lang="ro-RO" sz="1700" dirty="0" smtClean="0">
                <a:latin typeface="Times New Roman" panose="02020603050405020304" pitchFamily="18" charset="0"/>
              </a:rPr>
              <a:t>ordinul european de anchetă </a:t>
            </a:r>
            <a:r>
              <a:rPr lang="ro-RO" sz="1700" b="1" dirty="0" smtClean="0">
                <a:latin typeface="Times New Roman" panose="02020603050405020304" pitchFamily="18" charset="0"/>
              </a:rPr>
              <a:t>nu are </a:t>
            </a:r>
            <a:r>
              <a:rPr lang="ro-RO" sz="1700" b="1" dirty="0" smtClean="0">
                <a:latin typeface="Times New Roman" panose="02020603050405020304" pitchFamily="18" charset="0"/>
              </a:rPr>
              <a:t>competență</a:t>
            </a:r>
            <a:r>
              <a:rPr lang="en-GB" sz="1700" b="1" dirty="0" smtClean="0">
                <a:latin typeface="Times New Roman" panose="02020603050405020304" pitchFamily="18" charset="0"/>
              </a:rPr>
              <a:t> </a:t>
            </a:r>
            <a:r>
              <a:rPr lang="ro-RO" sz="1700" dirty="0" smtClean="0">
                <a:latin typeface="Times New Roman" panose="02020603050405020304" pitchFamily="18" charset="0"/>
              </a:rPr>
              <a:t>privind </a:t>
            </a:r>
            <a:r>
              <a:rPr lang="ro-RO" sz="1700" dirty="0" smtClean="0">
                <a:latin typeface="Times New Roman" panose="02020603050405020304" pitchFamily="18" charset="0"/>
              </a:rPr>
              <a:t>recunoașterea </a:t>
            </a:r>
            <a:r>
              <a:rPr lang="ro-RO" sz="1700" dirty="0" smtClean="0">
                <a:latin typeface="Times New Roman" panose="02020603050405020304" pitchFamily="18" charset="0"/>
              </a:rPr>
              <a:t>ordinului european de anchetă sau punerea acestuia în executare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dirty="0" smtClean="0">
                <a:latin typeface="Times New Roman" panose="02020603050405020304" pitchFamily="18" charset="0"/>
              </a:rPr>
              <a:t>aceasta va trebui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i="1" u="sng" dirty="0" smtClean="0">
                <a:latin typeface="Times New Roman" panose="02020603050405020304" pitchFamily="18" charset="0"/>
              </a:rPr>
              <a:t>din oficiu</a:t>
            </a:r>
            <a:r>
              <a:rPr lang="en-GB" sz="1700" dirty="0" smtClean="0">
                <a:latin typeface="Times New Roman" panose="02020603050405020304" pitchFamily="18" charset="0"/>
              </a:rPr>
              <a:t>, </a:t>
            </a:r>
            <a:r>
              <a:rPr lang="ro-RO" sz="1700" b="1" dirty="0" smtClean="0">
                <a:latin typeface="Times New Roman" panose="02020603050405020304" pitchFamily="18" charset="0"/>
              </a:rPr>
              <a:t>să transmită ordinul european de anchetă </a:t>
            </a:r>
            <a:r>
              <a:rPr lang="ro-RO" sz="1700" b="1" dirty="0" smtClean="0">
                <a:latin typeface="Times New Roman" panose="02020603050405020304" pitchFamily="18" charset="0"/>
              </a:rPr>
              <a:t>autorității </a:t>
            </a:r>
            <a:r>
              <a:rPr lang="ro-RO" sz="1700" b="1" dirty="0" smtClean="0">
                <a:latin typeface="Times New Roman" panose="02020603050405020304" pitchFamily="18" charset="0"/>
              </a:rPr>
              <a:t>executante </a:t>
            </a:r>
            <a:r>
              <a:rPr lang="ro-RO" sz="1700" b="1" dirty="0" smtClean="0">
                <a:latin typeface="Times New Roman" panose="02020603050405020304" pitchFamily="18" charset="0"/>
              </a:rPr>
              <a:t>și </a:t>
            </a:r>
            <a:r>
              <a:rPr lang="ro-RO" sz="1700" b="1" dirty="0" smtClean="0">
                <a:latin typeface="Times New Roman" panose="02020603050405020304" pitchFamily="18" charset="0"/>
              </a:rPr>
              <a:t>să informeze despre acest aspect autoritatea emitentă</a:t>
            </a:r>
            <a:endParaRPr lang="en-GB" sz="17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Atlas – </a:t>
            </a: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site-ul web al RJE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9" y="645737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Recunoașterea și punerea în executare</a:t>
            </a:r>
            <a:r>
              <a:rPr lang="en-GB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o-RO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Măsuri alternative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29" y="1254624"/>
            <a:ext cx="10275501" cy="4797041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ro-RO" sz="18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executantă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 recunoaşte</a:t>
            </a:r>
            <a:r>
              <a:rPr lang="en-GB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ordinul european de anchetă </a:t>
            </a:r>
            <a:r>
              <a:rPr lang="ro-RO" sz="1800" b="1" dirty="0" smtClean="0">
                <a:latin typeface="Times New Roman" panose="02020603050405020304" pitchFamily="18" charset="0"/>
              </a:rPr>
              <a:t>fără îndeplinirea vreunei </a:t>
            </a:r>
            <a:r>
              <a:rPr lang="ro-RO" sz="1800" b="1" dirty="0" smtClean="0">
                <a:latin typeface="Times New Roman" panose="02020603050405020304" pitchFamily="18" charset="0"/>
              </a:rPr>
              <a:t>formalități </a:t>
            </a:r>
            <a:r>
              <a:rPr lang="ro-RO" sz="1800" b="1" dirty="0" smtClean="0">
                <a:latin typeface="Times New Roman" panose="02020603050405020304" pitchFamily="18" charset="0"/>
              </a:rPr>
              <a:t>suplimentare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și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va asigura punerea în executare în </a:t>
            </a:r>
            <a:r>
              <a:rPr lang="ro-RO" sz="1800" b="1" dirty="0" smtClean="0">
                <a:latin typeface="Times New Roman" panose="02020603050405020304" pitchFamily="18" charset="0"/>
              </a:rPr>
              <a:t>același </a:t>
            </a:r>
            <a:r>
              <a:rPr lang="ro-RO" sz="1800" b="1" dirty="0" smtClean="0">
                <a:latin typeface="Times New Roman" panose="02020603050405020304" pitchFamily="18" charset="0"/>
              </a:rPr>
              <a:t>mod</a:t>
            </a:r>
            <a:r>
              <a:rPr lang="en-GB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în care măsura de anchetă ar fi fost dispusă de o autoritate judiciară a statului executant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</a:rPr>
              <a:t>(art. 9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1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endParaRPr lang="en-GB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executantă </a:t>
            </a:r>
            <a:r>
              <a:rPr lang="ro-RO" sz="1800" b="1" dirty="0" smtClean="0">
                <a:latin typeface="Times New Roman" panose="02020603050405020304" pitchFamily="18" charset="0"/>
              </a:rPr>
              <a:t>se va conforma </a:t>
            </a:r>
            <a:r>
              <a:rPr lang="ro-RO" sz="1800" b="1" dirty="0" smtClean="0">
                <a:latin typeface="Times New Roman" panose="02020603050405020304" pitchFamily="18" charset="0"/>
              </a:rPr>
              <a:t>formalităților și </a:t>
            </a:r>
            <a:r>
              <a:rPr lang="ro-RO" sz="1800" b="1" dirty="0" smtClean="0">
                <a:latin typeface="Times New Roman" panose="02020603050405020304" pitchFamily="18" charset="0"/>
              </a:rPr>
              <a:t>procedurilor indicate în mod expres de autoritatea emitentă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u="sng" dirty="0" smtClean="0">
                <a:latin typeface="Times New Roman" panose="02020603050405020304" pitchFamily="18" charset="0"/>
              </a:rPr>
              <a:t>cu </a:t>
            </a:r>
            <a:r>
              <a:rPr lang="ro-RO" sz="1800" u="sng" dirty="0" smtClean="0">
                <a:latin typeface="Times New Roman" panose="02020603050405020304" pitchFamily="18" charset="0"/>
              </a:rPr>
              <a:t>excepția situațiilor </a:t>
            </a:r>
            <a:r>
              <a:rPr lang="ro-RO" sz="1800" u="sng" dirty="0" smtClean="0">
                <a:latin typeface="Times New Roman" panose="02020603050405020304" pitchFamily="18" charset="0"/>
              </a:rPr>
              <a:t>în care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dispozițiile </a:t>
            </a:r>
            <a:r>
              <a:rPr lang="ro-RO" sz="1800" i="1" dirty="0" smtClean="0">
                <a:latin typeface="Times New Roman" panose="02020603050405020304" pitchFamily="18" charset="0"/>
              </a:rPr>
              <a:t>Directivei prevăd altfel</a:t>
            </a:r>
            <a:r>
              <a:rPr lang="en-GB" sz="1800" i="1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sau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i="1" dirty="0" smtClean="0">
                <a:latin typeface="Times New Roman" panose="02020603050405020304" pitchFamily="18" charset="0"/>
              </a:rPr>
              <a:t>formalitățile și </a:t>
            </a:r>
            <a:r>
              <a:rPr lang="ro-RO" sz="1800" i="1" dirty="0" smtClean="0">
                <a:latin typeface="Times New Roman" panose="02020603050405020304" pitchFamily="18" charset="0"/>
              </a:rPr>
              <a:t>procedurile indicate contravin principiilor fundamentale de drept ale statului executant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</a:rPr>
              <a:t>(art. 9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2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o-RO" sz="1800" b="1" dirty="0" smtClean="0">
                <a:latin typeface="Times New Roman" panose="02020603050405020304" pitchFamily="18" charset="0"/>
              </a:rPr>
              <a:t>Recurgerea la o altă măsură de anchetă</a:t>
            </a:r>
            <a:r>
              <a:rPr lang="en-GB" sz="1800" dirty="0" smtClean="0">
                <a:latin typeface="Times New Roman" panose="02020603050405020304" pitchFamily="18" charset="0"/>
              </a:rPr>
              <a:t> (art</a:t>
            </a:r>
            <a:r>
              <a:rPr lang="en-GB" sz="1800" dirty="0">
                <a:latin typeface="Times New Roman" panose="02020603050405020304" pitchFamily="18" charset="0"/>
              </a:rPr>
              <a:t>. 10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1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)</a:t>
            </a:r>
            <a:r>
              <a:rPr lang="en-GB" sz="1800" b="1" dirty="0" smtClean="0">
                <a:latin typeface="Times New Roman" panose="02020603050405020304" pitchFamily="18" charset="0"/>
              </a:rPr>
              <a:t> </a:t>
            </a:r>
            <a:r>
              <a:rPr lang="en-GB" sz="1200" dirty="0" smtClean="0"/>
              <a:t>– </a:t>
            </a:r>
            <a:r>
              <a:rPr lang="ro-RO" sz="1800" dirty="0" smtClean="0">
                <a:latin typeface="Times New Roman" panose="02020603050405020304" pitchFamily="18" charset="0"/>
              </a:rPr>
              <a:t>autoritatea executantă recurge, când este posibil, la o altă măsură de anchetă decât cea indicată în ordinul european de anchetă în </a:t>
            </a:r>
            <a:r>
              <a:rPr lang="ro-RO" sz="1800" dirty="0" smtClean="0">
                <a:latin typeface="Times New Roman" panose="02020603050405020304" pitchFamily="18" charset="0"/>
              </a:rPr>
              <a:t>situația </a:t>
            </a:r>
            <a:r>
              <a:rPr lang="ro-RO" sz="1800" dirty="0" smtClean="0">
                <a:latin typeface="Times New Roman" panose="02020603050405020304" pitchFamily="18" charset="0"/>
              </a:rPr>
              <a:t>în care aceasta din urmă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nu este prevăzută în </a:t>
            </a:r>
            <a:r>
              <a:rPr lang="ro-RO" sz="1800" b="1" dirty="0" smtClean="0">
                <a:latin typeface="Times New Roman" panose="02020603050405020304" pitchFamily="18" charset="0"/>
              </a:rPr>
              <a:t>legislația </a:t>
            </a:r>
            <a:r>
              <a:rPr lang="ro-RO" sz="1800" b="1" dirty="0" smtClean="0">
                <a:latin typeface="Times New Roman" panose="02020603050405020304" pitchFamily="18" charset="0"/>
              </a:rPr>
              <a:t>statului executant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sau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nu ar fi aplicabilă într-o cauză similară de pe </a:t>
            </a:r>
            <a:r>
              <a:rPr lang="ro-RO" sz="1800" b="1" dirty="0" smtClean="0">
                <a:latin typeface="Times New Roman" panose="02020603050405020304" pitchFamily="18" charset="0"/>
              </a:rPr>
              <a:t>teritoriul </a:t>
            </a:r>
            <a:r>
              <a:rPr lang="ro-RO" sz="1800" b="1" dirty="0" smtClean="0">
                <a:latin typeface="Times New Roman" panose="02020603050405020304" pitchFamily="18" charset="0"/>
              </a:rPr>
              <a:t>statului executant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Excepțiile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</a:rPr>
              <a:t>de la </a:t>
            </a:r>
            <a:r>
              <a:rPr lang="ro-RO" sz="1800" dirty="0" smtClean="0">
                <a:latin typeface="Times New Roman" panose="02020603050405020304" pitchFamily="18" charset="0"/>
              </a:rPr>
              <a:t>dispozițiile </a:t>
            </a:r>
            <a:r>
              <a:rPr lang="ro-RO" sz="1800" dirty="0" smtClean="0">
                <a:latin typeface="Times New Roman" panose="02020603050405020304" pitchFamily="18" charset="0"/>
              </a:rPr>
              <a:t>anterior </a:t>
            </a:r>
            <a:r>
              <a:rPr lang="ro-RO" sz="1800" dirty="0" smtClean="0">
                <a:latin typeface="Times New Roman" panose="02020603050405020304" pitchFamily="18" charset="0"/>
              </a:rPr>
              <a:t>menționate </a:t>
            </a:r>
            <a:r>
              <a:rPr lang="ro-RO" sz="1800" dirty="0" smtClean="0">
                <a:latin typeface="Times New Roman" panose="02020603050405020304" pitchFamily="18" charset="0"/>
              </a:rPr>
              <a:t>sunt prevăzute în</a:t>
            </a:r>
            <a:r>
              <a:rPr lang="en-GB" sz="1800" dirty="0" smtClean="0">
                <a:latin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</a:rPr>
              <a:t>art. 10 </a:t>
            </a:r>
            <a:r>
              <a:rPr lang="ro-RO" sz="1800" dirty="0" smtClean="0">
                <a:latin typeface="Times New Roman" panose="02020603050405020304" pitchFamily="18" charset="0"/>
              </a:rPr>
              <a:t>alin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 smtClean="0">
                <a:latin typeface="Times New Roman" panose="02020603050405020304" pitchFamily="18" charset="0"/>
              </a:rPr>
              <a:t>2 </a:t>
            </a:r>
            <a:r>
              <a:rPr lang="ro-RO" sz="1800" dirty="0" err="1" smtClean="0">
                <a:latin typeface="Times New Roman" panose="02020603050405020304" pitchFamily="18" charset="0"/>
              </a:rPr>
              <a:t>lit</a:t>
            </a:r>
            <a:r>
              <a:rPr lang="en-GB" sz="1800" dirty="0" smtClean="0">
                <a:latin typeface="Times New Roman" panose="02020603050405020304" pitchFamily="18" charset="0"/>
              </a:rPr>
              <a:t>. </a:t>
            </a:r>
            <a:r>
              <a:rPr lang="en-GB" sz="1800" dirty="0">
                <a:latin typeface="Times New Roman" panose="02020603050405020304" pitchFamily="18" charset="0"/>
              </a:rPr>
              <a:t>a) - d) </a:t>
            </a:r>
            <a:r>
              <a:rPr lang="ro-RO" sz="1800" dirty="0" smtClean="0">
                <a:latin typeface="Times New Roman" panose="02020603050405020304" pitchFamily="18" charset="0"/>
              </a:rPr>
              <a:t>din Directivă</a:t>
            </a:r>
            <a:r>
              <a:rPr lang="en-GB" sz="1800" dirty="0" smtClean="0">
                <a:latin typeface="Times New Roman" panose="02020603050405020304" pitchFamily="18" charset="0"/>
              </a:rPr>
              <a:t>.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o-RO" sz="1800" dirty="0" smtClean="0">
                <a:latin typeface="Times New Roman" panose="02020603050405020304" pitchFamily="18" charset="0"/>
              </a:rPr>
              <a:t>Autoritatea executantă </a:t>
            </a: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poate recurge la o altă măsură de anchetă </a:t>
            </a:r>
            <a:r>
              <a:rPr lang="ro-RO" sz="1800" dirty="0" smtClean="0">
                <a:latin typeface="Times New Roman" panose="02020603050405020304" pitchFamily="18" charset="0"/>
              </a:rPr>
              <a:t>decât cea indicată în ordinul european de anchetă în cazul în care </a:t>
            </a:r>
            <a:r>
              <a:rPr lang="ro-RO" sz="1800" b="1" dirty="0" smtClean="0">
                <a:latin typeface="Times New Roman" panose="02020603050405020304" pitchFamily="18" charset="0"/>
              </a:rPr>
              <a:t>punerea în executare a măsurii selectate </a:t>
            </a:r>
            <a:r>
              <a:rPr lang="ro-RO" sz="1800" b="1" u="sng" dirty="0" smtClean="0">
                <a:latin typeface="Times New Roman" panose="02020603050405020304" pitchFamily="18" charset="0"/>
              </a:rPr>
              <a:t>ar conduce la acelaşi rezultat,</a:t>
            </a:r>
            <a:r>
              <a:rPr lang="ro-RO" sz="1800" b="1" dirty="0" smtClean="0">
                <a:latin typeface="Times New Roman" panose="02020603050405020304" pitchFamily="18" charset="0"/>
              </a:rPr>
              <a:t> dar ar fi mai puţin invazivă/restrictivă </a:t>
            </a:r>
            <a:r>
              <a:rPr lang="en-US" sz="1800" b="1" dirty="0" smtClean="0">
                <a:latin typeface="Times New Roman" panose="02020603050405020304" pitchFamily="18" charset="0"/>
              </a:rPr>
              <a:t>de </a:t>
            </a:r>
            <a:r>
              <a:rPr lang="ro-RO" sz="1800" b="1" dirty="0" smtClean="0">
                <a:latin typeface="Times New Roman" panose="02020603050405020304" pitchFamily="18" charset="0"/>
              </a:rPr>
              <a:t>drepturi</a:t>
            </a:r>
            <a:r>
              <a:rPr lang="en-US" sz="1800" b="1" dirty="0" smtClean="0">
                <a:latin typeface="Times New Roman" panose="02020603050405020304" pitchFamily="18" charset="0"/>
              </a:rPr>
              <a:t> </a:t>
            </a:r>
            <a:r>
              <a:rPr lang="ro-RO" sz="1800" b="1" dirty="0" smtClean="0">
                <a:latin typeface="Times New Roman" panose="02020603050405020304" pitchFamily="18" charset="0"/>
              </a:rPr>
              <a:t>decât cea indicată în ordinul european de anchetă</a:t>
            </a: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1699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Îmbunătățirea aplicării dreptului penal european Curs ERA pentru personalul din instanţe</vt:lpstr>
      <vt:lpstr>Cuprins:</vt:lpstr>
      <vt:lpstr>Fișa informativă</vt:lpstr>
      <vt:lpstr> Legătura cu alte instrumente legale </vt:lpstr>
      <vt:lpstr> Domeniul de aplicare </vt:lpstr>
      <vt:lpstr> Definiții </vt:lpstr>
      <vt:lpstr>  Mijloace de transmitere  </vt:lpstr>
      <vt:lpstr>  Atlas – site-ul web al RJE  </vt:lpstr>
      <vt:lpstr> Recunoașterea și punerea în executare. Măsuri alternative </vt:lpstr>
      <vt:lpstr>  Motive pentru refuz recunoaştere şi motive pentru refuz de executare. Amânarea   </vt:lpstr>
      <vt:lpstr>  Termene limită pentru recunoaştere şi pentru punerea în executare  </vt:lpstr>
      <vt:lpstr>  Căi de atac  </vt:lpstr>
      <vt:lpstr>  Obligația informării  </vt:lpstr>
      <vt:lpstr>   Resurse suplimentare pe site-ul web al RJE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Paul Ciobanu</cp:lastModifiedBy>
  <cp:revision>162</cp:revision>
  <dcterms:created xsi:type="dcterms:W3CDTF">2020-10-28T18:46:19Z</dcterms:created>
  <dcterms:modified xsi:type="dcterms:W3CDTF">2021-07-20T06:59:16Z</dcterms:modified>
</cp:coreProperties>
</file>