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4"/>
  </p:notes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4660"/>
  </p:normalViewPr>
  <p:slideViewPr>
    <p:cSldViewPr snapToGrid="0">
      <p:cViewPr varScale="1">
        <p:scale>
          <a:sx n="115" d="100"/>
          <a:sy n="115" d="100"/>
        </p:scale>
        <p:origin x="40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20/07/2021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7/20/2021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7/20/2021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7/20/2021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7/20/2021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7/20/2021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7/20/2021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7/20/2021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7/20/2021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7/20/2021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7/20/2021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7/20/2021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7/20/2021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9"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24205" y="2194560"/>
            <a:ext cx="11014108" cy="1161381"/>
          </a:xfrm>
        </p:spPr>
        <p:txBody>
          <a:bodyPr anchor="ctr">
            <a:normAutofit fontScale="90000"/>
          </a:bodyPr>
          <a:lstStyle/>
          <a:p>
            <a:pPr marL="0" marR="0" algn="l">
              <a:spcBef>
                <a:spcPts val="0"/>
              </a:spcBef>
              <a:spcAft>
                <a:spcPts val="800"/>
              </a:spcAft>
            </a:pPr>
            <a:r>
              <a:rPr lang="ro-RO" sz="4400" b="1" dirty="0" smtClean="0">
                <a:latin typeface="Times New Roman" panose="02020603050405020304" pitchFamily="18" charset="0"/>
                <a:ea typeface="Calibri" panose="020F0502020204030204" pitchFamily="34" charset="0"/>
                <a:cs typeface="Times New Roman" panose="02020603050405020304" pitchFamily="18" charset="0"/>
              </a:rPr>
              <a:t>Îmbunătățirea </a:t>
            </a:r>
            <a:r>
              <a:rPr lang="ro-RO" sz="4400" b="1" dirty="0" smtClean="0">
                <a:latin typeface="Times New Roman" panose="02020603050405020304" pitchFamily="18" charset="0"/>
                <a:ea typeface="Calibri" panose="020F0502020204030204" pitchFamily="34" charset="0"/>
                <a:cs typeface="Times New Roman" panose="02020603050405020304" pitchFamily="18" charset="0"/>
              </a:rPr>
              <a:t>aplicării </a:t>
            </a:r>
            <a:r>
              <a:rPr lang="ro-RO" sz="4400" b="1" dirty="0">
                <a:latin typeface="Times New Roman" panose="02020603050405020304" pitchFamily="18" charset="0"/>
                <a:ea typeface="Calibri" panose="020F0502020204030204" pitchFamily="34" charset="0"/>
                <a:cs typeface="Times New Roman" panose="02020603050405020304" pitchFamily="18" charset="0"/>
              </a:rPr>
              <a:t>dreptului penal european</a:t>
            </a:r>
            <a:r>
              <a:rPr lang="en-US" sz="4400" dirty="0">
                <a:latin typeface="Times New Roman" panose="02020603050405020304" pitchFamily="18" charset="0"/>
                <a:ea typeface="Calibri" panose="020F0502020204030204" pitchFamily="34" charset="0"/>
                <a:cs typeface="Times New Roman" panose="02020603050405020304" pitchFamily="18" charset="0"/>
              </a:rPr>
              <a:t/>
            </a:r>
            <a:br>
              <a:rPr lang="en-US" sz="4400" dirty="0">
                <a:latin typeface="Times New Roman" panose="02020603050405020304" pitchFamily="18" charset="0"/>
                <a:ea typeface="Calibri" panose="020F0502020204030204" pitchFamily="34" charset="0"/>
                <a:cs typeface="Times New Roman" panose="02020603050405020304" pitchFamily="18" charset="0"/>
              </a:rPr>
            </a:br>
            <a:r>
              <a:rPr lang="ro-RO" sz="4400" b="1" dirty="0" smtClean="0">
                <a:latin typeface="Times New Roman" panose="02020603050405020304" pitchFamily="18" charset="0"/>
                <a:ea typeface="Calibri" panose="020F0502020204030204" pitchFamily="34" charset="0"/>
                <a:cs typeface="Times New Roman" panose="02020603050405020304" pitchFamily="18" charset="0"/>
              </a:rPr>
              <a:t>Curs</a:t>
            </a:r>
            <a:r>
              <a:rPr lang="en-US" sz="4400" b="1" dirty="0" smtClean="0">
                <a:latin typeface="Times New Roman" panose="02020603050405020304" pitchFamily="18" charset="0"/>
                <a:ea typeface="Calibri" panose="020F0502020204030204" pitchFamily="34" charset="0"/>
                <a:cs typeface="Times New Roman" panose="02020603050405020304" pitchFamily="18" charset="0"/>
              </a:rPr>
              <a:t> </a:t>
            </a:r>
            <a:r>
              <a:rPr lang="ro-RO" sz="4400" b="1" dirty="0" smtClean="0">
                <a:latin typeface="Times New Roman" panose="02020603050405020304" pitchFamily="18" charset="0"/>
                <a:ea typeface="Calibri" panose="020F0502020204030204" pitchFamily="34" charset="0"/>
                <a:cs typeface="Times New Roman" panose="02020603050405020304" pitchFamily="18" charset="0"/>
              </a:rPr>
              <a:t>ERA</a:t>
            </a:r>
            <a:r>
              <a:rPr lang="hu-HU" sz="4400" b="1" dirty="0" smtClean="0">
                <a:latin typeface="Times New Roman" panose="02020603050405020304" pitchFamily="18" charset="0"/>
                <a:ea typeface="Calibri" panose="020F0502020204030204" pitchFamily="34" charset="0"/>
                <a:cs typeface="Times New Roman" panose="02020603050405020304" pitchFamily="18" charset="0"/>
              </a:rPr>
              <a:t> </a:t>
            </a:r>
            <a:r>
              <a:rPr lang="ro-RO" sz="4400" b="1" dirty="0" smtClean="0">
                <a:latin typeface="Times New Roman" panose="02020603050405020304" pitchFamily="18" charset="0"/>
                <a:ea typeface="Calibri" panose="020F0502020204030204" pitchFamily="34" charset="0"/>
                <a:cs typeface="Times New Roman" panose="02020603050405020304" pitchFamily="18" charset="0"/>
              </a:rPr>
              <a:t>pentru</a:t>
            </a:r>
            <a:r>
              <a:rPr lang="en-US" sz="4400" b="1" dirty="0" smtClean="0">
                <a:latin typeface="Times New Roman" panose="02020603050405020304" pitchFamily="18" charset="0"/>
                <a:ea typeface="Calibri" panose="020F0502020204030204" pitchFamily="34" charset="0"/>
                <a:cs typeface="Times New Roman" panose="02020603050405020304" pitchFamily="18" charset="0"/>
              </a:rPr>
              <a:t> </a:t>
            </a:r>
            <a:r>
              <a:rPr lang="ro-RO" sz="4400" b="1" dirty="0" smtClean="0">
                <a:latin typeface="Times New Roman" panose="02020603050405020304" pitchFamily="18" charset="0"/>
                <a:ea typeface="Calibri" panose="020F0502020204030204" pitchFamily="34" charset="0"/>
                <a:cs typeface="Times New Roman" panose="02020603050405020304" pitchFamily="18" charset="0"/>
              </a:rPr>
              <a:t>personalul </a:t>
            </a:r>
            <a:r>
              <a:rPr lang="ro-RO" sz="4400" b="1" dirty="0">
                <a:latin typeface="Times New Roman" panose="02020603050405020304" pitchFamily="18" charset="0"/>
                <a:ea typeface="Calibri" panose="020F0502020204030204" pitchFamily="34" charset="0"/>
                <a:cs typeface="Times New Roman" panose="02020603050405020304" pitchFamily="18" charset="0"/>
              </a:rPr>
              <a:t>din instanţe</a:t>
            </a:r>
            <a:r>
              <a:rPr lang="en-US" sz="2900" b="1" dirty="0">
                <a:effectLst/>
                <a:latin typeface="+mn-lt"/>
                <a:ea typeface="Calibri" panose="020F0502020204030204" pitchFamily="34" charset="0"/>
                <a:cs typeface="Times New Roman" panose="02020603050405020304" pitchFamily="18" charset="0"/>
              </a:rPr>
              <a:t/>
            </a:r>
            <a:br>
              <a:rPr lang="en-US" sz="2900" b="1" dirty="0">
                <a:effectLst/>
                <a:latin typeface="+mn-lt"/>
                <a:ea typeface="Calibri" panose="020F0502020204030204" pitchFamily="34" charset="0"/>
                <a:cs typeface="Times New Roman" panose="02020603050405020304" pitchFamily="18" charset="0"/>
              </a:rPr>
            </a:br>
            <a:endParaRPr lang="es-ES" sz="2900" b="1" dirty="0">
              <a:latin typeface="+mn-lt"/>
            </a:endParaRPr>
          </a:p>
        </p:txBody>
      </p:sp>
      <p:sp>
        <p:nvSpPr>
          <p:cNvPr id="3" name="TextBox 2">
            <a:extLst>
              <a:ext uri="{FF2B5EF4-FFF2-40B4-BE49-F238E27FC236}">
                <a16:creationId xmlns:a16="http://schemas.microsoft.com/office/drawing/2014/main" id="{93989260-2094-48F6-92CA-28C2124464D9}"/>
              </a:ext>
            </a:extLst>
          </p:cNvPr>
          <p:cNvSpPr txBox="1"/>
          <p:nvPr/>
        </p:nvSpPr>
        <p:spPr>
          <a:xfrm>
            <a:off x="424206" y="4176075"/>
            <a:ext cx="5995448" cy="1754326"/>
          </a:xfrm>
          <a:prstGeom prst="rect">
            <a:avLst/>
          </a:prstGeom>
          <a:noFill/>
        </p:spPr>
        <p:txBody>
          <a:bodyPr wrap="square" rtlCol="0">
            <a:spAutoFit/>
          </a:bodyPr>
          <a:lstStyle/>
          <a:p>
            <a:r>
              <a:rPr lang="ro-RO" sz="3600" b="1" i="1" dirty="0" smtClean="0">
                <a:solidFill>
                  <a:schemeClr val="bg1"/>
                </a:solidFill>
                <a:latin typeface="Times New Roman" panose="02020603050405020304" pitchFamily="18" charset="0"/>
                <a:cs typeface="Times New Roman" panose="02020603050405020304" pitchFamily="18" charset="0"/>
              </a:rPr>
              <a:t>Recunoașterea </a:t>
            </a:r>
            <a:r>
              <a:rPr lang="ro-RO" sz="3600" b="1" i="1" dirty="0" smtClean="0">
                <a:solidFill>
                  <a:schemeClr val="bg1"/>
                </a:solidFill>
                <a:latin typeface="Times New Roman" panose="02020603050405020304" pitchFamily="18" charset="0"/>
                <a:cs typeface="Times New Roman" panose="02020603050405020304" pitchFamily="18" charset="0"/>
              </a:rPr>
              <a:t>reciprocă </a:t>
            </a:r>
            <a:r>
              <a:rPr lang="hu-HU" sz="3600" b="1" i="1" dirty="0" smtClean="0">
                <a:solidFill>
                  <a:schemeClr val="bg1"/>
                </a:solidFill>
                <a:latin typeface="Times New Roman" panose="02020603050405020304" pitchFamily="18" charset="0"/>
                <a:cs typeface="Times New Roman" panose="02020603050405020304" pitchFamily="18" charset="0"/>
              </a:rPr>
              <a:t>II</a:t>
            </a:r>
            <a:r>
              <a:rPr lang="hu-HU" sz="3600" b="1" i="1" dirty="0">
                <a:solidFill>
                  <a:schemeClr val="bg1"/>
                </a:solidFill>
                <a:latin typeface="Times New Roman" panose="02020603050405020304" pitchFamily="18" charset="0"/>
                <a:cs typeface="Times New Roman" panose="02020603050405020304" pitchFamily="18" charset="0"/>
              </a:rPr>
              <a:t>.</a:t>
            </a:r>
          </a:p>
          <a:p>
            <a:r>
              <a:rPr lang="ro-RO" sz="3600" b="1" i="1" dirty="0" smtClean="0">
                <a:solidFill>
                  <a:schemeClr val="bg1"/>
                </a:solidFill>
                <a:latin typeface="Times New Roman" panose="02020603050405020304" pitchFamily="18" charset="0"/>
                <a:cs typeface="Times New Roman" panose="02020603050405020304" pitchFamily="18" charset="0"/>
              </a:rPr>
              <a:t>Decizia-cadru a Consiliului </a:t>
            </a:r>
            <a:r>
              <a:rPr lang="en-GB" sz="3600" b="1" i="1" dirty="0" smtClean="0">
                <a:solidFill>
                  <a:schemeClr val="bg1"/>
                </a:solidFill>
                <a:latin typeface="Times New Roman" panose="02020603050405020304" pitchFamily="18" charset="0"/>
                <a:cs typeface="Times New Roman" panose="02020603050405020304" pitchFamily="18" charset="0"/>
              </a:rPr>
              <a:t>2009/829/JA</a:t>
            </a:r>
            <a:r>
              <a:rPr lang="ro-RO" sz="3600" b="1" i="1" dirty="0" smtClean="0">
                <a:solidFill>
                  <a:schemeClr val="bg1"/>
                </a:solidFill>
                <a:latin typeface="Times New Roman" panose="02020603050405020304" pitchFamily="18" charset="0"/>
                <a:cs typeface="Times New Roman" panose="02020603050405020304" pitchFamily="18" charset="0"/>
              </a:rPr>
              <a:t>I</a:t>
            </a:r>
            <a:endParaRPr lang="en-US" sz="3600" i="1" dirty="0">
              <a:solidFill>
                <a:schemeClr val="bg1"/>
              </a:solidFill>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smtClean="0">
                <a:latin typeface="Times New Roman" panose="02020603050405020304" pitchFamily="18" charset="0"/>
                <a:cs typeface="Times New Roman" panose="02020603050405020304" pitchFamily="18" charset="0"/>
              </a:rPr>
              <a:t>Legislația </a:t>
            </a:r>
            <a:r>
              <a:rPr lang="ro-RO" sz="3600" b="1" dirty="0" smtClean="0">
                <a:latin typeface="Times New Roman" panose="02020603050405020304" pitchFamily="18" charset="0"/>
                <a:cs typeface="Times New Roman" panose="02020603050405020304" pitchFamily="18" charset="0"/>
              </a:rPr>
              <a:t>aplicabilă </a:t>
            </a:r>
            <a:r>
              <a:rPr lang="ro-RO" sz="3600" b="1" dirty="0" smtClean="0">
                <a:latin typeface="Times New Roman" panose="02020603050405020304" pitchFamily="18" charset="0"/>
                <a:cs typeface="Times New Roman" panose="02020603050405020304" pitchFamily="18" charset="0"/>
              </a:rPr>
              <a:t>și</a:t>
            </a:r>
            <a:r>
              <a:rPr lang="it-IT" sz="3600" b="1" dirty="0" smtClean="0">
                <a:latin typeface="Times New Roman" panose="02020603050405020304" pitchFamily="18" charset="0"/>
                <a:cs typeface="Times New Roman" panose="02020603050405020304" pitchFamily="18" charset="0"/>
              </a:rPr>
              <a:t> </a:t>
            </a:r>
            <a:r>
              <a:rPr lang="ro-RO" sz="3600" b="1" dirty="0" smtClean="0">
                <a:latin typeface="Times New Roman" panose="02020603050405020304" pitchFamily="18" charset="0"/>
                <a:cs typeface="Times New Roman" panose="02020603050405020304" pitchFamily="18" charset="0"/>
              </a:rPr>
              <a:t>hotărârile ulterioare</a:t>
            </a:r>
            <a:r>
              <a:rPr lang="it-IT" sz="3600" b="1" dirty="0">
                <a:latin typeface="Times New Roman" panose="02020603050405020304" pitchFamily="18" charset="0"/>
                <a:cs typeface="Times New Roman" panose="02020603050405020304" pitchFamily="18" charset="0"/>
              </a:rPr>
              <a:t/>
            </a:r>
            <a:br>
              <a:rPr lang="it-IT" sz="3600" b="1" dirty="0">
                <a:latin typeface="Times New Roman" panose="02020603050405020304" pitchFamily="18" charset="0"/>
                <a:cs typeface="Times New Roman" panose="02020603050405020304" pitchFamily="18" charset="0"/>
              </a:rPr>
            </a:b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594"/>
            <a:ext cx="10275501" cy="4393982"/>
          </a:xfrm>
        </p:spPr>
        <p:txBody>
          <a:bodyPr>
            <a:normAutofit/>
          </a:bodyPr>
          <a:lstStyle/>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După </a:t>
            </a:r>
            <a:r>
              <a:rPr lang="ro-RO" sz="2000" dirty="0" smtClean="0">
                <a:latin typeface="Times New Roman" panose="02020603050405020304" pitchFamily="18" charset="0"/>
                <a:cs typeface="Times New Roman" panose="02020603050405020304" pitchFamily="18" charset="0"/>
              </a:rPr>
              <a:t>pronunțarea </a:t>
            </a:r>
            <a:r>
              <a:rPr lang="ro-RO" sz="2000" dirty="0" smtClean="0">
                <a:latin typeface="Times New Roman" panose="02020603050405020304" pitchFamily="18" charset="0"/>
                <a:cs typeface="Times New Roman" panose="02020603050405020304" pitchFamily="18" charset="0"/>
              </a:rPr>
              <a:t>hotărârii de </a:t>
            </a:r>
            <a:r>
              <a:rPr lang="ro-RO" sz="2000" dirty="0" smtClean="0">
                <a:latin typeface="Times New Roman" panose="02020603050405020304" pitchFamily="18" charset="0"/>
                <a:cs typeface="Times New Roman" panose="02020603050405020304" pitchFamily="18" charset="0"/>
              </a:rPr>
              <a:t>recunoaștere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monitorizarea respectării măsurilor de supraveghere impuse </a:t>
            </a:r>
            <a:r>
              <a:rPr lang="ro-RO" sz="2000" b="1" dirty="0" smtClean="0">
                <a:solidFill>
                  <a:srgbClr val="FF0000"/>
                </a:solidFill>
                <a:latin typeface="Times New Roman" panose="02020603050405020304" pitchFamily="18" charset="0"/>
                <a:cs typeface="Times New Roman" panose="02020603050405020304" pitchFamily="18" charset="0"/>
              </a:rPr>
              <a:t>va fi guvernată de legislaţia statului executant</a:t>
            </a:r>
            <a:r>
              <a:rPr lang="en-GB" sz="2000" b="1"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(art. 16 </a:t>
            </a:r>
            <a:r>
              <a:rPr lang="ro-RO" sz="2000" dirty="0" smtClean="0">
                <a:latin typeface="Times New Roman" panose="02020603050405020304" pitchFamily="18" charset="0"/>
                <a:cs typeface="Times New Roman" panose="02020603050405020304" pitchFamily="18" charset="0"/>
              </a:rPr>
              <a:t>Decizia-cadru</a:t>
            </a:r>
            <a:r>
              <a:rPr lang="en-GB" sz="2000" dirty="0" smtClean="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Cu toate acestea</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autoritatea competentă din statul executant</a:t>
            </a:r>
            <a:r>
              <a:rPr lang="en-GB" sz="2000" b="1" dirty="0" smtClean="0">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va avea </a:t>
            </a:r>
            <a:r>
              <a:rPr lang="ro-RO" sz="2000" u="sng" dirty="0" smtClean="0">
                <a:latin typeface="Times New Roman" panose="02020603050405020304" pitchFamily="18" charset="0"/>
                <a:cs typeface="Times New Roman" panose="02020603050405020304" pitchFamily="18" charset="0"/>
              </a:rPr>
              <a:t>competența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a:t>
            </a:r>
            <a:r>
              <a:rPr lang="ro-RO" sz="2000" dirty="0" smtClean="0">
                <a:latin typeface="Times New Roman" panose="02020603050405020304" pitchFamily="18" charset="0"/>
                <a:cs typeface="Times New Roman" panose="02020603050405020304" pitchFamily="18" charset="0"/>
              </a:rPr>
              <a:t>privința </a:t>
            </a:r>
            <a:r>
              <a:rPr lang="ro-RO" sz="2000" dirty="0" smtClean="0">
                <a:latin typeface="Times New Roman" panose="02020603050405020304" pitchFamily="18" charset="0"/>
                <a:cs typeface="Times New Roman" panose="02020603050405020304" pitchFamily="18" charset="0"/>
              </a:rPr>
              <a:t>hotărârilor ulterioare ce vor viza măsurile de supraveghere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Asemenea</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hotărâri sunt, în special</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GB" sz="2000" dirty="0">
                <a:latin typeface="Times New Roman" panose="02020603050405020304" pitchFamily="18" charset="0"/>
                <a:cs typeface="Times New Roman" panose="02020603050405020304" pitchFamily="18" charset="0"/>
              </a:rPr>
              <a:t>	(a) </a:t>
            </a:r>
            <a:r>
              <a:rPr lang="ro-RO" sz="2000" dirty="0" smtClean="0">
                <a:latin typeface="Times New Roman" panose="02020603050405020304" pitchFamily="18" charset="0"/>
                <a:cs typeface="Times New Roman" panose="02020603050405020304" pitchFamily="18" charset="0"/>
              </a:rPr>
              <a:t>prelungirea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verificarea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și</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revocarea hotărârii privind măsurile de supraveghere</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GB" sz="2000" dirty="0">
                <a:latin typeface="Times New Roman" panose="02020603050405020304" pitchFamily="18" charset="0"/>
                <a:cs typeface="Times New Roman" panose="02020603050405020304" pitchFamily="18" charset="0"/>
              </a:rPr>
              <a:t>	(b) </a:t>
            </a:r>
            <a:r>
              <a:rPr lang="ro-RO" sz="2000" dirty="0" smtClean="0">
                <a:latin typeface="Times New Roman" panose="02020603050405020304" pitchFamily="18" charset="0"/>
                <a:cs typeface="Times New Roman" panose="02020603050405020304" pitchFamily="18" charset="0"/>
              </a:rPr>
              <a:t>modificarea măsurilor de supraveghere</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GB" sz="2000" dirty="0">
                <a:latin typeface="Times New Roman" panose="02020603050405020304" pitchFamily="18" charset="0"/>
                <a:cs typeface="Times New Roman" panose="02020603050405020304" pitchFamily="18" charset="0"/>
              </a:rPr>
              <a:t>	(c) </a:t>
            </a:r>
            <a:r>
              <a:rPr lang="ro-RO" sz="2000" dirty="0" smtClean="0">
                <a:latin typeface="Times New Roman" panose="02020603050405020304" pitchFamily="18" charset="0"/>
                <a:cs typeface="Times New Roman" panose="02020603050405020304" pitchFamily="18" charset="0"/>
              </a:rPr>
              <a:t>emiterea unui mandat de arestare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 a oricărei alte hotărâri executorii cu aceleaşi efecte</a:t>
            </a:r>
            <a:r>
              <a:rPr lang="en-GB"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smtClean="0">
                <a:latin typeface="Times New Roman" panose="02020603050405020304" pitchFamily="18" charset="0"/>
                <a:cs typeface="Times New Roman" panose="02020603050405020304" pitchFamily="18" charset="0"/>
              </a:rPr>
              <a:t>Obligațiile </a:t>
            </a:r>
            <a:r>
              <a:rPr lang="ro-RO" sz="3600" b="1" dirty="0" smtClean="0">
                <a:latin typeface="Times New Roman" panose="02020603050405020304" pitchFamily="18" charset="0"/>
                <a:cs typeface="Times New Roman" panose="02020603050405020304" pitchFamily="18" charset="0"/>
              </a:rPr>
              <a:t>impuse </a:t>
            </a:r>
            <a:r>
              <a:rPr lang="ro-RO" sz="3600" b="1" dirty="0" smtClean="0">
                <a:latin typeface="Times New Roman" panose="02020603050405020304" pitchFamily="18" charset="0"/>
                <a:cs typeface="Times New Roman" panose="02020603050405020304" pitchFamily="18" charset="0"/>
              </a:rPr>
              <a:t>autorităților </a:t>
            </a:r>
            <a:r>
              <a:rPr lang="ro-RO" sz="3600" b="1" dirty="0" smtClean="0">
                <a:latin typeface="Times New Roman" panose="02020603050405020304" pitchFamily="18" charset="0"/>
                <a:cs typeface="Times New Roman" panose="02020603050405020304" pitchFamily="18" charset="0"/>
              </a:rPr>
              <a:t>implicate</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55743"/>
            <a:ext cx="10275501" cy="4783169"/>
          </a:xfrm>
        </p:spPr>
        <p:txBody>
          <a:bodyPr>
            <a:normAutofit/>
          </a:bodyPr>
          <a:lstStyle/>
          <a:p>
            <a:pPr marL="342900" indent="-342900" algn="just">
              <a:lnSpc>
                <a:spcPct val="100000"/>
              </a:lnSpc>
              <a:spcBef>
                <a:spcPts val="0"/>
              </a:spcBef>
              <a:spcAft>
                <a:spcPts val="1200"/>
              </a:spcAf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Autoritatea competentă din statul executant poate solicita </a:t>
            </a:r>
            <a:r>
              <a:rPr lang="ro-RO" sz="2000" dirty="0" smtClean="0">
                <a:latin typeface="Times New Roman" panose="02020603050405020304" pitchFamily="18" charset="0"/>
                <a:cs typeface="Times New Roman" panose="02020603050405020304" pitchFamily="18" charset="0"/>
              </a:rPr>
              <a:t>autorității </a:t>
            </a:r>
            <a:r>
              <a:rPr lang="ro-RO" sz="2000" dirty="0" smtClean="0">
                <a:latin typeface="Times New Roman" panose="02020603050405020304" pitchFamily="18" charset="0"/>
                <a:cs typeface="Times New Roman" panose="02020603050405020304" pitchFamily="18" charset="0"/>
              </a:rPr>
              <a:t>competente din statul emitent </a:t>
            </a:r>
            <a:r>
              <a:rPr lang="ro-RO" sz="2000" dirty="0" smtClean="0">
                <a:latin typeface="Times New Roman" panose="02020603050405020304" pitchFamily="18" charset="0"/>
                <a:cs typeface="Times New Roman" panose="02020603050405020304" pitchFamily="18" charset="0"/>
              </a:rPr>
              <a:t>informații </a:t>
            </a:r>
            <a:r>
              <a:rPr lang="ro-RO" sz="2000" dirty="0" smtClean="0">
                <a:latin typeface="Times New Roman" panose="02020603050405020304" pitchFamily="18" charset="0"/>
                <a:cs typeface="Times New Roman" panose="02020603050405020304" pitchFamily="18" charset="0"/>
              </a:rPr>
              <a:t>cu privire la necesitatea </a:t>
            </a:r>
            <a:r>
              <a:rPr lang="ro-RO" sz="2000" dirty="0" smtClean="0">
                <a:latin typeface="Times New Roman" panose="02020603050405020304" pitchFamily="18" charset="0"/>
                <a:cs typeface="Times New Roman" panose="02020603050405020304" pitchFamily="18" charset="0"/>
              </a:rPr>
              <a:t>menținerii </a:t>
            </a:r>
            <a:r>
              <a:rPr lang="ro-RO" sz="2000" b="1" dirty="0" smtClean="0">
                <a:latin typeface="Times New Roman" panose="02020603050405020304" pitchFamily="18" charset="0"/>
                <a:cs typeface="Times New Roman" panose="02020603050405020304" pitchFamily="18" charset="0"/>
              </a:rPr>
              <a:t>măsurilor de supraveghere în fiecare caz concret</a:t>
            </a:r>
            <a:endParaRPr lang="en-GB" sz="2000" b="1" dirty="0">
              <a:latin typeface="Times New Roman" panose="02020603050405020304" pitchFamily="18" charset="0"/>
              <a:cs typeface="Times New Roman" panose="02020603050405020304" pitchFamily="18" charset="0"/>
            </a:endParaRPr>
          </a:p>
          <a:p>
            <a:pPr marL="342900" indent="-342900" algn="just">
              <a:lnSpc>
                <a:spcPct val="100000"/>
              </a:lnSpc>
              <a:spcBef>
                <a:spcPts val="0"/>
              </a:spcBef>
              <a:spcAft>
                <a:spcPts val="1200"/>
              </a:spcAft>
              <a:buFont typeface="Wingdings" panose="05000000000000000000" pitchFamily="2" charset="2"/>
              <a:buChar char=""/>
            </a:pPr>
            <a:r>
              <a:rPr lang="ro-RO" sz="2000" b="1" dirty="0" smtClean="0">
                <a:latin typeface="Times New Roman" panose="02020603050405020304" pitchFamily="18" charset="0"/>
                <a:cs typeface="Times New Roman" panose="02020603050405020304" pitchFamily="18" charset="0"/>
              </a:rPr>
              <a:t>Înaintea expirării duratei</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prevăzută în art.</a:t>
            </a:r>
            <a:r>
              <a:rPr lang="en-GB" sz="2000" dirty="0" smtClean="0">
                <a:latin typeface="Times New Roman" panose="02020603050405020304" pitchFamily="18" charset="0"/>
                <a:cs typeface="Times New Roman" panose="02020603050405020304" pitchFamily="18" charset="0"/>
              </a:rPr>
              <a:t> 10</a:t>
            </a:r>
            <a:r>
              <a:rPr lang="ro-RO" sz="2000" dirty="0" smtClean="0">
                <a:latin typeface="Times New Roman" panose="02020603050405020304" pitchFamily="18" charset="0"/>
                <a:cs typeface="Times New Roman" panose="02020603050405020304" pitchFamily="18" charset="0"/>
              </a:rPr>
              <a:t> alin. </a:t>
            </a:r>
            <a:r>
              <a:rPr lang="en-GB" sz="2000" dirty="0" smtClean="0">
                <a:latin typeface="Times New Roman" panose="02020603050405020304" pitchFamily="18" charset="0"/>
                <a:cs typeface="Times New Roman" panose="02020603050405020304" pitchFamily="18" charset="0"/>
              </a:rPr>
              <a:t>5, </a:t>
            </a:r>
            <a:r>
              <a:rPr lang="ro-RO" sz="2000" dirty="0" smtClean="0">
                <a:latin typeface="Times New Roman" panose="02020603050405020304" pitchFamily="18" charset="0"/>
                <a:cs typeface="Times New Roman" panose="02020603050405020304" pitchFamily="18" charset="0"/>
              </a:rPr>
              <a:t>autoritatea competentă din statul emitent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din oficiu sau la solicitarea </a:t>
            </a:r>
            <a:r>
              <a:rPr lang="ro-RO" sz="2000" dirty="0" smtClean="0">
                <a:latin typeface="Times New Roman" panose="02020603050405020304" pitchFamily="18" charset="0"/>
                <a:cs typeface="Times New Roman" panose="02020603050405020304" pitchFamily="18" charset="0"/>
              </a:rPr>
              <a:t>autorității </a:t>
            </a:r>
            <a:r>
              <a:rPr lang="ro-RO" sz="2000" dirty="0" smtClean="0">
                <a:latin typeface="Times New Roman" panose="02020603050405020304" pitchFamily="18" charset="0"/>
                <a:cs typeface="Times New Roman" panose="02020603050405020304" pitchFamily="18" charset="0"/>
              </a:rPr>
              <a:t>competente din statul executant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pentru ce perioadă</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dacă este cazul</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vor fi </a:t>
            </a:r>
            <a:r>
              <a:rPr lang="ro-RO" sz="2000" dirty="0" smtClean="0">
                <a:latin typeface="Times New Roman" panose="02020603050405020304" pitchFamily="18" charset="0"/>
                <a:cs typeface="Times New Roman" panose="02020603050405020304" pitchFamily="18" charset="0"/>
              </a:rPr>
              <a:t>menținute/prelungite obligațiile </a:t>
            </a:r>
            <a:r>
              <a:rPr lang="ro-RO" sz="2000" dirty="0" smtClean="0">
                <a:latin typeface="Times New Roman" panose="02020603050405020304" pitchFamily="18" charset="0"/>
                <a:cs typeface="Times New Roman" panose="02020603050405020304" pitchFamily="18" charset="0"/>
              </a:rPr>
              <a:t>impuse</a:t>
            </a:r>
            <a:endParaRPr lang="en-GB" sz="2000" dirty="0">
              <a:latin typeface="Times New Roman" panose="02020603050405020304" pitchFamily="18" charset="0"/>
              <a:cs typeface="Times New Roman" panose="02020603050405020304" pitchFamily="18" charset="0"/>
            </a:endParaRPr>
          </a:p>
          <a:p>
            <a:pPr marL="342900" indent="-342900" algn="just">
              <a:lnSpc>
                <a:spcPct val="100000"/>
              </a:lnSpc>
              <a:spcBef>
                <a:spcPts val="0"/>
              </a:spcBef>
              <a:spcAft>
                <a:spcPts val="1200"/>
              </a:spcAf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Autoritatea competentă a statului executant </a:t>
            </a:r>
            <a:r>
              <a:rPr lang="ro-RO" sz="2000" b="1" dirty="0" smtClean="0">
                <a:solidFill>
                  <a:srgbClr val="FF0000"/>
                </a:solidFill>
                <a:latin typeface="Times New Roman" panose="02020603050405020304" pitchFamily="18" charset="0"/>
                <a:cs typeface="Times New Roman" panose="02020603050405020304" pitchFamily="18" charset="0"/>
              </a:rPr>
              <a:t>va comunica de îndată</a:t>
            </a:r>
            <a:r>
              <a:rPr lang="en-GB" sz="2000" b="1" dirty="0" smtClean="0">
                <a:solidFill>
                  <a:srgbClr val="FF0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autorității </a:t>
            </a:r>
            <a:r>
              <a:rPr lang="ro-RO" sz="2000" dirty="0" smtClean="0">
                <a:latin typeface="Times New Roman" panose="02020603050405020304" pitchFamily="18" charset="0"/>
                <a:cs typeface="Times New Roman" panose="02020603050405020304" pitchFamily="18" charset="0"/>
              </a:rPr>
              <a:t>competent</a:t>
            </a:r>
            <a:r>
              <a:rPr lang="en-US" sz="2000" dirty="0" smtClean="0">
                <a:latin typeface="Times New Roman" panose="02020603050405020304" pitchFamily="18" charset="0"/>
                <a:cs typeface="Times New Roman" panose="02020603050405020304" pitchFamily="18" charset="0"/>
              </a:rPr>
              <a:t>e</a:t>
            </a:r>
            <a:r>
              <a:rPr lang="ro-RO" sz="2000" dirty="0" smtClean="0">
                <a:latin typeface="Times New Roman" panose="02020603050405020304" pitchFamily="18" charset="0"/>
                <a:cs typeface="Times New Roman" panose="02020603050405020304" pitchFamily="18" charset="0"/>
              </a:rPr>
              <a:t> a statului emitent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despre</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orice încălcare a măsurilor de supraveghere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 despre</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orice alt aspect</a:t>
            </a:r>
            <a:r>
              <a:rPr lang="en-GB" sz="2000" b="1" dirty="0" smtClean="0">
                <a:solidFill>
                  <a:srgbClr val="FF0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care ar putea determina </a:t>
            </a:r>
            <a:r>
              <a:rPr lang="ro-RO" sz="2000" dirty="0" smtClean="0">
                <a:latin typeface="Times New Roman" panose="02020603050405020304" pitchFamily="18" charset="0"/>
                <a:cs typeface="Times New Roman" panose="02020603050405020304" pitchFamily="18" charset="0"/>
              </a:rPr>
              <a:t>pronunțarea</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unei</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hotărâri</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ulterioare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prevăzute în art.</a:t>
            </a:r>
            <a:r>
              <a:rPr lang="en-GB" sz="2000" dirty="0" smtClean="0">
                <a:latin typeface="Times New Roman" panose="02020603050405020304" pitchFamily="18" charset="0"/>
                <a:cs typeface="Times New Roman" panose="02020603050405020304" pitchFamily="18" charset="0"/>
              </a:rPr>
              <a:t> 18</a:t>
            </a:r>
            <a:r>
              <a:rPr lang="ro-RO" sz="2000" dirty="0" smtClean="0">
                <a:latin typeface="Times New Roman" panose="02020603050405020304" pitchFamily="18" charset="0"/>
                <a:cs typeface="Times New Roman" panose="02020603050405020304" pitchFamily="18" charset="0"/>
              </a:rPr>
              <a:t> alin. </a:t>
            </a:r>
            <a:r>
              <a:rPr lang="en-GB" sz="2000" dirty="0" smtClean="0">
                <a:latin typeface="Times New Roman" panose="02020603050405020304" pitchFamily="18" charset="0"/>
                <a:cs typeface="Times New Roman" panose="02020603050405020304" pitchFamily="18" charset="0"/>
              </a:rPr>
              <a:t>1</a:t>
            </a:r>
            <a:r>
              <a:rPr lang="ro-RO" sz="2000" dirty="0" smtClean="0">
                <a:latin typeface="Times New Roman" panose="02020603050405020304" pitchFamily="18" charset="0"/>
                <a:cs typeface="Times New Roman" panose="02020603050405020304" pitchFamily="18" charset="0"/>
              </a:rPr>
              <a: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Comunicarea va fi făcută prin intermediul formularului prevăzut în</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Anexa</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II</a:t>
            </a:r>
          </a:p>
          <a:p>
            <a:pPr marL="342900" indent="-342900" algn="just">
              <a:lnSpc>
                <a:spcPct val="100000"/>
              </a:lnSpc>
              <a:spcBef>
                <a:spcPts val="0"/>
              </a:spcBef>
              <a:spcAft>
                <a:spcPts val="1200"/>
              </a:spcAf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Autoritatea competentă din statul executant va informa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fără întârziere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autoritatea competentă din statul emitent,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prin orice mijloace în măsură să producă un document scris,</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despre </a:t>
            </a:r>
            <a:r>
              <a:rPr lang="ro-RO" sz="2000" b="1" dirty="0" smtClean="0">
                <a:latin typeface="Times New Roman" panose="02020603050405020304" pitchFamily="18" charset="0"/>
                <a:cs typeface="Times New Roman" panose="02020603050405020304" pitchFamily="18" charset="0"/>
              </a:rPr>
              <a:t>situațiile </a:t>
            </a:r>
            <a:r>
              <a:rPr lang="ro-RO" sz="2000" b="1" dirty="0" smtClean="0">
                <a:latin typeface="Times New Roman" panose="02020603050405020304" pitchFamily="18" charset="0"/>
                <a:cs typeface="Times New Roman" panose="02020603050405020304" pitchFamily="18" charset="0"/>
              </a:rPr>
              <a:t>prevăzute </a:t>
            </a:r>
            <a:r>
              <a:rPr lang="ro-RO" sz="2000" b="1" dirty="0">
                <a:latin typeface="Times New Roman" panose="02020603050405020304" pitchFamily="18" charset="0"/>
                <a:cs typeface="Times New Roman" panose="02020603050405020304" pitchFamily="18" charset="0"/>
              </a:rPr>
              <a:t>î</a:t>
            </a:r>
            <a:r>
              <a:rPr lang="en-GB" sz="2000" b="1" dirty="0" smtClean="0">
                <a:latin typeface="Times New Roman" panose="02020603050405020304" pitchFamily="18" charset="0"/>
                <a:cs typeface="Times New Roman" panose="02020603050405020304" pitchFamily="18" charset="0"/>
              </a:rPr>
              <a:t>n </a:t>
            </a:r>
            <a:r>
              <a:rPr lang="en-GB" sz="2000" b="1" dirty="0">
                <a:latin typeface="Times New Roman" panose="02020603050405020304" pitchFamily="18" charset="0"/>
                <a:cs typeface="Times New Roman" panose="02020603050405020304" pitchFamily="18" charset="0"/>
              </a:rPr>
              <a:t>art. 20 </a:t>
            </a:r>
            <a:r>
              <a:rPr lang="ro-RO" sz="2000" b="1" dirty="0" smtClean="0">
                <a:latin typeface="Times New Roman" panose="02020603050405020304" pitchFamily="18" charset="0"/>
                <a:cs typeface="Times New Roman" panose="02020603050405020304" pitchFamily="18" charset="0"/>
              </a:rPr>
              <a:t>alin</a:t>
            </a:r>
            <a:r>
              <a:rPr lang="en-GB" sz="2000" b="1" dirty="0" smtClean="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2 </a:t>
            </a:r>
            <a:r>
              <a:rPr lang="ro-RO" sz="2000" b="1" dirty="0" smtClean="0">
                <a:latin typeface="Times New Roman" panose="02020603050405020304" pitchFamily="18" charset="0"/>
                <a:cs typeface="Times New Roman" panose="02020603050405020304" pitchFamily="18" charset="0"/>
              </a:rPr>
              <a:t>din Decizia-cadru</a:t>
            </a: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103279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smtClean="0">
                <a:latin typeface="Times New Roman" panose="02020603050405020304" pitchFamily="18" charset="0"/>
                <a:cs typeface="Times New Roman" panose="02020603050405020304" pitchFamily="18" charset="0"/>
              </a:rPr>
              <a:t>Consultări</a:t>
            </a:r>
            <a:r>
              <a:rPr lang="en-GB" sz="3600" b="1" dirty="0" smtClean="0">
                <a:latin typeface="Times New Roman" panose="02020603050405020304" pitchFamily="18" charset="0"/>
                <a:cs typeface="Times New Roman" panose="02020603050405020304" pitchFamily="18" charset="0"/>
              </a:rPr>
              <a:t> </a:t>
            </a:r>
            <a:r>
              <a:rPr lang="en-GB" sz="3600" b="1" dirty="0">
                <a:latin typeface="Times New Roman" panose="02020603050405020304" pitchFamily="18" charset="0"/>
                <a:cs typeface="Times New Roman" panose="02020603050405020304" pitchFamily="18" charset="0"/>
              </a:rPr>
              <a:t>(art. 22) </a:t>
            </a:r>
            <a:r>
              <a:rPr lang="ro-RO" sz="3600" b="1" dirty="0" smtClean="0">
                <a:latin typeface="Times New Roman" panose="02020603050405020304" pitchFamily="18" charset="0"/>
                <a:cs typeface="Times New Roman" panose="02020603050405020304" pitchFamily="18" charset="0"/>
              </a:rPr>
              <a:t>și </a:t>
            </a:r>
            <a:r>
              <a:rPr lang="ro-RO" sz="3600" b="1" dirty="0" smtClean="0">
                <a:latin typeface="Times New Roman" panose="02020603050405020304" pitchFamily="18" charset="0"/>
                <a:cs typeface="Times New Roman" panose="02020603050405020304" pitchFamily="18" charset="0"/>
              </a:rPr>
              <a:t>limbile folosite </a:t>
            </a:r>
            <a:r>
              <a:rPr lang="en-GB" sz="3600" b="1" dirty="0" smtClean="0">
                <a:latin typeface="Times New Roman" panose="02020603050405020304" pitchFamily="18" charset="0"/>
                <a:cs typeface="Times New Roman" panose="02020603050405020304" pitchFamily="18" charset="0"/>
              </a:rPr>
              <a:t>(art</a:t>
            </a:r>
            <a:r>
              <a:rPr lang="en-GB" sz="3600" b="1" dirty="0">
                <a:latin typeface="Times New Roman" panose="02020603050405020304" pitchFamily="18" charset="0"/>
                <a:cs typeface="Times New Roman" panose="02020603050405020304" pitchFamily="18" charset="0"/>
              </a:rPr>
              <a:t>. 24)</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Autorităţile competente, atât ale statului emitent, </a:t>
            </a:r>
            <a:r>
              <a:rPr lang="ro-RO" sz="2000" smtClean="0">
                <a:latin typeface="Times New Roman" panose="02020603050405020304" pitchFamily="18" charset="0"/>
                <a:cs typeface="Times New Roman" panose="02020603050405020304" pitchFamily="18" charset="0"/>
              </a:rPr>
              <a:t>cât </a:t>
            </a:r>
            <a:r>
              <a:rPr lang="ro-RO" sz="2000" smtClean="0">
                <a:latin typeface="Times New Roman" panose="02020603050405020304" pitchFamily="18" charset="0"/>
                <a:cs typeface="Times New Roman" panose="02020603050405020304" pitchFamily="18" charset="0"/>
              </a:rPr>
              <a:t>și </a:t>
            </a:r>
            <a:r>
              <a:rPr lang="ro-RO" sz="2000" dirty="0" smtClean="0">
                <a:latin typeface="Times New Roman" panose="02020603050405020304" pitchFamily="18" charset="0"/>
                <a:cs typeface="Times New Roman" panose="02020603050405020304" pitchFamily="18" charset="0"/>
              </a:rPr>
              <a:t>cele ale statului executant</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se vor consulta</a:t>
            </a: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None/>
            </a:pPr>
            <a:r>
              <a:rPr lang="en-GB" sz="2000" dirty="0">
                <a:latin typeface="Times New Roman" panose="02020603050405020304" pitchFamily="18" charset="0"/>
                <a:cs typeface="Times New Roman" panose="02020603050405020304" pitchFamily="18" charset="0"/>
              </a:rPr>
              <a:t>	</a:t>
            </a:r>
            <a:r>
              <a:rPr lang="en-GB" sz="2000" i="1" dirty="0">
                <a:latin typeface="Times New Roman" panose="02020603050405020304" pitchFamily="18" charset="0"/>
                <a:cs typeface="Times New Roman" panose="02020603050405020304" pitchFamily="18" charset="0"/>
              </a:rPr>
              <a:t>(a) </a:t>
            </a:r>
            <a:r>
              <a:rPr lang="ro-RO" sz="2000" i="1" dirty="0" smtClean="0">
                <a:latin typeface="Times New Roman" panose="02020603050405020304" pitchFamily="18" charset="0"/>
                <a:cs typeface="Times New Roman" panose="02020603050405020304" pitchFamily="18" charset="0"/>
              </a:rPr>
              <a:t>în cursul procedurii de emitere</a:t>
            </a:r>
            <a:r>
              <a:rPr lang="en-GB" sz="2000" i="1" dirty="0" smtClean="0">
                <a:latin typeface="Times New Roman" panose="02020603050405020304" pitchFamily="18" charset="0"/>
                <a:cs typeface="Times New Roman" panose="02020603050405020304" pitchFamily="18" charset="0"/>
              </a:rPr>
              <a:t>, </a:t>
            </a:r>
            <a:r>
              <a:rPr lang="ro-RO" sz="2000" i="1" dirty="0" smtClean="0">
                <a:latin typeface="Times New Roman" panose="02020603050405020304" pitchFamily="18" charset="0"/>
                <a:cs typeface="Times New Roman" panose="02020603050405020304" pitchFamily="18" charset="0"/>
              </a:rPr>
              <a:t>sau</a:t>
            </a:r>
            <a:r>
              <a:rPr lang="en-GB" sz="2000" i="1" dirty="0" smtClean="0">
                <a:latin typeface="Times New Roman" panose="02020603050405020304" pitchFamily="18" charset="0"/>
                <a:cs typeface="Times New Roman" panose="02020603050405020304" pitchFamily="18" charset="0"/>
              </a:rPr>
              <a:t>, </a:t>
            </a:r>
            <a:r>
              <a:rPr lang="ro-RO" sz="2000" i="1" dirty="0" smtClean="0">
                <a:latin typeface="Times New Roman" panose="02020603050405020304" pitchFamily="18" charset="0"/>
                <a:cs typeface="Times New Roman" panose="02020603050405020304" pitchFamily="18" charset="0"/>
              </a:rPr>
              <a:t>cel mai târziu</a:t>
            </a:r>
            <a:r>
              <a:rPr lang="en-GB" sz="2000" i="1" dirty="0" smtClean="0">
                <a:latin typeface="Times New Roman" panose="02020603050405020304" pitchFamily="18" charset="0"/>
                <a:cs typeface="Times New Roman" panose="02020603050405020304" pitchFamily="18" charset="0"/>
              </a:rPr>
              <a:t>, </a:t>
            </a:r>
            <a:r>
              <a:rPr lang="ro-RO" sz="2000" i="1" dirty="0" smtClean="0">
                <a:latin typeface="Times New Roman" panose="02020603050405020304" pitchFamily="18" charset="0"/>
                <a:cs typeface="Times New Roman" panose="02020603050405020304" pitchFamily="18" charset="0"/>
              </a:rPr>
              <a:t>înaintea comunicării hotărârii privind măsurile de supraveghere împreună cu certificatul prevăzut la art.</a:t>
            </a:r>
            <a:r>
              <a:rPr lang="en-GB" sz="2000" i="1" dirty="0" smtClean="0">
                <a:latin typeface="Times New Roman" panose="02020603050405020304" pitchFamily="18" charset="0"/>
                <a:cs typeface="Times New Roman" panose="02020603050405020304" pitchFamily="18" charset="0"/>
              </a:rPr>
              <a:t> </a:t>
            </a:r>
            <a:r>
              <a:rPr lang="en-GB" sz="2000" i="1" dirty="0">
                <a:latin typeface="Times New Roman" panose="02020603050405020304" pitchFamily="18" charset="0"/>
                <a:cs typeface="Times New Roman" panose="02020603050405020304" pitchFamily="18" charset="0"/>
              </a:rPr>
              <a:t>10;</a:t>
            </a:r>
          </a:p>
          <a:p>
            <a:pPr marL="0" marR="0" lvl="0" indent="0" algn="just">
              <a:lnSpc>
                <a:spcPct val="107000"/>
              </a:lnSpc>
              <a:spcBef>
                <a:spcPts val="0"/>
              </a:spcBef>
              <a:spcAft>
                <a:spcPts val="0"/>
              </a:spcAft>
              <a:buNone/>
            </a:pPr>
            <a:r>
              <a:rPr lang="en-GB" sz="2000" i="1" dirty="0">
                <a:latin typeface="Times New Roman" panose="02020603050405020304" pitchFamily="18" charset="0"/>
                <a:cs typeface="Times New Roman" panose="02020603050405020304" pitchFamily="18" charset="0"/>
              </a:rPr>
              <a:t>	(b) </a:t>
            </a:r>
            <a:r>
              <a:rPr lang="ro-RO" sz="2000" i="1" dirty="0" smtClean="0">
                <a:latin typeface="Times New Roman" panose="02020603050405020304" pitchFamily="18" charset="0"/>
                <a:cs typeface="Times New Roman" panose="02020603050405020304" pitchFamily="18" charset="0"/>
              </a:rPr>
              <a:t>pentru a asigura </a:t>
            </a:r>
            <a:r>
              <a:rPr lang="ro-RO" sz="2000" i="1" dirty="0" smtClean="0">
                <a:latin typeface="Times New Roman" panose="02020603050405020304" pitchFamily="18" charset="0"/>
                <a:cs typeface="Times New Roman" panose="02020603050405020304" pitchFamily="18" charset="0"/>
              </a:rPr>
              <a:t>eficiența </a:t>
            </a:r>
            <a:r>
              <a:rPr lang="ro-RO" sz="2000" i="1" dirty="0" smtClean="0">
                <a:latin typeface="Times New Roman" panose="02020603050405020304" pitchFamily="18" charset="0"/>
                <a:cs typeface="Times New Roman" panose="02020603050405020304" pitchFamily="18" charset="0"/>
              </a:rPr>
              <a:t>monitorizării măsurilor de supraveghere impuse</a:t>
            </a:r>
            <a:r>
              <a:rPr lang="en-GB" sz="2000" i="1" dirty="0" smtClean="0">
                <a:latin typeface="Times New Roman" panose="02020603050405020304" pitchFamily="18" charset="0"/>
                <a:cs typeface="Times New Roman" panose="02020603050405020304" pitchFamily="18" charset="0"/>
              </a:rPr>
              <a:t>; </a:t>
            </a:r>
            <a:endParaRPr lang="en-GB" sz="2000" i="1" dirty="0">
              <a:latin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None/>
            </a:pPr>
            <a:r>
              <a:rPr lang="en-GB" sz="2000" i="1" dirty="0">
                <a:latin typeface="Times New Roman" panose="02020603050405020304" pitchFamily="18" charset="0"/>
                <a:cs typeface="Times New Roman" panose="02020603050405020304" pitchFamily="18" charset="0"/>
              </a:rPr>
              <a:t>	(c) </a:t>
            </a:r>
            <a:r>
              <a:rPr lang="ro-RO" sz="2000" i="1" dirty="0" smtClean="0">
                <a:latin typeface="Times New Roman" panose="02020603050405020304" pitchFamily="18" charset="0"/>
                <a:cs typeface="Times New Roman" panose="02020603050405020304" pitchFamily="18" charset="0"/>
              </a:rPr>
              <a:t>în </a:t>
            </a:r>
            <a:r>
              <a:rPr lang="ro-RO" sz="2000" i="1" dirty="0" smtClean="0">
                <a:latin typeface="Times New Roman" panose="02020603050405020304" pitchFamily="18" charset="0"/>
                <a:cs typeface="Times New Roman" panose="02020603050405020304" pitchFamily="18" charset="0"/>
              </a:rPr>
              <a:t>situația </a:t>
            </a:r>
            <a:r>
              <a:rPr lang="ro-RO" sz="2000" i="1" dirty="0" smtClean="0">
                <a:latin typeface="Times New Roman" panose="02020603050405020304" pitchFamily="18" charset="0"/>
                <a:cs typeface="Times New Roman" panose="02020603050405020304" pitchFamily="18" charset="0"/>
              </a:rPr>
              <a:t>în care persoana supravegheată încalcă, în mod grav, măsurile de </a:t>
            </a:r>
            <a:r>
              <a:rPr lang="ro-RO" sz="2000" i="1" dirty="0" smtClean="0">
                <a:latin typeface="Times New Roman" panose="02020603050405020304" pitchFamily="18" charset="0"/>
                <a:cs typeface="Times New Roman" panose="02020603050405020304" pitchFamily="18" charset="0"/>
              </a:rPr>
              <a:t>supraveghere </a:t>
            </a:r>
            <a:r>
              <a:rPr lang="ro-RO" sz="2000" i="1" dirty="0" smtClean="0">
                <a:latin typeface="Times New Roman" panose="02020603050405020304" pitchFamily="18" charset="0"/>
                <a:cs typeface="Times New Roman" panose="02020603050405020304" pitchFamily="18" charset="0"/>
              </a:rPr>
              <a:t>impuse</a:t>
            </a:r>
            <a:r>
              <a:rPr lang="en-GB" sz="2000" i="1" dirty="0" smtClean="0">
                <a:latin typeface="Times New Roman" panose="02020603050405020304" pitchFamily="18" charset="0"/>
                <a:cs typeface="Times New Roman" panose="02020603050405020304" pitchFamily="18" charset="0"/>
              </a:rPr>
              <a:t>. </a:t>
            </a:r>
            <a:endParaRPr lang="en-GB" sz="2000" i="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Certificatele</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vor fi traduse </a:t>
            </a:r>
            <a:r>
              <a:rPr lang="ro-RO" sz="2000" dirty="0" smtClean="0">
                <a:latin typeface="Times New Roman" panose="02020603050405020304" pitchFamily="18" charset="0"/>
                <a:cs typeface="Times New Roman" panose="02020603050405020304" pitchFamily="18" charset="0"/>
              </a:rPr>
              <a:t>în limba oficială</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 în una dintre limbile oficiale ale statului executant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Orice stat membru are posibilitatea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fie la data adoptării Deciziei-cadru, fie la o dată ulterioară</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 a depune o </a:t>
            </a:r>
            <a:r>
              <a:rPr lang="ro-RO" sz="2000" dirty="0" smtClean="0">
                <a:latin typeface="Times New Roman" panose="02020603050405020304" pitchFamily="18" charset="0"/>
                <a:cs typeface="Times New Roman" panose="02020603050405020304" pitchFamily="18" charset="0"/>
              </a:rPr>
              <a:t>declarație </a:t>
            </a:r>
            <a:r>
              <a:rPr lang="ro-RO" sz="2000" dirty="0" smtClean="0">
                <a:latin typeface="Times New Roman" panose="02020603050405020304" pitchFamily="18" charset="0"/>
                <a:cs typeface="Times New Roman" panose="02020603050405020304" pitchFamily="18" charset="0"/>
              </a:rPr>
              <a:t>la Secretariatul General al Consiliului prin care </a:t>
            </a:r>
            <a:r>
              <a:rPr lang="ro-RO" sz="2000" dirty="0" smtClean="0">
                <a:latin typeface="Times New Roman" panose="02020603050405020304" pitchFamily="18" charset="0"/>
                <a:cs typeface="Times New Roman" panose="02020603050405020304" pitchFamily="18" charset="0"/>
              </a:rPr>
              <a:t>să-și </a:t>
            </a:r>
            <a:r>
              <a:rPr lang="ro-RO" sz="2000" dirty="0" smtClean="0">
                <a:latin typeface="Times New Roman" panose="02020603050405020304" pitchFamily="18" charset="0"/>
                <a:cs typeface="Times New Roman" panose="02020603050405020304" pitchFamily="18" charset="0"/>
              </a:rPr>
              <a:t>manifeste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acceptul de a primi traduceri în una sau mai multe dintre limbile oficiale ale </a:t>
            </a:r>
            <a:r>
              <a:rPr lang="ro-RO" sz="2000" dirty="0" smtClean="0">
                <a:latin typeface="Times New Roman" panose="02020603050405020304" pitchFamily="18" charset="0"/>
                <a:cs typeface="Times New Roman" panose="02020603050405020304" pitchFamily="18" charset="0"/>
              </a:rPr>
              <a:t>Instituțiilor</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Uniunii Europene</a:t>
            </a:r>
            <a:r>
              <a:rPr lang="en-GB"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ro-RO" sz="3600" b="1" dirty="0" smtClean="0">
                <a:latin typeface="Times New Roman" panose="02020603050405020304" pitchFamily="18" charset="0"/>
                <a:cs typeface="Times New Roman" panose="02020603050405020304" pitchFamily="18" charset="0"/>
              </a:rPr>
              <a:t>Cuprins</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803150"/>
            <a:ext cx="10275501" cy="4393982"/>
          </a:xfrm>
        </p:spPr>
        <p:txBody>
          <a:bodyPr>
            <a:normAutofit/>
          </a:bodyPr>
          <a:lstStyle/>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Fișa </a:t>
            </a:r>
            <a:r>
              <a:rPr lang="ro-RO" sz="2000" i="1" dirty="0" smtClean="0">
                <a:latin typeface="Times New Roman" panose="02020603050405020304" pitchFamily="18" charset="0"/>
                <a:cs typeface="Times New Roman" panose="02020603050405020304" pitchFamily="18" charset="0"/>
              </a:rPr>
              <a:t>informativă </a:t>
            </a:r>
            <a:r>
              <a:rPr lang="en-US" sz="2000" i="1" dirty="0" smtClean="0">
                <a:latin typeface="Times New Roman" panose="02020603050405020304" pitchFamily="18" charset="0"/>
                <a:cs typeface="Times New Roman" panose="02020603050405020304" pitchFamily="18" charset="0"/>
              </a:rPr>
              <a:t>– </a:t>
            </a:r>
            <a:r>
              <a:rPr lang="ro-RO" sz="2000" i="1" dirty="0" smtClean="0">
                <a:latin typeface="Times New Roman" panose="02020603050405020304" pitchFamily="18" charset="0"/>
                <a:cs typeface="Times New Roman" panose="02020603050405020304" pitchFamily="18" charset="0"/>
              </a:rPr>
              <a:t>Decizia-cadru</a:t>
            </a:r>
            <a:r>
              <a:rPr lang="en-US" sz="2000" i="1" dirty="0" smtClean="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2009/829</a:t>
            </a: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Obiective</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Definiții</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Autorități </a:t>
            </a:r>
            <a:r>
              <a:rPr lang="ro-RO" sz="2000" i="1" dirty="0" smtClean="0">
                <a:latin typeface="Times New Roman" panose="02020603050405020304" pitchFamily="18" charset="0"/>
                <a:cs typeface="Times New Roman" panose="02020603050405020304" pitchFamily="18" charset="0"/>
              </a:rPr>
              <a:t>competente</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Condițiile </a:t>
            </a:r>
            <a:r>
              <a:rPr lang="ro-RO" sz="2000" i="1" dirty="0" smtClean="0">
                <a:latin typeface="Times New Roman" panose="02020603050405020304" pitchFamily="18" charset="0"/>
                <a:cs typeface="Times New Roman" panose="02020603050405020304" pitchFamily="18" charset="0"/>
              </a:rPr>
              <a:t>de transmitere ale unei hotărâri privind măsurile de supraveghere</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Procedura de </a:t>
            </a:r>
            <a:r>
              <a:rPr lang="ro-RO" sz="2000" i="1" dirty="0" smtClean="0">
                <a:latin typeface="Times New Roman" panose="02020603050405020304" pitchFamily="18" charset="0"/>
                <a:cs typeface="Times New Roman" panose="02020603050405020304" pitchFamily="18" charset="0"/>
              </a:rPr>
              <a:t>recunoaștere </a:t>
            </a:r>
            <a:r>
              <a:rPr lang="ro-RO" sz="2000" i="1" dirty="0" smtClean="0">
                <a:latin typeface="Times New Roman" panose="02020603050405020304" pitchFamily="18" charset="0"/>
                <a:cs typeface="Times New Roman" panose="02020603050405020304" pitchFamily="18" charset="0"/>
              </a:rPr>
              <a:t>a unei </a:t>
            </a:r>
            <a:r>
              <a:rPr lang="ro-RO" sz="2000" i="1" dirty="0">
                <a:latin typeface="Times New Roman" panose="02020603050405020304" pitchFamily="18" charset="0"/>
                <a:cs typeface="Times New Roman" panose="02020603050405020304" pitchFamily="18" charset="0"/>
              </a:rPr>
              <a:t>hotărâri privind măsurile de </a:t>
            </a:r>
            <a:r>
              <a:rPr lang="ro-RO" sz="2000" i="1" dirty="0" smtClean="0">
                <a:latin typeface="Times New Roman" panose="02020603050405020304" pitchFamily="18" charset="0"/>
                <a:cs typeface="Times New Roman" panose="02020603050405020304" pitchFamily="18" charset="0"/>
              </a:rPr>
              <a:t>supraveghere</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Temeiuri pentru </a:t>
            </a:r>
            <a:r>
              <a:rPr lang="ro-RO" sz="2000" i="1" dirty="0" smtClean="0">
                <a:latin typeface="Times New Roman" panose="02020603050405020304" pitchFamily="18" charset="0"/>
                <a:cs typeface="Times New Roman" panose="02020603050405020304" pitchFamily="18" charset="0"/>
              </a:rPr>
              <a:t>nerecunoaștere</a:t>
            </a:r>
            <a:r>
              <a:rPr lang="en-US" sz="2000" i="1" dirty="0" smtClean="0">
                <a:latin typeface="Times New Roman" panose="02020603050405020304" pitchFamily="18" charset="0"/>
                <a:cs typeface="Times New Roman" panose="02020603050405020304" pitchFamily="18" charset="0"/>
              </a:rPr>
              <a:t>. </a:t>
            </a:r>
            <a:r>
              <a:rPr lang="vi-VN" sz="2000" i="1" dirty="0">
                <a:latin typeface="Times New Roman" panose="02020603050405020304" pitchFamily="18" charset="0"/>
                <a:cs typeface="Times New Roman" panose="02020603050405020304" pitchFamily="18" charset="0"/>
              </a:rPr>
              <a:t>Adaptarea măsurilor de supraveghere </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Legislația </a:t>
            </a:r>
            <a:r>
              <a:rPr lang="ro-RO" sz="2000" i="1" dirty="0" smtClean="0">
                <a:latin typeface="Times New Roman" panose="02020603050405020304" pitchFamily="18" charset="0"/>
                <a:cs typeface="Times New Roman" panose="02020603050405020304" pitchFamily="18" charset="0"/>
              </a:rPr>
              <a:t>aplicabilă si</a:t>
            </a:r>
            <a:r>
              <a:rPr lang="en-GB" sz="2000" i="1" dirty="0" smtClean="0">
                <a:latin typeface="Times New Roman" panose="02020603050405020304" pitchFamily="18" charset="0"/>
                <a:cs typeface="Times New Roman" panose="02020603050405020304" pitchFamily="18" charset="0"/>
              </a:rPr>
              <a:t> </a:t>
            </a:r>
            <a:r>
              <a:rPr lang="ro-RO" sz="2000" i="1" dirty="0" smtClean="0">
                <a:latin typeface="Times New Roman" panose="02020603050405020304" pitchFamily="18" charset="0"/>
                <a:cs typeface="Times New Roman" panose="02020603050405020304" pitchFamily="18" charset="0"/>
              </a:rPr>
              <a:t>hotărârile ulterioare</a:t>
            </a:r>
            <a:endParaRPr lang="en-GB"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Obligațiile </a:t>
            </a:r>
            <a:r>
              <a:rPr lang="ro-RO" sz="2000" i="1" dirty="0" smtClean="0">
                <a:latin typeface="Times New Roman" panose="02020603050405020304" pitchFamily="18" charset="0"/>
                <a:cs typeface="Times New Roman" panose="02020603050405020304" pitchFamily="18" charset="0"/>
              </a:rPr>
              <a:t>impuse </a:t>
            </a:r>
            <a:r>
              <a:rPr lang="ro-RO" sz="2000" i="1" dirty="0" smtClean="0">
                <a:latin typeface="Times New Roman" panose="02020603050405020304" pitchFamily="18" charset="0"/>
                <a:cs typeface="Times New Roman" panose="02020603050405020304" pitchFamily="18" charset="0"/>
              </a:rPr>
              <a:t>autorităților </a:t>
            </a:r>
            <a:r>
              <a:rPr lang="ro-RO" sz="2000" i="1" dirty="0" smtClean="0">
                <a:latin typeface="Times New Roman" panose="02020603050405020304" pitchFamily="18" charset="0"/>
                <a:cs typeface="Times New Roman" panose="02020603050405020304" pitchFamily="18" charset="0"/>
              </a:rPr>
              <a:t>implicate</a:t>
            </a:r>
            <a:endParaRPr lang="en-GB"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Consultări</a:t>
            </a:r>
            <a:r>
              <a:rPr lang="en-GB" sz="2000" i="1" dirty="0" smtClean="0">
                <a:latin typeface="Times New Roman" panose="02020603050405020304" pitchFamily="18" charset="0"/>
                <a:cs typeface="Times New Roman" panose="02020603050405020304" pitchFamily="18" charset="0"/>
              </a:rPr>
              <a:t> </a:t>
            </a:r>
            <a:r>
              <a:rPr lang="ro-RO" sz="2000" i="1" dirty="0" smtClean="0">
                <a:latin typeface="Times New Roman" panose="02020603050405020304" pitchFamily="18" charset="0"/>
                <a:cs typeface="Times New Roman" panose="02020603050405020304" pitchFamily="18" charset="0"/>
              </a:rPr>
              <a:t>și </a:t>
            </a:r>
            <a:r>
              <a:rPr lang="ro-RO" sz="2000" i="1" dirty="0" smtClean="0">
                <a:latin typeface="Times New Roman" panose="02020603050405020304" pitchFamily="18" charset="0"/>
                <a:cs typeface="Times New Roman" panose="02020603050405020304" pitchFamily="18" charset="0"/>
              </a:rPr>
              <a:t>limbile folosite</a:t>
            </a: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66394" y="453709"/>
            <a:ext cx="10905066" cy="593695"/>
          </a:xfrm>
        </p:spPr>
        <p:txBody>
          <a:bodyPr>
            <a:normAutofit/>
          </a:bodyPr>
          <a:lstStyle/>
          <a:p>
            <a:r>
              <a:rPr lang="en-US" sz="3600" b="1" dirty="0">
                <a:latin typeface="Times New Roman" panose="02020603050405020304" pitchFamily="18" charset="0"/>
                <a:cs typeface="Times New Roman" panose="02020603050405020304" pitchFamily="18" charset="0"/>
              </a:rPr>
              <a:t>  </a:t>
            </a:r>
            <a:r>
              <a:rPr lang="ro-RO" sz="3600" b="1" dirty="0" smtClean="0">
                <a:latin typeface="Times New Roman" panose="02020603050405020304" pitchFamily="18" charset="0"/>
                <a:cs typeface="Times New Roman" panose="02020603050405020304" pitchFamily="18" charset="0"/>
              </a:rPr>
              <a:t>Fișa</a:t>
            </a:r>
            <a:r>
              <a:rPr lang="en-US" sz="3600" b="1" dirty="0" smtClean="0">
                <a:latin typeface="Times New Roman" panose="02020603050405020304" pitchFamily="18" charset="0"/>
                <a:cs typeface="Times New Roman" panose="02020603050405020304" pitchFamily="18" charset="0"/>
              </a:rPr>
              <a:t> </a:t>
            </a:r>
            <a:r>
              <a:rPr lang="ro-RO" sz="3600" b="1" dirty="0" smtClean="0">
                <a:latin typeface="Times New Roman" panose="02020603050405020304" pitchFamily="18" charset="0"/>
                <a:cs typeface="Times New Roman" panose="02020603050405020304" pitchFamily="18" charset="0"/>
              </a:rPr>
              <a:t>informativă</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66394" y="989215"/>
            <a:ext cx="10905066" cy="5187141"/>
          </a:xfrm>
        </p:spPr>
        <p:txBody>
          <a:bodyPr>
            <a:noAutofit/>
          </a:bodyPr>
          <a:lstStyle/>
          <a:p>
            <a:pPr algn="just">
              <a:spcBef>
                <a:spcPts val="0"/>
              </a:spcBef>
            </a:pPr>
            <a:endParaRPr lang="ro-RO" sz="2000" dirty="0" smtClean="0">
              <a:latin typeface="Times New Roman" panose="02020603050405020304" pitchFamily="18" charset="0"/>
              <a:cs typeface="Times New Roman" panose="02020603050405020304" pitchFamily="18" charset="0"/>
            </a:endParaRPr>
          </a:p>
          <a:p>
            <a:pPr algn="just">
              <a:spcBef>
                <a:spcPts val="0"/>
              </a:spcBef>
            </a:pPr>
            <a:endParaRPr lang="ro-RO" sz="2000" dirty="0">
              <a:latin typeface="Times New Roman" panose="02020603050405020304" pitchFamily="18" charset="0"/>
              <a:cs typeface="Times New Roman" panose="02020603050405020304" pitchFamily="18" charset="0"/>
            </a:endParaRPr>
          </a:p>
          <a:p>
            <a:pPr algn="just">
              <a:spcBef>
                <a:spcPts val="0"/>
              </a:spcBef>
            </a:pPr>
            <a:r>
              <a:rPr lang="ro-RO" sz="2000" dirty="0" smtClean="0">
                <a:latin typeface="Times New Roman" panose="02020603050405020304" pitchFamily="18" charset="0"/>
                <a:cs typeface="Times New Roman" panose="02020603050405020304" pitchFamily="18" charset="0"/>
              </a:rPr>
              <a:t>Termenul limită pentru transpunerea Deciziei-cadru în legislaţiile naţionale </a:t>
            </a:r>
            <a:r>
              <a:rPr lang="en-GB" sz="2000" dirty="0" smtClean="0">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1 </a:t>
            </a:r>
            <a:r>
              <a:rPr lang="ro-RO" sz="2000" b="1" dirty="0" smtClean="0">
                <a:solidFill>
                  <a:srgbClr val="FF0000"/>
                </a:solidFill>
                <a:latin typeface="Times New Roman" panose="02020603050405020304" pitchFamily="18" charset="0"/>
                <a:cs typeface="Times New Roman" panose="02020603050405020304" pitchFamily="18" charset="0"/>
              </a:rPr>
              <a:t>decembrie</a:t>
            </a:r>
            <a:r>
              <a:rPr lang="en-GB" sz="2000" b="1" dirty="0" smtClean="0">
                <a:solidFill>
                  <a:srgbClr val="FF0000"/>
                </a:solidFill>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2012</a:t>
            </a:r>
          </a:p>
          <a:p>
            <a:pPr algn="just">
              <a:spcBef>
                <a:spcPts val="0"/>
              </a:spcBef>
            </a:pPr>
            <a:endParaRPr lang="ro-RO" sz="2000" b="1" dirty="0" smtClean="0">
              <a:solidFill>
                <a:srgbClr val="FF0000"/>
              </a:solidFill>
              <a:latin typeface="Times New Roman" panose="02020603050405020304" pitchFamily="18" charset="0"/>
              <a:cs typeface="Times New Roman" panose="02020603050405020304" pitchFamily="18" charset="0"/>
            </a:endParaRPr>
          </a:p>
          <a:p>
            <a:pPr algn="just">
              <a:spcBef>
                <a:spcPts val="0"/>
              </a:spcBef>
            </a:pPr>
            <a:r>
              <a:rPr lang="en-GB" sz="2000" b="1" dirty="0" smtClean="0">
                <a:solidFill>
                  <a:srgbClr val="FF0000"/>
                </a:solidFill>
                <a:latin typeface="Times New Roman" panose="02020603050405020304" pitchFamily="18" charset="0"/>
                <a:cs typeface="Times New Roman" panose="02020603050405020304" pitchFamily="18" charset="0"/>
              </a:rPr>
              <a:t>27 </a:t>
            </a:r>
            <a:r>
              <a:rPr lang="ro-RO" sz="2000" b="1" dirty="0" smtClean="0">
                <a:solidFill>
                  <a:srgbClr val="FF0000"/>
                </a:solidFill>
                <a:latin typeface="Times New Roman" panose="02020603050405020304" pitchFamily="18" charset="0"/>
                <a:cs typeface="Times New Roman" panose="02020603050405020304" pitchFamily="18" charset="0"/>
              </a:rPr>
              <a:t>state membre</a:t>
            </a:r>
            <a:r>
              <a:rPr lang="en-GB" sz="2000" b="1" dirty="0" smtClean="0">
                <a:solidFill>
                  <a:srgbClr val="FF0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 transpus-o</a:t>
            </a:r>
            <a:r>
              <a:rPr lang="en-GB" sz="2000" dirty="0" smtClean="0">
                <a:latin typeface="Times New Roman" panose="02020603050405020304" pitchFamily="18" charset="0"/>
                <a:cs typeface="Times New Roman" panose="02020603050405020304" pitchFamily="18" charset="0"/>
              </a:rPr>
              <a:t>,</a:t>
            </a:r>
            <a:r>
              <a:rPr lang="ro-RO" sz="2000" dirty="0" smtClean="0">
                <a:latin typeface="Times New Roman" panose="02020603050405020304" pitchFamily="18" charset="0"/>
                <a:cs typeface="Times New Roman" panose="02020603050405020304" pitchFamily="18" charset="0"/>
              </a:rPr>
              <a:t> iar</a:t>
            </a:r>
            <a:r>
              <a:rPr lang="en-GB" sz="2000" b="1"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Irlanda</a:t>
            </a:r>
            <a:r>
              <a:rPr lang="en-GB" sz="2000" b="1" dirty="0" smtClean="0">
                <a:solidFill>
                  <a:srgbClr val="FF0000"/>
                </a:solidFill>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este în continuare în procesul de transpunere </a:t>
            </a:r>
            <a:r>
              <a:rPr lang="en-GB" sz="2000" b="1" dirty="0" smtClean="0">
                <a:latin typeface="Times New Roman" panose="02020603050405020304" pitchFamily="18" charset="0"/>
                <a:cs typeface="Times New Roman" panose="02020603050405020304" pitchFamily="18" charset="0"/>
              </a:rPr>
              <a:t>(</a:t>
            </a:r>
            <a:r>
              <a:rPr lang="ro-RO" sz="2000" b="1" dirty="0" smtClean="0">
                <a:latin typeface="Times New Roman" panose="02020603050405020304" pitchFamily="18" charset="0"/>
                <a:cs typeface="Times New Roman" panose="02020603050405020304" pitchFamily="18" charset="0"/>
              </a:rPr>
              <a:t>la</a:t>
            </a:r>
            <a:r>
              <a:rPr lang="en-GB" sz="2000" b="1" dirty="0" smtClean="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28.10.2020)</a:t>
            </a:r>
          </a:p>
          <a:p>
            <a:pPr algn="just">
              <a:spcBef>
                <a:spcPts val="0"/>
              </a:spcBef>
            </a:pPr>
            <a:endParaRPr lang="ro-RO" sz="2000" dirty="0" smtClean="0">
              <a:latin typeface="Times New Roman" panose="02020603050405020304" pitchFamily="18" charset="0"/>
              <a:cs typeface="Times New Roman" panose="02020603050405020304" pitchFamily="18" charset="0"/>
            </a:endParaRPr>
          </a:p>
          <a:p>
            <a:pPr algn="just">
              <a:spcBef>
                <a:spcPts val="0"/>
              </a:spcBef>
            </a:pPr>
            <a:r>
              <a:rPr lang="ro-RO" sz="2000" dirty="0" smtClean="0">
                <a:latin typeface="Times New Roman" panose="02020603050405020304" pitchFamily="18" charset="0"/>
                <a:cs typeface="Times New Roman" panose="02020603050405020304" pitchFamily="18" charset="0"/>
              </a:rPr>
              <a:t>Decizia-cadru</a:t>
            </a:r>
            <a:r>
              <a:rPr lang="en-GB" sz="2000" b="1"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permite ca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cetățeanul </a:t>
            </a:r>
            <a:r>
              <a:rPr lang="ro-RO" sz="2000" dirty="0" smtClean="0">
                <a:latin typeface="Times New Roman" panose="02020603050405020304" pitchFamily="18" charset="0"/>
                <a:cs typeface="Times New Roman" panose="02020603050405020304" pitchFamily="18" charset="0"/>
              </a:rPr>
              <a:t>unui stat membru</a:t>
            </a:r>
            <a:r>
              <a:rPr lang="en-GB" sz="2000" dirty="0" smtClean="0">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suspect sau inculpat în cadrul unui proces penal într-un alt stat membru</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să fie supravegheat de </a:t>
            </a:r>
            <a:r>
              <a:rPr lang="ro-RO" sz="2000" dirty="0" err="1" smtClean="0">
                <a:latin typeface="Times New Roman" panose="02020603050405020304" pitchFamily="18" charset="0"/>
                <a:cs typeface="Times New Roman" panose="02020603050405020304" pitchFamily="18" charset="0"/>
              </a:rPr>
              <a:t>autorităţile</a:t>
            </a:r>
            <a:r>
              <a:rPr lang="ro-RO" sz="2000" dirty="0" smtClean="0">
                <a:latin typeface="Times New Roman" panose="02020603050405020304" pitchFamily="18" charset="0"/>
                <a:cs typeface="Times New Roman" panose="02020603050405020304" pitchFamily="18" charset="0"/>
              </a:rPr>
              <a:t> statului în care </a:t>
            </a:r>
            <a:r>
              <a:rPr lang="ro-RO" sz="2000" dirty="0" smtClean="0">
                <a:latin typeface="Times New Roman" panose="02020603050405020304" pitchFamily="18" charset="0"/>
                <a:cs typeface="Times New Roman" panose="02020603050405020304" pitchFamily="18" charset="0"/>
              </a:rPr>
              <a:t>își</a:t>
            </a:r>
            <a:r>
              <a:rPr lang="en-US"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are </a:t>
            </a:r>
            <a:r>
              <a:rPr lang="ro-RO" sz="2000" dirty="0" smtClean="0">
                <a:latin typeface="Times New Roman" panose="02020603050405020304" pitchFamily="18" charset="0"/>
                <a:cs typeface="Times New Roman" panose="02020603050405020304" pitchFamily="18" charset="0"/>
              </a:rPr>
              <a:t>reședința,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pe tot parcursul procesului</a:t>
            </a:r>
            <a:r>
              <a:rPr lang="en-US" sz="2000" dirty="0" smtClean="0">
                <a:latin typeface="Times New Roman" panose="02020603050405020304" pitchFamily="18" charset="0"/>
                <a:cs typeface="Times New Roman" panose="02020603050405020304" pitchFamily="18" charset="0"/>
              </a:rPr>
              <a:t> penal</a:t>
            </a:r>
            <a:endParaRPr lang="en-GB" sz="2000" dirty="0">
              <a:latin typeface="Times New Roman" panose="02020603050405020304" pitchFamily="18" charset="0"/>
              <a:cs typeface="Times New Roman" panose="02020603050405020304" pitchFamily="18" charset="0"/>
            </a:endParaRPr>
          </a:p>
          <a:p>
            <a:pPr algn="just">
              <a:spcBef>
                <a:spcPts val="0"/>
              </a:spcBef>
            </a:pPr>
            <a:endParaRPr lang="ro-RO" sz="2000" dirty="0" smtClean="0">
              <a:latin typeface="Times New Roman" panose="02020603050405020304" pitchFamily="18" charset="0"/>
              <a:cs typeface="Times New Roman" panose="02020603050405020304" pitchFamily="18" charset="0"/>
            </a:endParaRPr>
          </a:p>
          <a:p>
            <a:pPr algn="just">
              <a:spcBef>
                <a:spcPts val="0"/>
              </a:spcBef>
            </a:pPr>
            <a:r>
              <a:rPr lang="ro-RO" sz="2000" dirty="0" smtClean="0">
                <a:latin typeface="Times New Roman" panose="02020603050405020304" pitchFamily="18" charset="0"/>
                <a:cs typeface="Times New Roman" panose="02020603050405020304" pitchFamily="18" charset="0"/>
              </a:rPr>
              <a:t>Există</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riscul unui tratament diferit</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între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cetățenii </a:t>
            </a:r>
            <a:r>
              <a:rPr lang="ro-RO" sz="2000" dirty="0" smtClean="0">
                <a:latin typeface="Times New Roman" panose="02020603050405020304" pitchFamily="18" charset="0"/>
                <a:cs typeface="Times New Roman" panose="02020603050405020304" pitchFamily="18" charset="0"/>
              </a:rPr>
              <a:t>statului în care are loc procesul </a:t>
            </a:r>
            <a:r>
              <a:rPr lang="ro-RO" sz="2000" dirty="0" smtClean="0">
                <a:latin typeface="Times New Roman" panose="02020603050405020304" pitchFamily="18" charset="0"/>
                <a:cs typeface="Times New Roman" panose="02020603050405020304" pitchFamily="18" charset="0"/>
              </a:rPr>
              <a:t>și </a:t>
            </a:r>
            <a:r>
              <a:rPr lang="ro-RO" sz="2000" dirty="0" smtClean="0">
                <a:latin typeface="Times New Roman" panose="02020603050405020304" pitchFamily="18" charset="0"/>
                <a:cs typeface="Times New Roman" panose="02020603050405020304" pitchFamily="18" charset="0"/>
              </a:rPr>
              <a:t>cei care nu sunt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cei din urmă riscând</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să rămână în stare de </a:t>
            </a:r>
            <a:r>
              <a:rPr lang="ro-RO" sz="2000" dirty="0" smtClean="0">
                <a:latin typeface="Times New Roman" panose="02020603050405020304" pitchFamily="18" charset="0"/>
                <a:cs typeface="Times New Roman" panose="02020603050405020304" pitchFamily="18" charset="0"/>
              </a:rPr>
              <a:t>detenție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pe parcursul procesului, chiar în cazul în care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a:t>
            </a:r>
            <a:r>
              <a:rPr lang="ro-RO" sz="2000" dirty="0" smtClean="0">
                <a:latin typeface="Times New Roman" panose="02020603050405020304" pitchFamily="18" charset="0"/>
                <a:cs typeface="Times New Roman" panose="02020603050405020304" pitchFamily="18" charset="0"/>
              </a:rPr>
              <a:t>aceleași condiții</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cetățeanul </a:t>
            </a:r>
            <a:r>
              <a:rPr lang="ro-RO" sz="2000" dirty="0" smtClean="0">
                <a:latin typeface="Times New Roman" panose="02020603050405020304" pitchFamily="18" charset="0"/>
                <a:cs typeface="Times New Roman" panose="02020603050405020304" pitchFamily="18" charset="0"/>
              </a:rPr>
              <a:t>statului respectiv nu ar risca acest lucru</a:t>
            </a:r>
            <a:endParaRPr lang="en-GB" sz="2000" dirty="0">
              <a:latin typeface="Times New Roman" panose="02020603050405020304" pitchFamily="18" charset="0"/>
              <a:cs typeface="Times New Roman" panose="02020603050405020304" pitchFamily="18" charset="0"/>
            </a:endParaRPr>
          </a:p>
          <a:p>
            <a:pPr algn="just">
              <a:spcBef>
                <a:spcPts val="0"/>
              </a:spcBef>
            </a:pPr>
            <a:endParaRPr lang="ro-RO" sz="2000" dirty="0" smtClean="0">
              <a:latin typeface="Times New Roman" panose="02020603050405020304" pitchFamily="18" charset="0"/>
              <a:cs typeface="Times New Roman" panose="02020603050405020304" pitchFamily="18" charset="0"/>
            </a:endParaRPr>
          </a:p>
          <a:p>
            <a:pPr algn="just">
              <a:spcBef>
                <a:spcPts val="0"/>
              </a:spcBef>
            </a:pPr>
            <a:r>
              <a:rPr lang="ro-RO" sz="2000" dirty="0" smtClean="0">
                <a:latin typeface="Times New Roman" panose="02020603050405020304" pitchFamily="18" charset="0"/>
                <a:cs typeface="Times New Roman" panose="02020603050405020304" pitchFamily="18" charset="0"/>
              </a:rPr>
              <a:t>Decizia-cadru</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instituie norme </a:t>
            </a:r>
            <a:r>
              <a:rPr lang="ro-RO" sz="2000" dirty="0" smtClean="0">
                <a:latin typeface="Times New Roman" panose="02020603050405020304" pitchFamily="18" charset="0"/>
                <a:cs typeface="Times New Roman" panose="02020603050405020304" pitchFamily="18" charset="0"/>
              </a:rPr>
              <a:t>conform cărora un stat membru</a:t>
            </a:r>
            <a:r>
              <a:rPr lang="en-GB" sz="2000" dirty="0" smtClean="0">
                <a:latin typeface="Times New Roman" panose="02020603050405020304" pitchFamily="18" charset="0"/>
                <a:cs typeface="Times New Roman" panose="02020603050405020304" pitchFamily="18" charset="0"/>
              </a:rPr>
              <a:t> </a:t>
            </a:r>
            <a:r>
              <a:rPr lang="ro-RO" sz="2000" b="1" u="sng" dirty="0" smtClean="0">
                <a:latin typeface="Times New Roman" panose="02020603050405020304" pitchFamily="18" charset="0"/>
                <a:cs typeface="Times New Roman" panose="02020603050405020304" pitchFamily="18" charset="0"/>
              </a:rPr>
              <a:t>recunoaște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hotărârea privind măsurile de supraveghere</a:t>
            </a:r>
            <a:r>
              <a:rPr lang="en-GB" sz="2000" dirty="0" smtClean="0">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emisă în alt stat membru</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ca o alternativă la detenţia provizorie</a:t>
            </a:r>
            <a:r>
              <a:rPr lang="en-GB" sz="2000" dirty="0" smtClean="0">
                <a:latin typeface="Times New Roman" panose="02020603050405020304" pitchFamily="18" charset="0"/>
                <a:cs typeface="Times New Roman" panose="02020603050405020304" pitchFamily="18" charset="0"/>
              </a:rPr>
              <a:t>, </a:t>
            </a:r>
            <a:r>
              <a:rPr lang="ro-RO" sz="2000" b="1" u="sng" dirty="0" smtClean="0">
                <a:latin typeface="Times New Roman" panose="02020603050405020304" pitchFamily="18" charset="0"/>
                <a:cs typeface="Times New Roman" panose="02020603050405020304" pitchFamily="18" charset="0"/>
              </a:rPr>
              <a:t>monitorizează</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respectarea </a:t>
            </a:r>
            <a:r>
              <a:rPr lang="ro-RO" sz="2000" dirty="0" smtClean="0">
                <a:latin typeface="Times New Roman" panose="02020603050405020304" pitchFamily="18" charset="0"/>
                <a:cs typeface="Times New Roman" panose="02020603050405020304" pitchFamily="18" charset="0"/>
              </a:rPr>
              <a:t>obligațiilor </a:t>
            </a:r>
            <a:r>
              <a:rPr lang="ro-RO" sz="2000" dirty="0" smtClean="0">
                <a:latin typeface="Times New Roman" panose="02020603050405020304" pitchFamily="18" charset="0"/>
                <a:cs typeface="Times New Roman" panose="02020603050405020304" pitchFamily="18" charset="0"/>
              </a:rPr>
              <a:t>impuse unei persoane fizice </a:t>
            </a:r>
            <a:r>
              <a:rPr lang="ro-RO" sz="2000" dirty="0" smtClean="0">
                <a:latin typeface="Times New Roman" panose="02020603050405020304" pitchFamily="18" charset="0"/>
                <a:cs typeface="Times New Roman" panose="02020603050405020304" pitchFamily="18" charset="0"/>
              </a:rPr>
              <a:t>și</a:t>
            </a:r>
            <a:r>
              <a:rPr lang="en-GB" sz="2000" dirty="0" smtClean="0">
                <a:latin typeface="Times New Roman" panose="02020603050405020304" pitchFamily="18" charset="0"/>
                <a:cs typeface="Times New Roman" panose="02020603050405020304" pitchFamily="18" charset="0"/>
              </a:rPr>
              <a:t> </a:t>
            </a:r>
            <a:r>
              <a:rPr lang="ro-RO" sz="2000" b="1" u="sng" dirty="0" smtClean="0">
                <a:latin typeface="Times New Roman" panose="02020603050405020304" pitchFamily="18" charset="0"/>
                <a:cs typeface="Times New Roman" panose="02020603050405020304" pitchFamily="18" charset="0"/>
              </a:rPr>
              <a:t>predă</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statului emitent persoana care încalcă </a:t>
            </a:r>
            <a:r>
              <a:rPr lang="ro-RO" sz="2000" dirty="0" smtClean="0">
                <a:latin typeface="Times New Roman" panose="02020603050405020304" pitchFamily="18" charset="0"/>
                <a:cs typeface="Times New Roman" panose="02020603050405020304" pitchFamily="18" charset="0"/>
              </a:rPr>
              <a:t>obligațiile </a:t>
            </a:r>
            <a:r>
              <a:rPr lang="ro-RO" sz="2000" dirty="0" smtClean="0">
                <a:latin typeface="Times New Roman" panose="02020603050405020304" pitchFamily="18" charset="0"/>
                <a:cs typeface="Times New Roman" panose="02020603050405020304" pitchFamily="18" charset="0"/>
              </a:rPr>
              <a:t>impuse</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53709"/>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  </a:t>
            </a:r>
            <a:r>
              <a:rPr lang="ro-RO" sz="3600" b="1" dirty="0" smtClean="0">
                <a:latin typeface="Times New Roman" panose="02020603050405020304" pitchFamily="18" charset="0"/>
                <a:cs typeface="Times New Roman" panose="02020603050405020304" pitchFamily="18" charset="0"/>
              </a:rPr>
              <a:t>Obiective</a:t>
            </a:r>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ro-RO" sz="2200" b="1" dirty="0" smtClean="0">
                <a:latin typeface="Times New Roman" panose="02020603050405020304" pitchFamily="18" charset="0"/>
                <a:cs typeface="Times New Roman" panose="02020603050405020304" pitchFamily="18" charset="0"/>
              </a:rPr>
              <a:t>asigurarea desfăşurării normale a procesului </a:t>
            </a:r>
            <a:r>
              <a:rPr lang="ro-RO" sz="2200" dirty="0" smtClean="0">
                <a:latin typeface="Times New Roman" panose="02020603050405020304" pitchFamily="18" charset="0"/>
                <a:cs typeface="Times New Roman" panose="02020603050405020304" pitchFamily="18" charset="0"/>
              </a:rPr>
              <a:t>şi</a:t>
            </a:r>
            <a:r>
              <a:rPr lang="en-GB" sz="2200" dirty="0" smtClean="0">
                <a:latin typeface="Times New Roman" panose="02020603050405020304" pitchFamily="18" charset="0"/>
                <a:cs typeface="Times New Roman" panose="02020603050405020304" pitchFamily="18" charset="0"/>
              </a:rPr>
              <a:t>, </a:t>
            </a:r>
            <a:r>
              <a:rPr lang="ro-RO" sz="2200" dirty="0" smtClean="0">
                <a:latin typeface="Times New Roman" panose="02020603050405020304" pitchFamily="18" charset="0"/>
                <a:cs typeface="Times New Roman" panose="02020603050405020304" pitchFamily="18" charset="0"/>
              </a:rPr>
              <a:t>în concret</a:t>
            </a:r>
            <a:r>
              <a:rPr lang="en-GB" sz="2200" dirty="0" smtClean="0">
                <a:latin typeface="Times New Roman" panose="02020603050405020304" pitchFamily="18" charset="0"/>
                <a:cs typeface="Times New Roman" panose="02020603050405020304" pitchFamily="18" charset="0"/>
              </a:rPr>
              <a:t>, </a:t>
            </a:r>
            <a:r>
              <a:rPr lang="ro-RO" sz="2200" b="1" dirty="0" smtClean="0">
                <a:latin typeface="Times New Roman" panose="02020603050405020304" pitchFamily="18" charset="0"/>
                <a:cs typeface="Times New Roman" panose="02020603050405020304" pitchFamily="18" charset="0"/>
              </a:rPr>
              <a:t>asigurarea participării efective a persoanei la procesul penal</a:t>
            </a:r>
            <a:r>
              <a:rPr lang="en-GB" sz="2200" dirty="0" smtClean="0">
                <a:latin typeface="Times New Roman" panose="02020603050405020304" pitchFamily="18" charset="0"/>
                <a:cs typeface="Times New Roman" panose="02020603050405020304" pitchFamily="18" charset="0"/>
              </a:rPr>
              <a:t>; </a:t>
            </a:r>
            <a:endParaRPr lang="en-GB" sz="2200" dirty="0">
              <a:latin typeface="Times New Roman" panose="02020603050405020304" pitchFamily="18" charset="0"/>
              <a:cs typeface="Times New Roman" panose="02020603050405020304" pitchFamily="18" charset="0"/>
            </a:endParaRPr>
          </a:p>
          <a:p>
            <a:pPr algn="just"/>
            <a:r>
              <a:rPr lang="ro-RO" sz="2200" b="1" dirty="0" smtClean="0">
                <a:latin typeface="Times New Roman" panose="02020603050405020304" pitchFamily="18" charset="0"/>
                <a:cs typeface="Times New Roman" panose="02020603050405020304" pitchFamily="18" charset="0"/>
              </a:rPr>
              <a:t>promovarea folosirii</a:t>
            </a:r>
            <a:r>
              <a:rPr lang="en-GB" sz="2200" dirty="0" smtClean="0">
                <a:latin typeface="Times New Roman" panose="02020603050405020304" pitchFamily="18" charset="0"/>
                <a:cs typeface="Times New Roman" panose="02020603050405020304" pitchFamily="18" charset="0"/>
              </a:rPr>
              <a:t>,</a:t>
            </a:r>
            <a:r>
              <a:rPr lang="ro-RO" sz="2200" dirty="0" smtClean="0">
                <a:latin typeface="Times New Roman" panose="02020603050405020304" pitchFamily="18" charset="0"/>
                <a:cs typeface="Times New Roman" panose="02020603050405020304" pitchFamily="18" charset="0"/>
              </a:rPr>
              <a:t> în măsura </a:t>
            </a:r>
            <a:r>
              <a:rPr lang="ro-RO" sz="2200" dirty="0" smtClean="0">
                <a:latin typeface="Times New Roman" panose="02020603050405020304" pitchFamily="18" charset="0"/>
                <a:cs typeface="Times New Roman" panose="02020603050405020304" pitchFamily="18" charset="0"/>
              </a:rPr>
              <a:t>oportunității</a:t>
            </a:r>
            <a:r>
              <a:rPr lang="en-GB" sz="2200" dirty="0" smtClean="0">
                <a:latin typeface="Times New Roman" panose="02020603050405020304" pitchFamily="18" charset="0"/>
                <a:cs typeface="Times New Roman" panose="02020603050405020304" pitchFamily="18" charset="0"/>
              </a:rPr>
              <a:t>, </a:t>
            </a:r>
            <a:r>
              <a:rPr lang="ro-RO" sz="2200" dirty="0" smtClean="0">
                <a:latin typeface="Times New Roman" panose="02020603050405020304" pitchFamily="18" charset="0"/>
                <a:cs typeface="Times New Roman" panose="02020603050405020304" pitchFamily="18" charset="0"/>
              </a:rPr>
              <a:t>în cursul procesului penal</a:t>
            </a:r>
            <a:r>
              <a:rPr lang="en-GB" sz="2200" dirty="0" smtClean="0">
                <a:latin typeface="Times New Roman" panose="02020603050405020304" pitchFamily="18" charset="0"/>
                <a:cs typeface="Times New Roman" panose="02020603050405020304" pitchFamily="18" charset="0"/>
              </a:rPr>
              <a:t>, </a:t>
            </a:r>
            <a:r>
              <a:rPr lang="ro-RO" sz="2200" b="1" dirty="0" smtClean="0">
                <a:latin typeface="Times New Roman" panose="02020603050405020304" pitchFamily="18" charset="0"/>
                <a:cs typeface="Times New Roman" panose="02020603050405020304" pitchFamily="18" charset="0"/>
              </a:rPr>
              <a:t>a măsurilor neprivative de libertate</a:t>
            </a:r>
            <a:r>
              <a:rPr lang="en-GB" sz="2200" b="1" dirty="0" smtClean="0">
                <a:latin typeface="Times New Roman" panose="02020603050405020304" pitchFamily="18" charset="0"/>
                <a:cs typeface="Times New Roman" panose="02020603050405020304" pitchFamily="18" charset="0"/>
              </a:rPr>
              <a:t> </a:t>
            </a:r>
            <a:r>
              <a:rPr lang="ro-RO" sz="2200" b="1" dirty="0" smtClean="0">
                <a:latin typeface="Times New Roman" panose="02020603050405020304" pitchFamily="18" charset="0"/>
                <a:cs typeface="Times New Roman" panose="02020603050405020304" pitchFamily="18" charset="0"/>
              </a:rPr>
              <a:t>ca o alternativă la </a:t>
            </a:r>
            <a:r>
              <a:rPr lang="ro-RO" sz="2200" b="1" dirty="0" smtClean="0">
                <a:latin typeface="Times New Roman" panose="02020603050405020304" pitchFamily="18" charset="0"/>
                <a:cs typeface="Times New Roman" panose="02020603050405020304" pitchFamily="18" charset="0"/>
              </a:rPr>
              <a:t>detenția </a:t>
            </a:r>
            <a:r>
              <a:rPr lang="ro-RO" sz="2200" b="1" dirty="0" smtClean="0">
                <a:latin typeface="Times New Roman" panose="02020603050405020304" pitchFamily="18" charset="0"/>
                <a:cs typeface="Times New Roman" panose="02020603050405020304" pitchFamily="18" charset="0"/>
              </a:rPr>
              <a:t>preventivă</a:t>
            </a:r>
            <a:r>
              <a:rPr lang="en-GB" sz="2200" dirty="0" smtClean="0">
                <a:latin typeface="Times New Roman" panose="02020603050405020304" pitchFamily="18" charset="0"/>
                <a:cs typeface="Times New Roman" panose="02020603050405020304" pitchFamily="18" charset="0"/>
              </a:rPr>
              <a:t> </a:t>
            </a:r>
            <a:r>
              <a:rPr lang="ro-RO" sz="2200" u="sng" dirty="0" smtClean="0">
                <a:latin typeface="Times New Roman" panose="02020603050405020304" pitchFamily="18" charset="0"/>
                <a:cs typeface="Times New Roman" panose="02020603050405020304" pitchFamily="18" charset="0"/>
              </a:rPr>
              <a:t>pentru persoanele care nu </a:t>
            </a:r>
            <a:r>
              <a:rPr lang="en-US" sz="2200" u="sng" dirty="0" smtClean="0">
                <a:latin typeface="Times New Roman" panose="02020603050405020304" pitchFamily="18" charset="0"/>
                <a:cs typeface="Times New Roman" panose="02020603050405020304" pitchFamily="18" charset="0"/>
              </a:rPr>
              <a:t>are </a:t>
            </a:r>
            <a:r>
              <a:rPr lang="ro-RO" sz="2200" u="sng" dirty="0" smtClean="0">
                <a:latin typeface="Times New Roman" panose="02020603050405020304" pitchFamily="18" charset="0"/>
                <a:cs typeface="Times New Roman" panose="02020603050405020304" pitchFamily="18" charset="0"/>
              </a:rPr>
              <a:t>reședința </a:t>
            </a:r>
            <a:r>
              <a:rPr lang="ro-RO" sz="2200" u="sng" dirty="0" smtClean="0">
                <a:latin typeface="Times New Roman" panose="02020603050405020304" pitchFamily="18" charset="0"/>
                <a:cs typeface="Times New Roman" panose="02020603050405020304" pitchFamily="18" charset="0"/>
              </a:rPr>
              <a:t>în statul membru în care are loc procesul penal</a:t>
            </a:r>
            <a:r>
              <a:rPr lang="en-GB" sz="2200" dirty="0" smtClean="0">
                <a:latin typeface="Times New Roman" panose="02020603050405020304" pitchFamily="18" charset="0"/>
                <a:cs typeface="Times New Roman" panose="02020603050405020304" pitchFamily="18" charset="0"/>
              </a:rPr>
              <a:t>; </a:t>
            </a:r>
            <a:endParaRPr lang="en-GB" sz="2200" dirty="0">
              <a:latin typeface="Times New Roman" panose="02020603050405020304" pitchFamily="18" charset="0"/>
              <a:cs typeface="Times New Roman" panose="02020603050405020304" pitchFamily="18" charset="0"/>
            </a:endParaRPr>
          </a:p>
          <a:p>
            <a:pPr algn="just"/>
            <a:r>
              <a:rPr lang="ro-RO" sz="2200" b="1" dirty="0" smtClean="0">
                <a:latin typeface="Times New Roman" panose="02020603050405020304" pitchFamily="18" charset="0"/>
                <a:cs typeface="Times New Roman" panose="02020603050405020304" pitchFamily="18" charset="0"/>
              </a:rPr>
              <a:t>creşterea </a:t>
            </a:r>
            <a:r>
              <a:rPr lang="ro-RO" sz="2200" b="1" dirty="0">
                <a:latin typeface="Times New Roman" panose="02020603050405020304" pitchFamily="18" charset="0"/>
                <a:cs typeface="Times New Roman" panose="02020603050405020304" pitchFamily="18" charset="0"/>
              </a:rPr>
              <a:t>gradului de protecţie al persoanelor vătămate </a:t>
            </a:r>
            <a:r>
              <a:rPr lang="ro-RO" sz="2200" b="1" dirty="0" smtClean="0">
                <a:latin typeface="Times New Roman" panose="02020603050405020304" pitchFamily="18" charset="0"/>
                <a:cs typeface="Times New Roman" panose="02020603050405020304" pitchFamily="18" charset="0"/>
              </a:rPr>
              <a:t>şi al ordinii publice</a:t>
            </a:r>
            <a:endParaRPr lang="en-GB" sz="2200" b="1" dirty="0">
              <a:latin typeface="Times New Roman" panose="02020603050405020304" pitchFamily="18" charset="0"/>
              <a:cs typeface="Times New Roman" panose="02020603050405020304" pitchFamily="18" charset="0"/>
            </a:endParaRPr>
          </a:p>
          <a:p>
            <a:pPr algn="just"/>
            <a:r>
              <a:rPr lang="ro-RO" sz="2200" b="1" dirty="0" smtClean="0">
                <a:latin typeface="Times New Roman" panose="02020603050405020304" pitchFamily="18" charset="0"/>
                <a:cs typeface="Times New Roman" panose="02020603050405020304" pitchFamily="18" charset="0"/>
              </a:rPr>
              <a:t>monitorizarea </a:t>
            </a:r>
            <a:r>
              <a:rPr lang="ro-RO" sz="2200" b="1" dirty="0" smtClean="0">
                <a:latin typeface="Times New Roman" panose="02020603050405020304" pitchFamily="18" charset="0"/>
                <a:cs typeface="Times New Roman" panose="02020603050405020304" pitchFamily="18" charset="0"/>
              </a:rPr>
              <a:t>libertății </a:t>
            </a:r>
            <a:r>
              <a:rPr lang="ro-RO" sz="2200" b="1" dirty="0" smtClean="0">
                <a:latin typeface="Times New Roman" panose="02020603050405020304" pitchFamily="18" charset="0"/>
                <a:cs typeface="Times New Roman" panose="02020603050405020304" pitchFamily="18" charset="0"/>
              </a:rPr>
              <a:t>de </a:t>
            </a:r>
            <a:r>
              <a:rPr lang="ro-RO" sz="2200" b="1" dirty="0" smtClean="0">
                <a:latin typeface="Times New Roman" panose="02020603050405020304" pitchFamily="18" charset="0"/>
                <a:cs typeface="Times New Roman" panose="02020603050405020304" pitchFamily="18" charset="0"/>
              </a:rPr>
              <a:t>mișcare </a:t>
            </a:r>
            <a:r>
              <a:rPr lang="ro-RO" sz="2200" b="1" dirty="0" smtClean="0">
                <a:latin typeface="Times New Roman" panose="02020603050405020304" pitchFamily="18" charset="0"/>
                <a:cs typeface="Times New Roman" panose="02020603050405020304" pitchFamily="18" charset="0"/>
              </a:rPr>
              <a:t>a </a:t>
            </a:r>
            <a:r>
              <a:rPr lang="ro-RO" sz="2200" b="1" dirty="0" smtClean="0">
                <a:latin typeface="Times New Roman" panose="02020603050405020304" pitchFamily="18" charset="0"/>
                <a:cs typeface="Times New Roman" panose="02020603050405020304" pitchFamily="18" charset="0"/>
              </a:rPr>
              <a:t>inculpaților</a:t>
            </a:r>
            <a:r>
              <a:rPr lang="en-GB" sz="2200" b="1" dirty="0" smtClean="0">
                <a:latin typeface="Times New Roman" panose="02020603050405020304" pitchFamily="18" charset="0"/>
                <a:cs typeface="Times New Roman" panose="02020603050405020304" pitchFamily="18" charset="0"/>
              </a:rPr>
              <a:t> </a:t>
            </a:r>
            <a:r>
              <a:rPr lang="ro-RO" sz="2200" dirty="0" smtClean="0">
                <a:latin typeface="Times New Roman" panose="02020603050405020304" pitchFamily="18" charset="0"/>
                <a:cs typeface="Times New Roman" panose="02020603050405020304" pitchFamily="18" charset="0"/>
              </a:rPr>
              <a:t>în scopul</a:t>
            </a:r>
            <a:r>
              <a:rPr lang="en-GB" sz="2200" dirty="0" smtClean="0">
                <a:latin typeface="Times New Roman" panose="02020603050405020304" pitchFamily="18" charset="0"/>
                <a:cs typeface="Times New Roman" panose="02020603050405020304" pitchFamily="18" charset="0"/>
              </a:rPr>
              <a:t> </a:t>
            </a:r>
            <a:r>
              <a:rPr lang="ro-RO" sz="2200" dirty="0" smtClean="0">
                <a:latin typeface="Times New Roman" panose="02020603050405020304" pitchFamily="18" charset="0"/>
                <a:cs typeface="Times New Roman" panose="02020603050405020304" pitchFamily="18" charset="0"/>
              </a:rPr>
              <a:t>înlăturării stării de pericol pentru ordinea publică.</a:t>
            </a:r>
            <a:endParaRPr lang="en-GB" sz="2200" dirty="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respectarea</a:t>
            </a:r>
            <a:r>
              <a:rPr lang="en-GB" sz="2200" dirty="0" smtClean="0">
                <a:latin typeface="Times New Roman" panose="02020603050405020304" pitchFamily="18" charset="0"/>
                <a:cs typeface="Times New Roman" panose="02020603050405020304" pitchFamily="18" charset="0"/>
              </a:rPr>
              <a:t> </a:t>
            </a:r>
            <a:r>
              <a:rPr lang="ro-RO" sz="2200" b="1" dirty="0" smtClean="0">
                <a:latin typeface="Times New Roman" panose="02020603050405020304" pitchFamily="18" charset="0"/>
                <a:cs typeface="Times New Roman" panose="02020603050405020304" pitchFamily="18" charset="0"/>
              </a:rPr>
              <a:t>dreptului la libertate </a:t>
            </a:r>
            <a:r>
              <a:rPr lang="ro-RO" sz="2200" dirty="0" smtClean="0">
                <a:latin typeface="Times New Roman" panose="02020603050405020304" pitchFamily="18" charset="0"/>
                <a:cs typeface="Times New Roman" panose="02020603050405020304" pitchFamily="18" charset="0"/>
              </a:rPr>
              <a:t>și</a:t>
            </a:r>
            <a:r>
              <a:rPr lang="en-GB" sz="2200" dirty="0" smtClean="0">
                <a:latin typeface="Times New Roman" panose="02020603050405020304" pitchFamily="18" charset="0"/>
                <a:cs typeface="Times New Roman" panose="02020603050405020304" pitchFamily="18" charset="0"/>
              </a:rPr>
              <a:t> </a:t>
            </a:r>
            <a:r>
              <a:rPr lang="ro-RO" sz="2200" b="1" dirty="0" smtClean="0">
                <a:latin typeface="Times New Roman" panose="02020603050405020304" pitchFamily="18" charset="0"/>
                <a:cs typeface="Times New Roman" panose="02020603050405020304" pitchFamily="18" charset="0"/>
              </a:rPr>
              <a:t>a </a:t>
            </a:r>
            <a:r>
              <a:rPr lang="ro-RO" sz="2200" b="1" dirty="0" smtClean="0">
                <a:latin typeface="Times New Roman" panose="02020603050405020304" pitchFamily="18" charset="0"/>
                <a:cs typeface="Times New Roman" panose="02020603050405020304" pitchFamily="18" charset="0"/>
              </a:rPr>
              <a:t>prezumția </a:t>
            </a:r>
            <a:r>
              <a:rPr lang="ro-RO" sz="2200" b="1" dirty="0" smtClean="0">
                <a:latin typeface="Times New Roman" panose="02020603050405020304" pitchFamily="18" charset="0"/>
                <a:cs typeface="Times New Roman" panose="02020603050405020304" pitchFamily="18" charset="0"/>
              </a:rPr>
              <a:t>de </a:t>
            </a:r>
            <a:r>
              <a:rPr lang="ro-RO" sz="2200" b="1" dirty="0" smtClean="0">
                <a:latin typeface="Times New Roman" panose="02020603050405020304" pitchFamily="18" charset="0"/>
                <a:cs typeface="Times New Roman" panose="02020603050405020304" pitchFamily="18" charset="0"/>
              </a:rPr>
              <a:t>nevinovăție </a:t>
            </a:r>
            <a:r>
              <a:rPr lang="ro-RO" sz="2200" dirty="0" smtClean="0">
                <a:latin typeface="Times New Roman" panose="02020603050405020304" pitchFamily="18" charset="0"/>
                <a:cs typeface="Times New Roman" panose="02020603050405020304" pitchFamily="18" charset="0"/>
              </a:rPr>
              <a:t>în Uniunea Europeană, precum </a:t>
            </a:r>
            <a:r>
              <a:rPr lang="ro-RO" sz="2200" dirty="0" smtClean="0">
                <a:latin typeface="Times New Roman" panose="02020603050405020304" pitchFamily="18" charset="0"/>
                <a:cs typeface="Times New Roman" panose="02020603050405020304" pitchFamily="18" charset="0"/>
              </a:rPr>
              <a:t>și</a:t>
            </a:r>
            <a:r>
              <a:rPr lang="en-GB" sz="2200" dirty="0" smtClean="0">
                <a:latin typeface="Times New Roman" panose="02020603050405020304" pitchFamily="18" charset="0"/>
                <a:cs typeface="Times New Roman" panose="02020603050405020304" pitchFamily="18" charset="0"/>
              </a:rPr>
              <a:t> </a:t>
            </a:r>
            <a:r>
              <a:rPr lang="ro-RO" sz="2200" b="1" dirty="0" smtClean="0">
                <a:latin typeface="Times New Roman" panose="02020603050405020304" pitchFamily="18" charset="0"/>
                <a:cs typeface="Times New Roman" panose="02020603050405020304" pitchFamily="18" charset="0"/>
              </a:rPr>
              <a:t>consolidarea cooperării între statele membre</a:t>
            </a:r>
            <a:r>
              <a:rPr lang="en-GB" sz="2200" b="1" dirty="0" smtClean="0">
                <a:latin typeface="Times New Roman" panose="02020603050405020304" pitchFamily="18" charset="0"/>
                <a:cs typeface="Times New Roman" panose="02020603050405020304" pitchFamily="18" charset="0"/>
              </a:rPr>
              <a:t> </a:t>
            </a:r>
            <a:r>
              <a:rPr lang="ro-RO" sz="2200" dirty="0" smtClean="0">
                <a:latin typeface="Times New Roman" panose="02020603050405020304" pitchFamily="18" charset="0"/>
                <a:cs typeface="Times New Roman" panose="02020603050405020304" pitchFamily="18" charset="0"/>
              </a:rPr>
              <a:t>în cazul persoanelor cărora li s-au impus anumite </a:t>
            </a:r>
            <a:r>
              <a:rPr lang="ro-RO" sz="2200" dirty="0" smtClean="0">
                <a:latin typeface="Times New Roman" panose="02020603050405020304" pitchFamily="18" charset="0"/>
                <a:cs typeface="Times New Roman" panose="02020603050405020304" pitchFamily="18" charset="0"/>
              </a:rPr>
              <a:t>obligații, </a:t>
            </a:r>
            <a:r>
              <a:rPr lang="ro-RO" sz="2200" dirty="0" smtClean="0">
                <a:latin typeface="Times New Roman" panose="02020603050405020304" pitchFamily="18" charset="0"/>
                <a:cs typeface="Times New Roman" panose="02020603050405020304" pitchFamily="18" charset="0"/>
              </a:rPr>
              <a:t>până la </a:t>
            </a:r>
            <a:r>
              <a:rPr lang="ro-RO" sz="2200" dirty="0" smtClean="0">
                <a:latin typeface="Times New Roman" panose="02020603050405020304" pitchFamily="18" charset="0"/>
                <a:cs typeface="Times New Roman" panose="02020603050405020304" pitchFamily="18" charset="0"/>
              </a:rPr>
              <a:t>pronunțarea </a:t>
            </a:r>
            <a:r>
              <a:rPr lang="ro-RO" sz="2200" dirty="0" smtClean="0">
                <a:latin typeface="Times New Roman" panose="02020603050405020304" pitchFamily="18" charset="0"/>
                <a:cs typeface="Times New Roman" panose="02020603050405020304" pitchFamily="18" charset="0"/>
              </a:rPr>
              <a:t>hotărârilor </a:t>
            </a:r>
            <a:r>
              <a:rPr lang="ro-RO" sz="2200" dirty="0" smtClean="0">
                <a:latin typeface="Times New Roman" panose="02020603050405020304" pitchFamily="18" charset="0"/>
                <a:cs typeface="Times New Roman" panose="02020603050405020304" pitchFamily="18" charset="0"/>
              </a:rPr>
              <a:t>judecătorești.</a:t>
            </a:r>
            <a:endParaRPr lang="en-GB"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  </a:t>
            </a:r>
            <a:r>
              <a:rPr lang="ro-RO" sz="3600" b="1" dirty="0" smtClean="0">
                <a:latin typeface="Times New Roman" panose="02020603050405020304" pitchFamily="18" charset="0"/>
                <a:cs typeface="Times New Roman" panose="02020603050405020304" pitchFamily="18" charset="0"/>
              </a:rPr>
              <a:t>Definiții</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 </a:t>
            </a:r>
            <a:r>
              <a:rPr lang="ro-RO" sz="3600" b="1" dirty="0" smtClean="0">
                <a:latin typeface="Times New Roman" panose="02020603050405020304" pitchFamily="18" charset="0"/>
                <a:cs typeface="Times New Roman" panose="02020603050405020304" pitchFamily="18" charset="0"/>
              </a:rPr>
              <a:t>articolul</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4 </a:t>
            </a:r>
            <a:r>
              <a:rPr lang="ro-RO" sz="3600" b="1" dirty="0" smtClean="0">
                <a:latin typeface="Times New Roman" panose="02020603050405020304" pitchFamily="18" charset="0"/>
                <a:cs typeface="Times New Roman" panose="02020603050405020304" pitchFamily="18" charset="0"/>
              </a:rPr>
              <a:t>din Decizia-cadru</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616"/>
            <a:ext cx="10275501" cy="4393982"/>
          </a:xfrm>
        </p:spPr>
        <p:txBody>
          <a:bodyPr>
            <a:normAutofit/>
          </a:bodyPr>
          <a:lstStyle/>
          <a:p>
            <a:pPr algn="just"/>
            <a:r>
              <a:rPr lang="en-US" sz="2000" b="1" dirty="0" smtClean="0">
                <a:latin typeface="Times New Roman" panose="02020603050405020304" pitchFamily="18" charset="0"/>
                <a:cs typeface="Times New Roman" panose="02020603050405020304" pitchFamily="18" charset="0"/>
              </a:rPr>
              <a:t>‘</a:t>
            </a:r>
            <a:r>
              <a:rPr lang="ro-RO" sz="2000" b="1" dirty="0" smtClean="0">
                <a:solidFill>
                  <a:srgbClr val="FF0000"/>
                </a:solidFill>
                <a:latin typeface="Times New Roman" panose="02020603050405020304" pitchFamily="18" charset="0"/>
                <a:cs typeface="Times New Roman" panose="02020603050405020304" pitchFamily="18" charset="0"/>
              </a:rPr>
              <a:t>Hotărârea privind măsurile de supraveghere</a:t>
            </a:r>
            <a:r>
              <a:rPr lang="en-US" sz="2000" b="1" dirty="0" smtClean="0">
                <a:latin typeface="Times New Roman" panose="02020603050405020304" pitchFamily="18" charset="0"/>
                <a:cs typeface="Times New Roman" panose="02020603050405020304" pitchFamily="18" charset="0"/>
              </a:rPr>
              <a:t>’ – </a:t>
            </a:r>
            <a:r>
              <a:rPr lang="ro-RO" sz="2000" b="1" dirty="0" smtClean="0">
                <a:latin typeface="Times New Roman" panose="02020603050405020304" pitchFamily="18" charset="0"/>
                <a:cs typeface="Times New Roman" panose="02020603050405020304" pitchFamily="18" charset="0"/>
              </a:rPr>
              <a:t>o hotărâre executorie</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luată în cursul procesului penal</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 o autoritate competentă a statului emitent în conformitate cu </a:t>
            </a:r>
            <a:r>
              <a:rPr lang="ro-RO" sz="2000" dirty="0" smtClean="0">
                <a:latin typeface="Times New Roman" panose="02020603050405020304" pitchFamily="18" charset="0"/>
                <a:cs typeface="Times New Roman" panose="02020603050405020304" pitchFamily="18" charset="0"/>
              </a:rPr>
              <a:t>legislația </a:t>
            </a:r>
            <a:r>
              <a:rPr lang="ro-RO" sz="2000" dirty="0" smtClean="0">
                <a:latin typeface="Times New Roman" panose="02020603050405020304" pitchFamily="18" charset="0"/>
                <a:cs typeface="Times New Roman" panose="02020603050405020304" pitchFamily="18" charset="0"/>
              </a:rPr>
              <a:t>sa </a:t>
            </a:r>
            <a:r>
              <a:rPr lang="ro-RO" sz="2000" dirty="0" smtClean="0">
                <a:latin typeface="Times New Roman" panose="02020603050405020304" pitchFamily="18" charset="0"/>
                <a:cs typeface="Times New Roman" panose="02020603050405020304" pitchFamily="18" charset="0"/>
              </a:rPr>
              <a:t>națională, </a:t>
            </a:r>
            <a:r>
              <a:rPr lang="ro-RO" sz="2000" dirty="0" smtClean="0">
                <a:latin typeface="Times New Roman" panose="02020603050405020304" pitchFamily="18" charset="0"/>
                <a:cs typeface="Times New Roman" panose="02020603050405020304" pitchFamily="18" charset="0"/>
              </a:rPr>
              <a:t>prin care</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se impun una sau mai multe </a:t>
            </a:r>
            <a:r>
              <a:rPr lang="ro-RO" sz="2000" b="1" dirty="0" smtClean="0">
                <a:latin typeface="Times New Roman" panose="02020603050405020304" pitchFamily="18" charset="0"/>
                <a:cs typeface="Times New Roman" panose="02020603050405020304" pitchFamily="18" charset="0"/>
              </a:rPr>
              <a:t>obligații </a:t>
            </a:r>
            <a:r>
              <a:rPr lang="ro-RO" sz="2000" b="1" dirty="0" smtClean="0">
                <a:latin typeface="Times New Roman" panose="02020603050405020304" pitchFamily="18" charset="0"/>
                <a:cs typeface="Times New Roman" panose="02020603050405020304" pitchFamily="18" charset="0"/>
              </a:rPr>
              <a:t>unei persoane fizice</a:t>
            </a:r>
            <a:r>
              <a:rPr lang="en-GB" sz="2000" b="1" dirty="0" smtClean="0">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ca o alternativă la </a:t>
            </a:r>
            <a:r>
              <a:rPr lang="ro-RO" sz="2000" u="sng" dirty="0" err="1" smtClean="0">
                <a:latin typeface="Times New Roman" panose="02020603050405020304" pitchFamily="18" charset="0"/>
                <a:cs typeface="Times New Roman" panose="02020603050405020304" pitchFamily="18" charset="0"/>
              </a:rPr>
              <a:t>detenţia</a:t>
            </a:r>
            <a:r>
              <a:rPr lang="ro-RO" sz="2000" u="sng" dirty="0" smtClean="0">
                <a:latin typeface="Times New Roman" panose="02020603050405020304" pitchFamily="18" charset="0"/>
                <a:cs typeface="Times New Roman" panose="02020603050405020304" pitchFamily="18" charset="0"/>
              </a:rPr>
              <a:t> preventivă</a:t>
            </a:r>
            <a:r>
              <a:rPr lang="ro-RO" sz="2000" dirty="0" smtClean="0">
                <a:latin typeface="Times New Roman" panose="02020603050405020304" pitchFamily="18" charset="0"/>
                <a:cs typeface="Times New Roman" panose="02020603050405020304" pitchFamily="18" charset="0"/>
              </a:rPr>
              <a:t>.</a:t>
            </a:r>
            <a:endParaRPr lang="en-GB" sz="2000" b="1" dirty="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a:t>
            </a:r>
            <a:r>
              <a:rPr lang="ro-RO" sz="2000" b="1" dirty="0" smtClean="0">
                <a:solidFill>
                  <a:srgbClr val="FF0000"/>
                </a:solidFill>
                <a:latin typeface="Times New Roman" panose="02020603050405020304" pitchFamily="18" charset="0"/>
                <a:cs typeface="Times New Roman" panose="02020603050405020304" pitchFamily="18" charset="0"/>
              </a:rPr>
              <a:t>Măsurile de supraveghere</a:t>
            </a:r>
            <a:r>
              <a:rPr lang="en-US" sz="2000" b="1" dirty="0" smtClean="0">
                <a:latin typeface="Times New Roman" panose="02020603050405020304" pitchFamily="18" charset="0"/>
                <a:cs typeface="Times New Roman" panose="02020603050405020304" pitchFamily="18" charset="0"/>
              </a:rPr>
              <a:t>’ – </a:t>
            </a:r>
            <a:r>
              <a:rPr lang="ro-RO" sz="2000" b="1" dirty="0" smtClean="0">
                <a:latin typeface="Times New Roman" panose="02020603050405020304" pitchFamily="18" charset="0"/>
                <a:cs typeface="Times New Roman" panose="02020603050405020304" pitchFamily="18" charset="0"/>
              </a:rPr>
              <a:t>obligațiile </a:t>
            </a:r>
            <a:r>
              <a:rPr lang="ro-RO" sz="2000" dirty="0" smtClean="0">
                <a:latin typeface="Times New Roman" panose="02020603050405020304" pitchFamily="18" charset="0"/>
                <a:cs typeface="Times New Roman" panose="02020603050405020304" pitchFamily="18" charset="0"/>
              </a:rPr>
              <a:t>impuse unei persoane fizice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conformitate cu </a:t>
            </a:r>
            <a:r>
              <a:rPr lang="ro-RO" sz="2000" dirty="0" smtClean="0">
                <a:latin typeface="Times New Roman" panose="02020603050405020304" pitchFamily="18" charset="0"/>
                <a:cs typeface="Times New Roman" panose="02020603050405020304" pitchFamily="18" charset="0"/>
              </a:rPr>
              <a:t>legislația națională </a:t>
            </a:r>
            <a:r>
              <a:rPr lang="ro-RO" sz="2000" dirty="0" smtClean="0">
                <a:latin typeface="Times New Roman" panose="02020603050405020304" pitchFamily="18" charset="0"/>
                <a:cs typeface="Times New Roman" panose="02020603050405020304" pitchFamily="18" charset="0"/>
              </a:rPr>
              <a:t>a statului emitent</a:t>
            </a:r>
            <a:endParaRPr lang="en-GB" sz="2000" dirty="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a:t>
            </a:r>
            <a:r>
              <a:rPr lang="ro-RO" sz="2000" b="1" dirty="0" smtClean="0">
                <a:solidFill>
                  <a:srgbClr val="FF0000"/>
                </a:solidFill>
                <a:latin typeface="Times New Roman" panose="02020603050405020304" pitchFamily="18" charset="0"/>
                <a:cs typeface="Times New Roman" panose="02020603050405020304" pitchFamily="18" charset="0"/>
              </a:rPr>
              <a:t>Statul emitent</a:t>
            </a:r>
            <a:r>
              <a:rPr lang="en-US" sz="2000" b="1" dirty="0" smtClean="0">
                <a:latin typeface="Times New Roman" panose="02020603050405020304" pitchFamily="18" charset="0"/>
                <a:cs typeface="Times New Roman" panose="02020603050405020304" pitchFamily="18" charset="0"/>
              </a:rPr>
              <a:t>’ – </a:t>
            </a:r>
            <a:r>
              <a:rPr lang="ro-RO" sz="2000" dirty="0" smtClean="0">
                <a:latin typeface="Times New Roman" panose="02020603050405020304" pitchFamily="18" charset="0"/>
                <a:cs typeface="Times New Roman" panose="02020603050405020304" pitchFamily="18" charset="0"/>
              </a:rPr>
              <a:t>statul membru care a </a:t>
            </a:r>
            <a:r>
              <a:rPr lang="ro-RO" sz="2000" dirty="0" smtClean="0">
                <a:latin typeface="Times New Roman" panose="02020603050405020304" pitchFamily="18" charset="0"/>
                <a:cs typeface="Times New Roman" panose="02020603050405020304" pitchFamily="18" charset="0"/>
              </a:rPr>
              <a:t>pronunțat </a:t>
            </a:r>
            <a:r>
              <a:rPr lang="ro-RO" sz="2000" dirty="0" smtClean="0">
                <a:latin typeface="Times New Roman" panose="02020603050405020304" pitchFamily="18" charset="0"/>
                <a:cs typeface="Times New Roman" panose="02020603050405020304" pitchFamily="18" charset="0"/>
              </a:rPr>
              <a:t>hotărârea privind măsurile de supraveghere</a:t>
            </a:r>
            <a:endParaRPr lang="en-GB" sz="2000" dirty="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a:t>
            </a:r>
            <a:r>
              <a:rPr lang="ro-RO" sz="2000" b="1" dirty="0" smtClean="0">
                <a:solidFill>
                  <a:srgbClr val="FF0000"/>
                </a:solidFill>
                <a:latin typeface="Times New Roman" panose="02020603050405020304" pitchFamily="18" charset="0"/>
                <a:cs typeface="Times New Roman" panose="02020603050405020304" pitchFamily="18" charset="0"/>
              </a:rPr>
              <a:t>Statul executant</a:t>
            </a:r>
            <a:r>
              <a:rPr lang="en-US" sz="2000" b="1" dirty="0" smtClean="0">
                <a:latin typeface="Times New Roman" panose="02020603050405020304" pitchFamily="18" charset="0"/>
                <a:cs typeface="Times New Roman" panose="02020603050405020304" pitchFamily="18" charset="0"/>
              </a:rPr>
              <a:t>’ – </a:t>
            </a:r>
            <a:r>
              <a:rPr lang="ro-RO" sz="2000" dirty="0" smtClean="0">
                <a:latin typeface="Times New Roman" panose="02020603050405020304" pitchFamily="18" charset="0"/>
                <a:cs typeface="Times New Roman" panose="02020603050405020304" pitchFamily="18" charset="0"/>
              </a:rPr>
              <a:t>statul membru în</a:t>
            </a:r>
            <a:r>
              <a:rPr lang="vi-VN"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care</a:t>
            </a:r>
            <a:r>
              <a:rPr lang="vi-VN"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sunt</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monitorizate</a:t>
            </a:r>
            <a:r>
              <a:rPr lang="vi-VN"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măsurile</a:t>
            </a:r>
            <a:r>
              <a:rPr lang="vi-VN"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a:t>
            </a:r>
            <a:r>
              <a:rPr lang="vi-VN"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supraveghere</a:t>
            </a:r>
            <a:r>
              <a:rPr lang="vi-VN"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judiciară</a:t>
            </a:r>
            <a:endParaRPr lang="ro-RO"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ro-RO" sz="3600" b="1" dirty="0" smtClean="0">
                <a:latin typeface="Times New Roman" panose="02020603050405020304" pitchFamily="18" charset="0"/>
                <a:cs typeface="Times New Roman" panose="02020603050405020304" pitchFamily="18" charset="0"/>
              </a:rPr>
              <a:t>Autorităţile competente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5442"/>
            <a:ext cx="10275501" cy="4393982"/>
          </a:xfrm>
        </p:spPr>
        <p:txBody>
          <a:bodyPr>
            <a:normAutofit lnSpcReduction="10000"/>
          </a:bodyPr>
          <a:lstStyle/>
          <a:p>
            <a:pPr marL="342900" marR="0" lvl="0" indent="-342900" algn="just">
              <a:lnSpc>
                <a:spcPct val="107000"/>
              </a:lnSpc>
              <a:spcBef>
                <a:spcPts val="0"/>
              </a:spcBef>
              <a:spcAft>
                <a:spcPts val="0"/>
              </a:spcAft>
              <a:buFont typeface="Symbol" panose="05050102010706020507" pitchFamily="18" charset="2"/>
              <a:buChar char=""/>
            </a:pPr>
            <a:r>
              <a:rPr lang="ro-RO" sz="2000" dirty="0" smtClean="0">
                <a:latin typeface="Times New Roman" panose="02020603050405020304" pitchFamily="18" charset="0"/>
                <a:cs typeface="Times New Roman" panose="02020603050405020304" pitchFamily="18" charset="0"/>
              </a:rPr>
              <a:t>Fiecare stat membru va informa Secretariatul General al Consiliului despre</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autoritatea sau </a:t>
            </a:r>
            <a:r>
              <a:rPr lang="ro-RO" sz="2000" b="1" dirty="0" smtClean="0">
                <a:solidFill>
                  <a:srgbClr val="FF0000"/>
                </a:solidFill>
                <a:latin typeface="Times New Roman" panose="02020603050405020304" pitchFamily="18" charset="0"/>
                <a:cs typeface="Times New Roman" panose="02020603050405020304" pitchFamily="18" charset="0"/>
              </a:rPr>
              <a:t>autoritățile </a:t>
            </a:r>
            <a:r>
              <a:rPr lang="ro-RO" sz="2000" b="1" dirty="0" smtClean="0">
                <a:solidFill>
                  <a:srgbClr val="FF0000"/>
                </a:solidFill>
                <a:latin typeface="Times New Roman" panose="02020603050405020304" pitchFamily="18" charset="0"/>
                <a:cs typeface="Times New Roman" panose="02020603050405020304" pitchFamily="18" charset="0"/>
              </a:rPr>
              <a:t>judiciare competente</a:t>
            </a:r>
            <a:r>
              <a:rPr lang="ro-RO" sz="2000" dirty="0" smtClean="0">
                <a:latin typeface="Times New Roman" panose="02020603050405020304" pitchFamily="18" charset="0"/>
                <a:cs typeface="Times New Roman" panose="02020603050405020304" pitchFamily="18" charset="0"/>
              </a:rPr>
              <a:t>, desemnate în conformitate cu </a:t>
            </a:r>
            <a:r>
              <a:rPr lang="ro-RO" sz="2000" dirty="0" smtClean="0">
                <a:latin typeface="Times New Roman" panose="02020603050405020304" pitchFamily="18" charset="0"/>
                <a:cs typeface="Times New Roman" panose="02020603050405020304" pitchFamily="18" charset="0"/>
              </a:rPr>
              <a:t>legislația </a:t>
            </a:r>
            <a:r>
              <a:rPr lang="ro-RO" sz="2000" dirty="0" smtClean="0">
                <a:latin typeface="Times New Roman" panose="02020603050405020304" pitchFamily="18" charset="0"/>
                <a:cs typeface="Times New Roman" panose="02020603050405020304" pitchFamily="18" charset="0"/>
              </a:rPr>
              <a:t>sa </a:t>
            </a:r>
            <a:r>
              <a:rPr lang="ro-RO" sz="2000" dirty="0" smtClean="0">
                <a:latin typeface="Times New Roman" panose="02020603050405020304" pitchFamily="18" charset="0"/>
                <a:cs typeface="Times New Roman" panose="02020603050405020304" pitchFamily="18" charset="0"/>
              </a:rPr>
              <a:t>națională, </a:t>
            </a:r>
            <a:r>
              <a:rPr lang="ro-RO" sz="2000" dirty="0" smtClean="0">
                <a:latin typeface="Times New Roman" panose="02020603050405020304" pitchFamily="18" charset="0"/>
                <a:cs typeface="Times New Roman" panose="02020603050405020304" pitchFamily="18" charset="0"/>
              </a:rPr>
              <a:t>să dispună conform </a:t>
            </a:r>
            <a:r>
              <a:rPr lang="ro-RO" sz="2000" dirty="0" smtClean="0">
                <a:latin typeface="Times New Roman" panose="02020603050405020304" pitchFamily="18" charset="0"/>
                <a:cs typeface="Times New Roman" panose="02020603050405020304" pitchFamily="18" charset="0"/>
              </a:rPr>
              <a:t>dispozițiilor </a:t>
            </a:r>
            <a:r>
              <a:rPr lang="ro-RO" sz="2000" dirty="0" smtClean="0">
                <a:latin typeface="Times New Roman" panose="02020603050405020304" pitchFamily="18" charset="0"/>
                <a:cs typeface="Times New Roman" panose="02020603050405020304" pitchFamily="18" charset="0"/>
              </a:rPr>
              <a:t>Deciziei-cadru în cazul în care statul membru este stat emitent sau stat executant </a:t>
            </a:r>
            <a:r>
              <a:rPr lang="en-GB" sz="2000" dirty="0" smtClean="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art. 6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1)</a:t>
            </a:r>
          </a:p>
          <a:p>
            <a:pPr marL="342900" marR="0" lvl="0" indent="-342900" algn="just">
              <a:lnSpc>
                <a:spcPct val="107000"/>
              </a:lnSpc>
              <a:spcBef>
                <a:spcPts val="0"/>
              </a:spcBef>
              <a:spcAft>
                <a:spcPts val="0"/>
              </a:spcAft>
              <a:buFont typeface="Symbol" panose="05050102010706020507" pitchFamily="18"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ro-RO" sz="2000" dirty="0" smtClean="0">
                <a:latin typeface="Times New Roman" panose="02020603050405020304" pitchFamily="18" charset="0"/>
                <a:cs typeface="Times New Roman" panose="02020603050405020304" pitchFamily="18" charset="0"/>
              </a:rPr>
              <a:t>Statul membru trebuie să desemneze </a:t>
            </a:r>
            <a:r>
              <a:rPr lang="ro-RO" sz="2000" b="1" dirty="0" smtClean="0">
                <a:solidFill>
                  <a:srgbClr val="FF0000"/>
                </a:solidFill>
                <a:latin typeface="Times New Roman" panose="02020603050405020304" pitchFamily="18" charset="0"/>
                <a:cs typeface="Times New Roman" panose="02020603050405020304" pitchFamily="18" charset="0"/>
              </a:rPr>
              <a:t>autoritățile </a:t>
            </a:r>
            <a:r>
              <a:rPr lang="ro-RO" sz="2000" b="1" dirty="0" smtClean="0">
                <a:solidFill>
                  <a:srgbClr val="FF0000"/>
                </a:solidFill>
                <a:latin typeface="Times New Roman" panose="02020603050405020304" pitchFamily="18" charset="0"/>
                <a:cs typeface="Times New Roman" panose="02020603050405020304" pitchFamily="18" charset="0"/>
              </a:rPr>
              <a:t>extrajudiciare </a:t>
            </a:r>
            <a:r>
              <a:rPr lang="ro-RO" sz="2000" dirty="0" smtClean="0">
                <a:latin typeface="Times New Roman" panose="02020603050405020304" pitchFamily="18" charset="0"/>
                <a:cs typeface="Times New Roman" panose="02020603050405020304" pitchFamily="18" charset="0"/>
              </a:rPr>
              <a:t>ca autorităţi competente pentru luarea unei decizii în conformitate cu dispoziţiile Deciziei-cadru</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cu condiţia ca aceste autorităţi să aibă competenţă materială în luarea unor decizii similare, în conformitate cu legislaţia naţională </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(art. 6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2). </a:t>
            </a:r>
            <a:r>
              <a:rPr lang="ro-RO" sz="2000" b="1" u="sng" dirty="0" smtClean="0">
                <a:latin typeface="Times New Roman" panose="02020603050405020304" pitchFamily="18" charset="0"/>
                <a:cs typeface="Times New Roman" panose="02020603050405020304" pitchFamily="18" charset="0"/>
              </a:rPr>
              <a:t>Cu toate acestea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hotărârile prevăzute în art.</a:t>
            </a:r>
            <a:r>
              <a:rPr lang="en-GB" sz="2000" dirty="0" smtClean="0">
                <a:latin typeface="Times New Roman" panose="02020603050405020304" pitchFamily="18" charset="0"/>
                <a:cs typeface="Times New Roman" panose="02020603050405020304" pitchFamily="18" charset="0"/>
              </a:rPr>
              <a:t> 18</a:t>
            </a:r>
            <a:r>
              <a:rPr lang="ro-RO" sz="2000" dirty="0" smtClean="0">
                <a:latin typeface="Times New Roman" panose="02020603050405020304" pitchFamily="18" charset="0"/>
                <a:cs typeface="Times New Roman" panose="02020603050405020304" pitchFamily="18" charset="0"/>
              </a:rPr>
              <a:t> alin. </a:t>
            </a:r>
            <a:r>
              <a:rPr lang="en-GB" sz="2000" dirty="0" smtClean="0">
                <a:latin typeface="Times New Roman" panose="02020603050405020304" pitchFamily="18" charset="0"/>
                <a:cs typeface="Times New Roman" panose="02020603050405020304" pitchFamily="18" charset="0"/>
              </a:rPr>
              <a:t>1</a:t>
            </a:r>
            <a:r>
              <a:rPr lang="ro-RO" sz="2000" dirty="0" smtClean="0">
                <a:latin typeface="Times New Roman" panose="02020603050405020304" pitchFamily="18" charset="0"/>
                <a:cs typeface="Times New Roman" panose="02020603050405020304" pitchFamily="18" charset="0"/>
              </a:rPr>
              <a:t> lit. </a:t>
            </a:r>
            <a:r>
              <a:rPr lang="en-GB" sz="2000" dirty="0" smtClean="0">
                <a:latin typeface="Times New Roman" panose="02020603050405020304" pitchFamily="18" charset="0"/>
                <a:cs typeface="Times New Roman" panose="02020603050405020304" pitchFamily="18" charset="0"/>
              </a:rPr>
              <a:t>c </a:t>
            </a:r>
            <a:r>
              <a:rPr lang="ro-RO" sz="2000" dirty="0" smtClean="0">
                <a:latin typeface="Times New Roman" panose="02020603050405020304" pitchFamily="18" charset="0"/>
                <a:cs typeface="Times New Roman" panose="02020603050405020304" pitchFamily="18" charset="0"/>
              </a:rPr>
              <a:t>vor fi </a:t>
            </a:r>
            <a:r>
              <a:rPr lang="ro-RO" sz="2000" dirty="0" smtClean="0">
                <a:latin typeface="Times New Roman" panose="02020603050405020304" pitchFamily="18" charset="0"/>
                <a:cs typeface="Times New Roman" panose="02020603050405020304" pitchFamily="18" charset="0"/>
              </a:rPr>
              <a:t>pronunțate</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de un organ judiciar competent</a:t>
            </a:r>
            <a:endParaRPr lang="en-GB"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GB"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ro-RO" sz="2000" dirty="0" smtClean="0">
                <a:latin typeface="Times New Roman" panose="02020603050405020304" pitchFamily="18" charset="0"/>
                <a:cs typeface="Times New Roman" panose="02020603050405020304" pitchFamily="18" charset="0"/>
              </a:rPr>
              <a:t>Fiecare stat membru trebuie să desemneze</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o autoritate centrală </a:t>
            </a:r>
            <a:r>
              <a:rPr lang="ro-RO" sz="2000" dirty="0" smtClean="0">
                <a:latin typeface="Times New Roman" panose="02020603050405020304" pitchFamily="18" charset="0"/>
                <a:cs typeface="Times New Roman" panose="02020603050405020304" pitchFamily="18" charset="0"/>
              </a:rPr>
              <a:t>sau</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cazul în care sistemul de drept permite</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mai multe </a:t>
            </a:r>
            <a:r>
              <a:rPr lang="ro-RO" sz="2000" b="1" dirty="0" smtClean="0">
                <a:latin typeface="Times New Roman" panose="02020603050405020304" pitchFamily="18" charset="0"/>
                <a:cs typeface="Times New Roman" panose="02020603050405020304" pitchFamily="18" charset="0"/>
              </a:rPr>
              <a:t>autorități </a:t>
            </a:r>
            <a:r>
              <a:rPr lang="ro-RO" sz="2000" b="1" dirty="0" smtClean="0">
                <a:latin typeface="Times New Roman" panose="02020603050405020304" pitchFamily="18" charset="0"/>
                <a:cs typeface="Times New Roman" panose="02020603050405020304" pitchFamily="18" charset="0"/>
              </a:rPr>
              <a:t>centrale</a:t>
            </a:r>
            <a:r>
              <a:rPr lang="en-GB" sz="2000" b="1" dirty="0" smtClean="0">
                <a:latin typeface="Times New Roman" panose="02020603050405020304" pitchFamily="18" charset="0"/>
                <a:cs typeface="Times New Roman" panose="02020603050405020304" pitchFamily="18" charset="0"/>
              </a:rPr>
              <a:t> </a:t>
            </a:r>
            <a:r>
              <a:rPr lang="ro-RO" sz="2000" b="1" u="sng" dirty="0" smtClean="0">
                <a:solidFill>
                  <a:srgbClr val="FF0000"/>
                </a:solidFill>
                <a:latin typeface="Times New Roman" panose="02020603050405020304" pitchFamily="18" charset="0"/>
                <a:cs typeface="Times New Roman" panose="02020603050405020304" pitchFamily="18" charset="0"/>
              </a:rPr>
              <a:t>care să coordoneze</a:t>
            </a:r>
            <a:r>
              <a:rPr lang="en-GB" sz="2000" b="1" dirty="0" smtClean="0">
                <a:solidFill>
                  <a:srgbClr val="FF0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autoritățile </a:t>
            </a:r>
            <a:r>
              <a:rPr lang="ro-RO" sz="2000" dirty="0" smtClean="0">
                <a:latin typeface="Times New Roman" panose="02020603050405020304" pitchFamily="18" charset="0"/>
                <a:cs typeface="Times New Roman" panose="02020603050405020304" pitchFamily="18" charset="0"/>
              </a:rPr>
              <a:t>competente </a:t>
            </a:r>
            <a:r>
              <a:rPr lang="en-GB" sz="2000" dirty="0" smtClean="0">
                <a:latin typeface="Times New Roman" panose="02020603050405020304" pitchFamily="18" charset="0"/>
                <a:cs typeface="Times New Roman" panose="02020603050405020304" pitchFamily="18" charset="0"/>
              </a:rPr>
              <a:t>(art</a:t>
            </a:r>
            <a:r>
              <a:rPr lang="en-GB" sz="2000" dirty="0">
                <a:latin typeface="Times New Roman" panose="02020603050405020304" pitchFamily="18" charset="0"/>
                <a:cs typeface="Times New Roman" panose="02020603050405020304" pitchFamily="18" charset="0"/>
              </a:rPr>
              <a:t>. 7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2"/>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smtClean="0">
                <a:latin typeface="Times New Roman" panose="02020603050405020304" pitchFamily="18" charset="0"/>
                <a:cs typeface="Times New Roman" panose="02020603050405020304" pitchFamily="18" charset="0"/>
              </a:rPr>
              <a:t>Condițiile </a:t>
            </a:r>
            <a:r>
              <a:rPr lang="ro-RO" sz="3600" b="1" dirty="0" smtClean="0">
                <a:latin typeface="Times New Roman" panose="02020603050405020304" pitchFamily="18" charset="0"/>
                <a:cs typeface="Times New Roman" panose="02020603050405020304" pitchFamily="18" charset="0"/>
              </a:rPr>
              <a:t>de transmitere ale unei hotărâri privind măsurile de supraveghere</a:t>
            </a:r>
            <a:r>
              <a:rPr lang="pt-BR" sz="3600" b="1" dirty="0">
                <a:latin typeface="Times New Roman" panose="02020603050405020304" pitchFamily="18" charset="0"/>
                <a:cs typeface="Times New Roman" panose="02020603050405020304" pitchFamily="18" charset="0"/>
              </a:rPr>
              <a:t/>
            </a:r>
            <a:br>
              <a:rPr lang="pt-BR"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237026"/>
            <a:ext cx="10275501" cy="471949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endParaRPr lang="ro-RO" sz="2000" dirty="0" smtClean="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Inculpatul are </a:t>
            </a:r>
            <a:r>
              <a:rPr lang="en-US" sz="2000" b="1" dirty="0" smtClean="0">
                <a:solidFill>
                  <a:srgbClr val="FF0000"/>
                </a:solidFill>
                <a:latin typeface="Times New Roman" panose="02020603050405020304" pitchFamily="18" charset="0"/>
                <a:cs typeface="Times New Roman" panose="02020603050405020304" pitchFamily="18" charset="0"/>
              </a:rPr>
              <a:t>in mod legal </a:t>
            </a:r>
            <a:r>
              <a:rPr lang="ro-RO" sz="2000" b="1" dirty="0" smtClean="0">
                <a:solidFill>
                  <a:srgbClr val="FF0000"/>
                </a:solidFill>
                <a:latin typeface="Times New Roman" panose="02020603050405020304" pitchFamily="18" charset="0"/>
                <a:cs typeface="Times New Roman" panose="02020603050405020304" pitchFamily="18" charset="0"/>
              </a:rPr>
              <a:t>domiciliul sau reşedinţa într-un alt stat membru</a:t>
            </a:r>
            <a:r>
              <a:rPr lang="en-GB" sz="2000" b="1" dirty="0" smtClean="0">
                <a:solidFill>
                  <a:srgbClr val="FF0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și</a:t>
            </a:r>
            <a:r>
              <a:rPr lang="en-GB" sz="2000" dirty="0" smtClean="0">
                <a:latin typeface="Times New Roman" panose="02020603050405020304" pitchFamily="18" charset="0"/>
                <a:cs typeface="Times New Roman" panose="02020603050405020304" pitchFamily="18" charset="0"/>
              </a:rPr>
              <a:t> </a:t>
            </a:r>
            <a:r>
              <a:rPr lang="ro-RO" sz="2000" dirty="0" smtClean="0">
                <a:solidFill>
                  <a:srgbClr val="FF0000"/>
                </a:solidFill>
                <a:latin typeface="Times New Roman" panose="02020603050405020304" pitchFamily="18" charset="0"/>
                <a:cs typeface="Times New Roman" panose="02020603050405020304" pitchFamily="18" charset="0"/>
              </a:rPr>
              <a:t>își </a:t>
            </a:r>
            <a:r>
              <a:rPr lang="ro-RO" sz="2000" dirty="0" smtClean="0">
                <a:solidFill>
                  <a:srgbClr val="FF0000"/>
                </a:solidFill>
                <a:latin typeface="Times New Roman" panose="02020603050405020304" pitchFamily="18" charset="0"/>
                <a:cs typeface="Times New Roman" panose="02020603050405020304" pitchFamily="18" charset="0"/>
              </a:rPr>
              <a:t>exprimă </a:t>
            </a:r>
            <a:r>
              <a:rPr lang="ro-RO" sz="2000" dirty="0" smtClean="0">
                <a:solidFill>
                  <a:srgbClr val="FF0000"/>
                </a:solidFill>
                <a:latin typeface="Times New Roman" panose="02020603050405020304" pitchFamily="18" charset="0"/>
                <a:cs typeface="Times New Roman" panose="02020603050405020304" pitchFamily="18" charset="0"/>
              </a:rPr>
              <a:t>consimțământul </a:t>
            </a:r>
            <a:r>
              <a:rPr lang="ro-RO" sz="2000" dirty="0" smtClean="0">
                <a:solidFill>
                  <a:srgbClr val="FF0000"/>
                </a:solidFill>
                <a:latin typeface="Times New Roman" panose="02020603050405020304" pitchFamily="18" charset="0"/>
                <a:cs typeface="Times New Roman" panose="02020603050405020304" pitchFamily="18" charset="0"/>
              </a:rPr>
              <a:t>să se întoarcă în respectivul stat membru</a:t>
            </a:r>
            <a:r>
              <a:rPr lang="en-GB" sz="2000" dirty="0" smtClean="0">
                <a:solidFill>
                  <a:srgbClr val="FF000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(art. 9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1</a:t>
            </a:r>
            <a:r>
              <a:rPr lang="en-GB" sz="2000" dirty="0" smtClean="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i="1" dirty="0" smtClean="0">
                <a:latin typeface="Times New Roman" panose="02020603050405020304" pitchFamily="18" charset="0"/>
                <a:cs typeface="Times New Roman" panose="02020603050405020304" pitchFamily="18" charset="0"/>
              </a:rPr>
              <a:t>Excepție</a:t>
            </a:r>
            <a:r>
              <a:rPr lang="en-GB" sz="2000" i="1" dirty="0" smtClean="0">
                <a:latin typeface="Times New Roman" panose="02020603050405020304" pitchFamily="18" charset="0"/>
                <a:cs typeface="Times New Roman" panose="02020603050405020304" pitchFamily="18" charset="0"/>
              </a:rPr>
              <a:t>.</a:t>
            </a:r>
            <a:r>
              <a:rPr lang="en-GB" sz="2000" dirty="0" smtClean="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La cererea inculpatului</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statul membru emitent poate să comunice hotărârea privind măsurile de supraveghere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autorităţii competente</a:t>
            </a:r>
            <a:r>
              <a:rPr lang="en-GB"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din alt stat </a:t>
            </a:r>
            <a:r>
              <a:rPr lang="ro-RO" sz="2000" b="1" dirty="0" smtClean="0">
                <a:latin typeface="Times New Roman" panose="02020603050405020304" pitchFamily="18" charset="0"/>
                <a:cs typeface="Times New Roman" panose="02020603050405020304" pitchFamily="18" charset="0"/>
              </a:rPr>
              <a:t>membru</a:t>
            </a:r>
            <a:r>
              <a:rPr lang="en-US" sz="2000" b="1"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decât cel în care inculpatul îşi are domiciliul sau reşedinţa</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cu </a:t>
            </a:r>
            <a:r>
              <a:rPr lang="ro-RO" sz="2000" dirty="0" smtClean="0">
                <a:latin typeface="Times New Roman" panose="02020603050405020304" pitchFamily="18" charset="0"/>
                <a:cs typeface="Times New Roman" panose="02020603050405020304" pitchFamily="18" charset="0"/>
              </a:rPr>
              <a:t>condiția </a:t>
            </a:r>
            <a:r>
              <a:rPr lang="ro-RO" sz="2000" dirty="0" smtClean="0">
                <a:latin typeface="Times New Roman" panose="02020603050405020304" pitchFamily="18" charset="0"/>
                <a:cs typeface="Times New Roman" panose="02020603050405020304" pitchFamily="18" charset="0"/>
              </a:rPr>
              <a:t>ca </a:t>
            </a:r>
            <a:r>
              <a:rPr lang="ro-RO" sz="2000" b="1" dirty="0" smtClean="0">
                <a:latin typeface="Times New Roman" panose="02020603050405020304" pitchFamily="18" charset="0"/>
                <a:cs typeface="Times New Roman" panose="02020603050405020304" pitchFamily="18" charset="0"/>
              </a:rPr>
              <a:t>autoritatea competentă în cauză să fi acceptat comunicarea</a:t>
            </a:r>
            <a:r>
              <a:rPr lang="en-GB" sz="2000" b="1"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(art. 9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2)</a:t>
            </a:r>
          </a:p>
          <a:p>
            <a:pPr marL="342900" indent="-342900" algn="just">
              <a:lnSpc>
                <a:spcPct val="107000"/>
              </a:lnSpc>
              <a:spcBef>
                <a:spcPts val="0"/>
              </a:spcBef>
              <a:buFont typeface="Wingdings" panose="05000000000000000000" pitchFamily="2" charset="2"/>
              <a:buChar char=""/>
            </a:pPr>
            <a:r>
              <a:rPr lang="ro-RO" sz="2000" b="1" dirty="0" smtClean="0">
                <a:latin typeface="Times New Roman" panose="02020603050405020304" pitchFamily="18" charset="0"/>
                <a:cs typeface="Times New Roman" panose="02020603050405020304" pitchFamily="18" charset="0"/>
              </a:rPr>
              <a:t>Acordul inculpatului</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este</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obligatoriu în toate cazurile</a:t>
            </a:r>
            <a:endParaRPr lang="en-GB" sz="2000" b="1" dirty="0">
              <a:solidFill>
                <a:srgbClr val="FF0000"/>
              </a:solidFill>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Pentru</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2 </a:t>
            </a:r>
            <a:r>
              <a:rPr lang="ro-RO" sz="2000" dirty="0" smtClean="0">
                <a:latin typeface="Times New Roman" panose="02020603050405020304" pitchFamily="18" charset="0"/>
                <a:cs typeface="Times New Roman" panose="02020603050405020304" pitchFamily="18" charset="0"/>
              </a:rPr>
              <a:t>acordul statului executant va fi </a:t>
            </a:r>
            <a:r>
              <a:rPr lang="ro-RO" sz="2000" dirty="0" smtClean="0">
                <a:latin typeface="Times New Roman" panose="02020603050405020304" pitchFamily="18" charset="0"/>
                <a:cs typeface="Times New Roman" panose="02020603050405020304" pitchFamily="18" charset="0"/>
              </a:rPr>
              <a:t>obținut </a:t>
            </a:r>
            <a:r>
              <a:rPr lang="ro-RO" sz="2000" b="1" dirty="0" smtClean="0">
                <a:solidFill>
                  <a:srgbClr val="FF0000"/>
                </a:solidFill>
                <a:latin typeface="Times New Roman" panose="02020603050405020304" pitchFamily="18" charset="0"/>
                <a:cs typeface="Times New Roman" panose="02020603050405020304" pitchFamily="18" charset="0"/>
              </a:rPr>
              <a:t>anterior momentului formulării cererii de către inculpat</a:t>
            </a:r>
            <a:endParaRPr lang="en-GB" sz="2000" b="1" dirty="0">
              <a:solidFill>
                <a:srgbClr val="FF0000"/>
              </a:solidFill>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Statele membre vor stabili </a:t>
            </a:r>
            <a:r>
              <a:rPr lang="ro-RO" sz="2000" b="1" dirty="0" smtClean="0">
                <a:latin typeface="Times New Roman" panose="02020603050405020304" pitchFamily="18" charset="0"/>
                <a:cs typeface="Times New Roman" panose="02020603050405020304" pitchFamily="18" charset="0"/>
              </a:rPr>
              <a:t>condițiile </a:t>
            </a:r>
            <a:r>
              <a:rPr lang="ro-RO" sz="2000" b="1" dirty="0" smtClean="0">
                <a:latin typeface="Times New Roman" panose="02020603050405020304" pitchFamily="18" charset="0"/>
                <a:cs typeface="Times New Roman" panose="02020603050405020304" pitchFamily="18" charset="0"/>
              </a:rPr>
              <a:t>în care</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autoritățile naționale </a:t>
            </a:r>
            <a:r>
              <a:rPr lang="ro-RO" sz="2000" dirty="0" smtClean="0">
                <a:latin typeface="Times New Roman" panose="02020603050405020304" pitchFamily="18" charset="0"/>
                <a:cs typeface="Times New Roman" panose="02020603050405020304" pitchFamily="18" charset="0"/>
              </a:rPr>
              <a:t>competente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își </a:t>
            </a:r>
            <a:r>
              <a:rPr lang="ro-RO" sz="2000" dirty="0" smtClean="0">
                <a:latin typeface="Times New Roman" panose="02020603050405020304" pitchFamily="18" charset="0"/>
                <a:cs typeface="Times New Roman" panose="02020603050405020304" pitchFamily="18" charset="0"/>
              </a:rPr>
              <a:t>vor manifesta acordul cu privire la transmiterea hotărârii privind măsurile de supraveghere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cazurile prevăzute</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la</a:t>
            </a:r>
            <a:r>
              <a:rPr lang="en-GB" sz="2000" b="1"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alin</a:t>
            </a:r>
            <a:r>
              <a:rPr lang="en-GB" sz="2000" b="1" dirty="0" smtClean="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2. </a:t>
            </a:r>
          </a:p>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Secretariatul General va pune la </a:t>
            </a:r>
            <a:r>
              <a:rPr lang="ro-RO" sz="2000" dirty="0" smtClean="0">
                <a:latin typeface="Times New Roman" panose="02020603050405020304" pitchFamily="18" charset="0"/>
                <a:cs typeface="Times New Roman" panose="02020603050405020304" pitchFamily="18" charset="0"/>
              </a:rPr>
              <a:t>dispoziția </a:t>
            </a:r>
            <a:r>
              <a:rPr lang="ro-RO" sz="2000" dirty="0" smtClean="0">
                <a:latin typeface="Times New Roman" panose="02020603050405020304" pitchFamily="18" charset="0"/>
                <a:cs typeface="Times New Roman" panose="02020603050405020304" pitchFamily="18" charset="0"/>
              </a:rPr>
              <a:t>statelor membre </a:t>
            </a:r>
            <a:r>
              <a:rPr lang="ro-RO" sz="2000" dirty="0" smtClean="0">
                <a:latin typeface="Times New Roman" panose="02020603050405020304" pitchFamily="18" charset="0"/>
                <a:cs typeface="Times New Roman" panose="02020603050405020304" pitchFamily="18" charset="0"/>
              </a:rPr>
              <a:t>și </a:t>
            </a:r>
            <a:r>
              <a:rPr lang="ro-RO" sz="2000" dirty="0" smtClean="0">
                <a:latin typeface="Times New Roman" panose="02020603050405020304" pitchFamily="18" charset="0"/>
                <a:cs typeface="Times New Roman" panose="02020603050405020304" pitchFamily="18" charset="0"/>
              </a:rPr>
              <a:t>a Comisiei </a:t>
            </a:r>
            <a:r>
              <a:rPr lang="ro-RO" sz="2000" dirty="0" smtClean="0">
                <a:latin typeface="Times New Roman" panose="02020603050405020304" pitchFamily="18" charset="0"/>
                <a:cs typeface="Times New Roman" panose="02020603050405020304" pitchFamily="18" charset="0"/>
              </a:rPr>
              <a:t>informațiile </a:t>
            </a:r>
            <a:r>
              <a:rPr lang="ro-RO" sz="2000" dirty="0" smtClean="0">
                <a:latin typeface="Times New Roman" panose="02020603050405020304" pitchFamily="18" charset="0"/>
                <a:cs typeface="Times New Roman" panose="02020603050405020304" pitchFamily="18" charset="0"/>
              </a:rPr>
              <a:t>primite </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accesați </a:t>
            </a:r>
            <a:r>
              <a:rPr lang="ro-RO" sz="2000" dirty="0" smtClean="0">
                <a:latin typeface="Times New Roman" panose="02020603050405020304" pitchFamily="18" charset="0"/>
                <a:cs typeface="Times New Roman" panose="02020603050405020304" pitchFamily="18" charset="0"/>
              </a:rPr>
              <a:t>link-ul de mai jos pentru consultarea </a:t>
            </a:r>
            <a:r>
              <a:rPr lang="ro-RO" sz="2000" dirty="0" smtClean="0">
                <a:latin typeface="Times New Roman" panose="02020603050405020304" pitchFamily="18" charset="0"/>
                <a:cs typeface="Times New Roman" panose="02020603050405020304" pitchFamily="18" charset="0"/>
              </a:rPr>
              <a:t>informațiilor </a:t>
            </a:r>
            <a:r>
              <a:rPr lang="ro-RO" sz="2000" dirty="0" smtClean="0">
                <a:latin typeface="Times New Roman" panose="02020603050405020304" pitchFamily="18" charset="0"/>
                <a:cs typeface="Times New Roman" panose="02020603050405020304" pitchFamily="18" charset="0"/>
              </a:rPr>
              <a:t>privind art.</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9 </a:t>
            </a:r>
            <a:r>
              <a:rPr lang="ro-RO" sz="2000" dirty="0" smtClean="0">
                <a:latin typeface="Times New Roman" panose="02020603050405020304" pitchFamily="18" charset="0"/>
                <a:cs typeface="Times New Roman" panose="02020603050405020304" pitchFamily="18" charset="0"/>
              </a:rPr>
              <a:t>alin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2-4 </a:t>
            </a:r>
            <a:r>
              <a:rPr lang="ro-RO" sz="2000" dirty="0" smtClean="0">
                <a:latin typeface="Times New Roman" panose="02020603050405020304" pitchFamily="18" charset="0"/>
                <a:cs typeface="Times New Roman" panose="02020603050405020304" pitchFamily="18" charset="0"/>
              </a:rPr>
              <a:t>din Decizia-cadru</a:t>
            </a:r>
            <a:r>
              <a:rPr lang="en-GB" sz="2000" dirty="0" smtClean="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US" sz="2000" dirty="0">
                <a:latin typeface="Times New Roman" panose="02020603050405020304" pitchFamily="18" charset="0"/>
                <a:cs typeface="Times New Roman" panose="02020603050405020304" pitchFamily="18" charset="0"/>
                <a:hlinkClick r:id="rId3"/>
              </a:rPr>
              <a:t>https://www.ejn-crimjust.europa.eu/ejn/libdocumentproperties/EN/3189</a:t>
            </a:r>
            <a:r>
              <a:rPr lang="en-GB"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smtClean="0">
                <a:latin typeface="Times New Roman" panose="02020603050405020304" pitchFamily="18" charset="0"/>
                <a:cs typeface="Times New Roman" panose="02020603050405020304" pitchFamily="18" charset="0"/>
              </a:rPr>
              <a:t>Procedura de </a:t>
            </a:r>
            <a:r>
              <a:rPr lang="ro-RO" sz="3600" b="1" dirty="0" smtClean="0">
                <a:latin typeface="Times New Roman" panose="02020603050405020304" pitchFamily="18" charset="0"/>
                <a:cs typeface="Times New Roman" panose="02020603050405020304" pitchFamily="18" charset="0"/>
              </a:rPr>
              <a:t>recunoaștere </a:t>
            </a:r>
            <a:r>
              <a:rPr lang="ro-RO" sz="3600" b="1" dirty="0" smtClean="0">
                <a:latin typeface="Times New Roman" panose="02020603050405020304" pitchFamily="18" charset="0"/>
                <a:cs typeface="Times New Roman" panose="02020603050405020304" pitchFamily="18" charset="0"/>
              </a:rPr>
              <a:t>a unei hotărâri privind măsurile de supraveghere </a:t>
            </a:r>
            <a:r>
              <a:rPr lang="ro-RO" sz="3600" b="1" dirty="0" smtClean="0">
                <a:latin typeface="Times New Roman" panose="02020603050405020304" pitchFamily="18" charset="0"/>
                <a:cs typeface="Times New Roman" panose="02020603050405020304" pitchFamily="18" charset="0"/>
              </a:rPr>
              <a:t>și </a:t>
            </a:r>
            <a:r>
              <a:rPr lang="ro-RO" sz="3600" b="1" dirty="0" smtClean="0">
                <a:latin typeface="Times New Roman" panose="02020603050405020304" pitchFamily="18" charset="0"/>
                <a:cs typeface="Times New Roman" panose="02020603050405020304" pitchFamily="18" charset="0"/>
              </a:rPr>
              <a:t>termenele limită</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7"/>
            <a:ext cx="10275501" cy="4393982"/>
          </a:xfrm>
        </p:spPr>
        <p:txBody>
          <a:bodyPr>
            <a:normAutofit fontScale="92500" lnSpcReduction="20000"/>
          </a:bodyPr>
          <a:lstStyle/>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Autoritatea emitentă competentă dintr-un stat membru</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transmite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hotărârea privind măsurile de supraveghere </a:t>
            </a:r>
            <a:r>
              <a:rPr lang="ro-RO" sz="2000" dirty="0" smtClean="0">
                <a:latin typeface="Times New Roman" panose="02020603050405020304" pitchFamily="18" charset="0"/>
                <a:cs typeface="Times New Roman" panose="02020603050405020304" pitchFamily="18" charset="0"/>
              </a:rPr>
              <a:t>autorității </a:t>
            </a:r>
            <a:r>
              <a:rPr lang="ro-RO" sz="2000" dirty="0" smtClean="0">
                <a:latin typeface="Times New Roman" panose="02020603050405020304" pitchFamily="18" charset="0"/>
                <a:cs typeface="Times New Roman" panose="02020603050405020304" pitchFamily="18" charset="0"/>
              </a:rPr>
              <a:t>competente din statul executant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la care </a:t>
            </a:r>
            <a:r>
              <a:rPr lang="ro-RO" sz="2000" dirty="0" smtClean="0">
                <a:latin typeface="Times New Roman" panose="02020603050405020304" pitchFamily="18" charset="0"/>
                <a:cs typeface="Times New Roman" panose="02020603050405020304" pitchFamily="18" charset="0"/>
              </a:rPr>
              <a:t>atașează </a:t>
            </a:r>
            <a:r>
              <a:rPr lang="ro-RO" sz="2000" b="1" dirty="0" smtClean="0">
                <a:solidFill>
                  <a:srgbClr val="FF0000"/>
                </a:solidFill>
                <a:latin typeface="Times New Roman" panose="02020603050405020304" pitchFamily="18" charset="0"/>
                <a:cs typeface="Times New Roman" panose="02020603050405020304" pitchFamily="18" charset="0"/>
              </a:rPr>
              <a:t>Certificatul</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prevăzut în</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Anexa</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 </a:t>
            </a:r>
            <a:r>
              <a:rPr lang="ro-RO" sz="2000" dirty="0" smtClean="0">
                <a:latin typeface="Times New Roman" panose="02020603050405020304" pitchFamily="18" charset="0"/>
                <a:cs typeface="Times New Roman" panose="02020603050405020304" pitchFamily="18" charset="0"/>
              </a:rPr>
              <a:t>și</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rămâne competentă</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a:t>
            </a:r>
            <a:r>
              <a:rPr lang="ro-RO" sz="2000" dirty="0" smtClean="0">
                <a:latin typeface="Times New Roman" panose="02020603050405020304" pitchFamily="18" charset="0"/>
                <a:cs typeface="Times New Roman" panose="02020603050405020304" pitchFamily="18" charset="0"/>
              </a:rPr>
              <a:t>privința </a:t>
            </a:r>
            <a:r>
              <a:rPr lang="ro-RO" sz="2000" dirty="0" smtClean="0">
                <a:latin typeface="Times New Roman" panose="02020603050405020304" pitchFamily="18" charset="0"/>
                <a:cs typeface="Times New Roman" panose="02020603050405020304" pitchFamily="18" charset="0"/>
              </a:rPr>
              <a:t>monitorizării respectării </a:t>
            </a:r>
            <a:r>
              <a:rPr lang="ro-RO" sz="2000" dirty="0" smtClean="0">
                <a:latin typeface="Times New Roman" panose="02020603050405020304" pitchFamily="18" charset="0"/>
                <a:cs typeface="Times New Roman" panose="02020603050405020304" pitchFamily="18" charset="0"/>
              </a:rPr>
              <a:t>obligațiilor </a:t>
            </a:r>
            <a:r>
              <a:rPr lang="ro-RO" sz="2000" dirty="0" smtClean="0">
                <a:latin typeface="Times New Roman" panose="02020603050405020304" pitchFamily="18" charset="0"/>
                <a:cs typeface="Times New Roman" panose="02020603050405020304" pitchFamily="18" charset="0"/>
              </a:rPr>
              <a:t>impuse </a:t>
            </a:r>
            <a:r>
              <a:rPr lang="ro-RO" sz="2000" u="sng" dirty="0" smtClean="0">
                <a:latin typeface="Times New Roman" panose="02020603050405020304" pitchFamily="18" charset="0"/>
                <a:cs typeface="Times New Roman" panose="02020603050405020304" pitchFamily="18" charset="0"/>
              </a:rPr>
              <a:t>până la comunicare hotărârii </a:t>
            </a:r>
            <a:r>
              <a:rPr lang="ro-RO" sz="2000" u="sng" dirty="0" smtClean="0">
                <a:latin typeface="Times New Roman" panose="02020603050405020304" pitchFamily="18" charset="0"/>
                <a:cs typeface="Times New Roman" panose="02020603050405020304" pitchFamily="18" charset="0"/>
              </a:rPr>
              <a:t>autorității </a:t>
            </a:r>
            <a:r>
              <a:rPr lang="ro-RO" sz="2000" u="sng" dirty="0" smtClean="0">
                <a:latin typeface="Times New Roman" panose="02020603050405020304" pitchFamily="18" charset="0"/>
                <a:cs typeface="Times New Roman" panose="02020603050405020304" pitchFamily="18" charset="0"/>
              </a:rPr>
              <a:t>executante competente</a:t>
            </a:r>
            <a:endParaRPr lang="en-GB" sz="2000" u="sng"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Autoritate</a:t>
            </a:r>
            <a:r>
              <a:rPr lang="en-US" sz="2000" dirty="0" smtClean="0">
                <a:latin typeface="Times New Roman" panose="02020603050405020304" pitchFamily="18" charset="0"/>
                <a:cs typeface="Times New Roman" panose="02020603050405020304" pitchFamily="18" charset="0"/>
              </a:rPr>
              <a:t>a</a:t>
            </a:r>
            <a:r>
              <a:rPr lang="ro-RO" sz="2000" dirty="0" smtClean="0">
                <a:latin typeface="Times New Roman" panose="02020603050405020304" pitchFamily="18" charset="0"/>
                <a:cs typeface="Times New Roman" panose="02020603050405020304" pitchFamily="18" charset="0"/>
              </a:rPr>
              <a:t> competentă executantă va pronunţa o hotărâre </a:t>
            </a:r>
            <a:r>
              <a:rPr lang="ro-RO" sz="2000" b="1" dirty="0" smtClean="0">
                <a:solidFill>
                  <a:srgbClr val="FF0000"/>
                </a:solidFill>
                <a:latin typeface="Times New Roman" panose="02020603050405020304" pitchFamily="18" charset="0"/>
                <a:cs typeface="Times New Roman" panose="02020603050405020304" pitchFamily="18" charset="0"/>
              </a:rPr>
              <a:t>în cel mai scurt timp posibil, dar nu mai târziu de 20 de zile lucrătoare </a:t>
            </a:r>
            <a:r>
              <a:rPr lang="ro-RO" sz="2000" dirty="0" smtClean="0">
                <a:latin typeface="Times New Roman" panose="02020603050405020304" pitchFamily="18" charset="0"/>
                <a:cs typeface="Times New Roman" panose="02020603050405020304" pitchFamily="18" charset="0"/>
              </a:rPr>
              <a:t>de la data primirii hotărârii privind măsurile de supraveghere şi a certificatului</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b="1" dirty="0" smtClean="0">
                <a:solidFill>
                  <a:srgbClr val="FF0000"/>
                </a:solidFill>
                <a:latin typeface="Times New Roman" panose="02020603050405020304" pitchFamily="18" charset="0"/>
                <a:cs typeface="Times New Roman" panose="02020603050405020304" pitchFamily="18" charset="0"/>
              </a:rPr>
              <a:t>În cazuri </a:t>
            </a:r>
            <a:r>
              <a:rPr lang="ro-RO" sz="2000" b="1" dirty="0" smtClean="0">
                <a:solidFill>
                  <a:srgbClr val="FF0000"/>
                </a:solidFill>
                <a:latin typeface="Times New Roman" panose="02020603050405020304" pitchFamily="18" charset="0"/>
                <a:cs typeface="Times New Roman" panose="02020603050405020304" pitchFamily="18" charset="0"/>
              </a:rPr>
              <a:t>excepționale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când autoritatea competentă executantă nu poate respecta termenul limită fixat</a:t>
            </a:r>
            <a:r>
              <a:rPr lang="en-US" sz="2000" dirty="0" smtClean="0">
                <a:latin typeface="Times New Roman" panose="02020603050405020304" pitchFamily="18" charset="0"/>
                <a:cs typeface="Times New Roman" panose="02020603050405020304" pitchFamily="18" charset="0"/>
              </a:rPr>
              <a:t>,</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va informa de îndată </a:t>
            </a:r>
            <a:r>
              <a:rPr lang="ro-RO" sz="2000" dirty="0" smtClean="0">
                <a:latin typeface="Times New Roman" panose="02020603050405020304" pitchFamily="18" charset="0"/>
                <a:cs typeface="Times New Roman" panose="02020603050405020304" pitchFamily="18" charset="0"/>
              </a:rPr>
              <a:t>autoritatea competentă din statul emitent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prin orice mijloace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despre motivele întârzierii</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și </a:t>
            </a:r>
            <a:r>
              <a:rPr lang="ro-RO" sz="2000" dirty="0" smtClean="0">
                <a:latin typeface="Times New Roman" panose="02020603050405020304" pitchFamily="18" charset="0"/>
                <a:cs typeface="Times New Roman" panose="02020603050405020304" pitchFamily="18" charset="0"/>
              </a:rPr>
              <a:t>va indica perioada de timp necesară pentru </a:t>
            </a:r>
            <a:r>
              <a:rPr lang="ro-RO" sz="2000" dirty="0" smtClean="0">
                <a:latin typeface="Times New Roman" panose="02020603050405020304" pitchFamily="18" charset="0"/>
                <a:cs typeface="Times New Roman" panose="02020603050405020304" pitchFamily="18" charset="0"/>
              </a:rPr>
              <a:t>pronunțarea </a:t>
            </a:r>
            <a:r>
              <a:rPr lang="ro-RO" sz="2000" dirty="0" smtClean="0">
                <a:latin typeface="Times New Roman" panose="02020603050405020304" pitchFamily="18" charset="0"/>
                <a:cs typeface="Times New Roman" panose="02020603050405020304" pitchFamily="18" charset="0"/>
              </a:rPr>
              <a:t>unei hotărâri finale</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Autoritatea competentă </a:t>
            </a:r>
            <a:r>
              <a:rPr lang="ro-RO" sz="2000" b="1" dirty="0" smtClean="0">
                <a:latin typeface="Times New Roman" panose="02020603050405020304" pitchFamily="18" charset="0"/>
                <a:cs typeface="Times New Roman" panose="02020603050405020304" pitchFamily="18" charset="0"/>
              </a:rPr>
              <a:t>poate amâna</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recunoaşterea hotărâr</a:t>
            </a:r>
            <a:r>
              <a:rPr lang="en-US" sz="2000" dirty="0" smtClean="0">
                <a:latin typeface="Times New Roman" panose="02020603050405020304" pitchFamily="18" charset="0"/>
                <a:cs typeface="Times New Roman" panose="02020603050405020304" pitchFamily="18" charset="0"/>
              </a:rPr>
              <a:t>ii</a:t>
            </a:r>
            <a:r>
              <a:rPr lang="ro-RO" sz="2000" dirty="0" smtClean="0">
                <a:latin typeface="Times New Roman" panose="02020603050405020304" pitchFamily="18" charset="0"/>
                <a:cs typeface="Times New Roman" panose="02020603050405020304" pitchFamily="18" charset="0"/>
              </a:rPr>
              <a:t> privind măsurile de supraveghere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a:t>
            </a:r>
            <a:r>
              <a:rPr lang="ro-RO" sz="2000" dirty="0" smtClean="0">
                <a:latin typeface="Times New Roman" panose="02020603050405020304" pitchFamily="18" charset="0"/>
                <a:cs typeface="Times New Roman" panose="02020603050405020304" pitchFamily="18" charset="0"/>
              </a:rPr>
              <a:t>situația </a:t>
            </a:r>
            <a:r>
              <a:rPr lang="ro-RO" sz="2000" dirty="0" smtClean="0">
                <a:latin typeface="Times New Roman" panose="02020603050405020304" pitchFamily="18" charset="0"/>
                <a:cs typeface="Times New Roman" panose="02020603050405020304" pitchFamily="18" charset="0"/>
              </a:rPr>
              <a:t>în care </a:t>
            </a:r>
            <a:r>
              <a:rPr lang="ro-RO" sz="2000" b="1" dirty="0" smtClean="0">
                <a:latin typeface="Times New Roman" panose="02020603050405020304" pitchFamily="18" charset="0"/>
                <a:cs typeface="Times New Roman" panose="02020603050405020304" pitchFamily="18" charset="0"/>
              </a:rPr>
              <a:t>certificatul</a:t>
            </a:r>
            <a:r>
              <a:rPr lang="en-GB"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prevăzut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art.</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10 </a:t>
            </a:r>
            <a:r>
              <a:rPr lang="ro-RO" sz="2000" dirty="0" smtClean="0">
                <a:latin typeface="Times New Roman" panose="02020603050405020304" pitchFamily="18" charset="0"/>
                <a:cs typeface="Times New Roman" panose="02020603050405020304" pitchFamily="18" charset="0"/>
              </a:rPr>
              <a:t>este</a:t>
            </a:r>
            <a:r>
              <a:rPr lang="en-GB" sz="2000"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incomplet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sau, </a:t>
            </a:r>
            <a:r>
              <a:rPr lang="ro-RO" sz="2000" b="1" dirty="0" smtClean="0">
                <a:latin typeface="Times New Roman" panose="02020603050405020304" pitchFamily="18" charset="0"/>
                <a:cs typeface="Times New Roman" panose="02020603050405020304" pitchFamily="18" charset="0"/>
              </a:rPr>
              <a:t>în mod </a:t>
            </a:r>
            <a:r>
              <a:rPr lang="en-US" sz="2000" b="1" dirty="0" smtClean="0">
                <a:latin typeface="Times New Roman" panose="02020603050405020304" pitchFamily="18" charset="0"/>
                <a:cs typeface="Times New Roman" panose="02020603050405020304" pitchFamily="18" charset="0"/>
              </a:rPr>
              <a:t>evident</a:t>
            </a:r>
            <a:r>
              <a:rPr lang="ro-RO" sz="2000" b="1" dirty="0" smtClean="0">
                <a:latin typeface="Times New Roman" panose="02020603050405020304" pitchFamily="18" charset="0"/>
                <a:cs typeface="Times New Roman" panose="02020603050405020304" pitchFamily="18" charset="0"/>
              </a:rPr>
              <a:t> nu corespunde hotărârii privind măsurile de supraveghere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până la completarea sau corectarea hotărârii</a:t>
            </a:r>
            <a:r>
              <a:rPr lang="en-GB"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ro-RO" sz="3600" b="1" dirty="0" smtClean="0">
                <a:latin typeface="Times New Roman" panose="02020603050405020304" pitchFamily="18" charset="0"/>
                <a:cs typeface="Times New Roman" panose="02020603050405020304" pitchFamily="18" charset="0"/>
              </a:rPr>
              <a:t>Temeiuri pentru nerecunoaştere. </a:t>
            </a:r>
            <a:r>
              <a:rPr lang="vi-VN" sz="3600" b="1" dirty="0">
                <a:latin typeface="Times New Roman" panose="02020603050405020304" pitchFamily="18" charset="0"/>
                <a:cs typeface="Times New Roman" panose="02020603050405020304" pitchFamily="18" charset="0"/>
              </a:rPr>
              <a:t>Adaptarea măsurilor de </a:t>
            </a:r>
            <a:r>
              <a:rPr lang="vi-VN" sz="3600" b="1" dirty="0" smtClean="0">
                <a:latin typeface="Times New Roman" panose="02020603050405020304" pitchFamily="18" charset="0"/>
                <a:cs typeface="Times New Roman" panose="02020603050405020304" pitchFamily="18" charset="0"/>
              </a:rPr>
              <a:t>supraveg</a:t>
            </a:r>
            <a:r>
              <a:rPr lang="en-US" sz="3600" b="1" dirty="0" smtClean="0">
                <a:latin typeface="Times New Roman" panose="02020603050405020304" pitchFamily="18" charset="0"/>
                <a:cs typeface="Times New Roman" panose="02020603050405020304" pitchFamily="18" charset="0"/>
              </a:rPr>
              <a:t>here</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6"/>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Temeiurile pentru </a:t>
            </a:r>
            <a:r>
              <a:rPr lang="ro-RO" sz="2000" dirty="0" smtClean="0">
                <a:latin typeface="Times New Roman" panose="02020603050405020304" pitchFamily="18" charset="0"/>
                <a:cs typeface="Times New Roman" panose="02020603050405020304" pitchFamily="18" charset="0"/>
              </a:rPr>
              <a:t>nerecunoaștere </a:t>
            </a:r>
            <a:r>
              <a:rPr lang="ro-RO" sz="2000" dirty="0" smtClean="0">
                <a:latin typeface="Times New Roman" panose="02020603050405020304" pitchFamily="18" charset="0"/>
                <a:cs typeface="Times New Roman" panose="02020603050405020304" pitchFamily="18" charset="0"/>
              </a:rPr>
              <a:t>sunt prevăzute </a:t>
            </a:r>
            <a:r>
              <a:rPr lang="ro-RO" sz="2000" b="1" dirty="0" smtClean="0">
                <a:latin typeface="Times New Roman" panose="02020603050405020304" pitchFamily="18" charset="0"/>
                <a:cs typeface="Times New Roman" panose="02020603050405020304" pitchFamily="18" charset="0"/>
              </a:rPr>
              <a:t>în mod expres</a:t>
            </a:r>
            <a:r>
              <a:rPr lang="en-US"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și</a:t>
            </a:r>
            <a:r>
              <a:rPr lang="en-US" sz="2000" b="1" dirty="0" smtClean="0">
                <a:latin typeface="Times New Roman" panose="02020603050405020304" pitchFamily="18" charset="0"/>
                <a:cs typeface="Times New Roman" panose="02020603050405020304" pitchFamily="18" charset="0"/>
              </a:rPr>
              <a:t> </a:t>
            </a:r>
            <a:r>
              <a:rPr lang="ro-RO" sz="2000" b="1" dirty="0" smtClean="0">
                <a:latin typeface="Times New Roman" panose="02020603050405020304" pitchFamily="18" charset="0"/>
                <a:cs typeface="Times New Roman" panose="02020603050405020304" pitchFamily="18" charset="0"/>
              </a:rPr>
              <a:t>limitativ</a:t>
            </a:r>
            <a:r>
              <a:rPr lang="en-US" sz="2000" b="1"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în </a:t>
            </a:r>
            <a:r>
              <a:rPr lang="ro-RO" sz="2000" b="1" dirty="0" smtClean="0">
                <a:latin typeface="Times New Roman" panose="02020603050405020304" pitchFamily="18" charset="0"/>
                <a:cs typeface="Times New Roman" panose="02020603050405020304" pitchFamily="18" charset="0"/>
              </a:rPr>
              <a:t>articolul</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15 </a:t>
            </a:r>
            <a:r>
              <a:rPr lang="en-US" sz="2000" b="1" dirty="0" smtClean="0">
                <a:latin typeface="Times New Roman" panose="02020603050405020304" pitchFamily="18" charset="0"/>
                <a:cs typeface="Times New Roman" panose="02020603050405020304" pitchFamily="18" charset="0"/>
              </a:rPr>
              <a:t>l</a:t>
            </a:r>
            <a:r>
              <a:rPr lang="ro-RO" sz="2000" b="1" dirty="0" smtClean="0">
                <a:latin typeface="Times New Roman" panose="02020603050405020304" pitchFamily="18" charset="0"/>
                <a:cs typeface="Times New Roman" panose="02020603050405020304" pitchFamily="18" charset="0"/>
              </a:rPr>
              <a:t>i</a:t>
            </a:r>
            <a:r>
              <a:rPr lang="en-US" sz="2000" b="1" dirty="0" smtClean="0">
                <a:latin typeface="Times New Roman" panose="02020603050405020304" pitchFamily="18" charset="0"/>
                <a:cs typeface="Times New Roman" panose="02020603050405020304" pitchFamily="18" charset="0"/>
              </a:rPr>
              <a:t>t</a:t>
            </a:r>
            <a:r>
              <a:rPr lang="en-US" sz="2000" b="1" dirty="0">
                <a:latin typeface="Times New Roman" panose="02020603050405020304" pitchFamily="18" charset="0"/>
                <a:cs typeface="Times New Roman" panose="02020603050405020304" pitchFamily="18" charset="0"/>
              </a:rPr>
              <a:t>. a)-h) </a:t>
            </a:r>
            <a:r>
              <a:rPr lang="ro-RO" sz="2000" b="1" dirty="0" smtClean="0">
                <a:latin typeface="Times New Roman" panose="02020603050405020304" pitchFamily="18" charset="0"/>
                <a:cs typeface="Times New Roman" panose="02020603050405020304" pitchFamily="18" charset="0"/>
              </a:rPr>
              <a:t>din Decizia-cadru</a:t>
            </a: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În </a:t>
            </a:r>
            <a:r>
              <a:rPr lang="ro-RO" sz="2000" dirty="0" smtClean="0">
                <a:latin typeface="Times New Roman" panose="02020603050405020304" pitchFamily="18" charset="0"/>
                <a:cs typeface="Times New Roman" panose="02020603050405020304" pitchFamily="18" charset="0"/>
              </a:rPr>
              <a:t>situația </a:t>
            </a:r>
            <a:r>
              <a:rPr lang="ro-RO" sz="2000" dirty="0" smtClean="0">
                <a:latin typeface="Times New Roman" panose="02020603050405020304" pitchFamily="18" charset="0"/>
                <a:cs typeface="Times New Roman" panose="02020603050405020304" pitchFamily="18" charset="0"/>
              </a:rPr>
              <a:t>în care </a:t>
            </a:r>
            <a:r>
              <a:rPr lang="ro-RO" sz="2000" b="1" dirty="0" smtClean="0">
                <a:latin typeface="Times New Roman" panose="02020603050405020304" pitchFamily="18" charset="0"/>
                <a:cs typeface="Times New Roman" panose="02020603050405020304" pitchFamily="18" charset="0"/>
              </a:rPr>
              <a:t>natura măsurilor de supraveghere </a:t>
            </a:r>
            <a:r>
              <a:rPr lang="ro-RO" sz="2000" dirty="0" smtClean="0">
                <a:latin typeface="Times New Roman" panose="02020603050405020304" pitchFamily="18" charset="0"/>
                <a:cs typeface="Times New Roman" panose="02020603050405020304" pitchFamily="18" charset="0"/>
              </a:rPr>
              <a:t>este incompatibilă cu </a:t>
            </a:r>
            <a:r>
              <a:rPr lang="ro-RO" sz="2000" dirty="0" smtClean="0">
                <a:latin typeface="Times New Roman" panose="02020603050405020304" pitchFamily="18" charset="0"/>
                <a:cs typeface="Times New Roman" panose="02020603050405020304" pitchFamily="18" charset="0"/>
              </a:rPr>
              <a:t>legislația </a:t>
            </a:r>
            <a:r>
              <a:rPr lang="ro-RO" sz="2000" dirty="0" smtClean="0">
                <a:latin typeface="Times New Roman" panose="02020603050405020304" pitchFamily="18" charset="0"/>
                <a:cs typeface="Times New Roman" panose="02020603050405020304" pitchFamily="18" charset="0"/>
              </a:rPr>
              <a:t>statului executant</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autoritatea competentă din statul membru</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poate să le adapteze</a:t>
            </a:r>
            <a:r>
              <a:rPr lang="en-GB" sz="2000" b="1" dirty="0" smtClean="0">
                <a:solidFill>
                  <a:srgbClr val="FF0000"/>
                </a:solidFill>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măsurilor de supraveghere aplicabile</a:t>
            </a:r>
            <a:r>
              <a:rPr lang="en-GB" sz="2000" u="sng" dirty="0" smtClean="0">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în conformitate cu </a:t>
            </a:r>
            <a:r>
              <a:rPr lang="ro-RO" sz="2000" u="sng" dirty="0" smtClean="0">
                <a:latin typeface="Times New Roman" panose="02020603050405020304" pitchFamily="18" charset="0"/>
                <a:cs typeface="Times New Roman" panose="02020603050405020304" pitchFamily="18" charset="0"/>
              </a:rPr>
              <a:t>legislația națională </a:t>
            </a:r>
            <a:r>
              <a:rPr lang="ro-RO" sz="2000" u="sng" dirty="0" smtClean="0">
                <a:latin typeface="Times New Roman" panose="02020603050405020304" pitchFamily="18" charset="0"/>
                <a:cs typeface="Times New Roman" panose="02020603050405020304" pitchFamily="18" charset="0"/>
              </a:rPr>
              <a:t>a statului executant</a:t>
            </a:r>
            <a:r>
              <a:rPr lang="en-GB" sz="2000" u="sng" dirty="0" smtClean="0">
                <a:latin typeface="Times New Roman" panose="02020603050405020304" pitchFamily="18" charset="0"/>
                <a:cs typeface="Times New Roman" panose="02020603050405020304" pitchFamily="18" charset="0"/>
              </a:rPr>
              <a:t>, </a:t>
            </a:r>
            <a:r>
              <a:rPr lang="ro-RO" sz="2000" u="sng" dirty="0" smtClean="0">
                <a:latin typeface="Times New Roman" panose="02020603050405020304" pitchFamily="18" charset="0"/>
                <a:cs typeface="Times New Roman" panose="02020603050405020304" pitchFamily="18" charset="0"/>
              </a:rPr>
              <a:t>infracțiunilor </a:t>
            </a:r>
            <a:r>
              <a:rPr lang="ro-RO" sz="2000" u="sng" dirty="0" smtClean="0">
                <a:latin typeface="Times New Roman" panose="02020603050405020304" pitchFamily="18" charset="0"/>
                <a:cs typeface="Times New Roman" panose="02020603050405020304" pitchFamily="18" charset="0"/>
              </a:rPr>
              <a:t>similare</a:t>
            </a:r>
            <a:r>
              <a:rPr lang="en-GB"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Măsurile de supraveghere</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vor corespunde cât mai mult posibil </a:t>
            </a:r>
            <a:r>
              <a:rPr lang="ro-RO" sz="2000" b="1" dirty="0" smtClean="0">
                <a:latin typeface="Times New Roman" panose="02020603050405020304" pitchFamily="18" charset="0"/>
                <a:cs typeface="Times New Roman" panose="02020603050405020304" pitchFamily="18" charset="0"/>
              </a:rPr>
              <a:t>celor impuse în statul emitent</a:t>
            </a:r>
            <a:endParaRPr lang="en-GB"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Măsurile de supraveghere adaptate/modificate</a:t>
            </a:r>
            <a:r>
              <a:rPr lang="en-GB" sz="2000" dirty="0" smtClean="0">
                <a:latin typeface="Times New Roman" panose="02020603050405020304" pitchFamily="18" charset="0"/>
                <a:cs typeface="Times New Roman" panose="02020603050405020304" pitchFamily="18" charset="0"/>
              </a:rPr>
              <a:t> </a:t>
            </a:r>
            <a:r>
              <a:rPr lang="ro-RO" sz="2000" b="1" dirty="0" smtClean="0">
                <a:solidFill>
                  <a:srgbClr val="FF0000"/>
                </a:solidFill>
                <a:latin typeface="Times New Roman" panose="02020603050405020304" pitchFamily="18" charset="0"/>
                <a:cs typeface="Times New Roman" panose="02020603050405020304" pitchFamily="18" charset="0"/>
              </a:rPr>
              <a:t>nu vor fi mai dure</a:t>
            </a:r>
            <a:r>
              <a:rPr lang="en-GB" sz="2000" b="1" dirty="0" smtClean="0">
                <a:solidFill>
                  <a:srgbClr val="FF0000"/>
                </a:solidFill>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decât cele impuse </a:t>
            </a:r>
            <a:r>
              <a:rPr lang="ro-RO" sz="2000" dirty="0" smtClean="0">
                <a:latin typeface="Times New Roman" panose="02020603050405020304" pitchFamily="18" charset="0"/>
                <a:cs typeface="Times New Roman" panose="02020603050405020304" pitchFamily="18" charset="0"/>
              </a:rPr>
              <a:t>inițial</a:t>
            </a: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696</TotalTime>
  <Words>1300</Words>
  <Application>Microsoft Office PowerPoint</Application>
  <PresentationFormat>Widescreen</PresentationFormat>
  <Paragraphs>106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Symbol</vt:lpstr>
      <vt:lpstr>Times New Roman</vt:lpstr>
      <vt:lpstr>Wingdings</vt:lpstr>
      <vt:lpstr>Office Theme</vt:lpstr>
      <vt:lpstr>Îmbunătățirea aplicării dreptului penal european Curs ERA pentru personalul din instanţe </vt:lpstr>
      <vt:lpstr>Cuprins:</vt:lpstr>
      <vt:lpstr>  Fișa informativă</vt:lpstr>
      <vt:lpstr>  Obiective </vt:lpstr>
      <vt:lpstr>  Definiții – articolul 4 din Decizia-cadru</vt:lpstr>
      <vt:lpstr>Autorităţile competente</vt:lpstr>
      <vt:lpstr>  Condițiile de transmitere ale unei hotărâri privind măsurile de supraveghere   </vt:lpstr>
      <vt:lpstr>   Procedura de recunoaștere a unei hotărâri privind măsurile de supraveghere și termenele limită    </vt:lpstr>
      <vt:lpstr>    Temeiuri pentru nerecunoaştere. Adaptarea măsurilor de supraveghere     </vt:lpstr>
      <vt:lpstr>     Legislația aplicabilă și hotărârile ulterioare      </vt:lpstr>
      <vt:lpstr>     Obligațiile impuse autorităților implicate     </vt:lpstr>
      <vt:lpstr>     Consultări (art. 22) și limbile folosite (art. 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Paul Ciobanu</cp:lastModifiedBy>
  <cp:revision>85</cp:revision>
  <dcterms:created xsi:type="dcterms:W3CDTF">2020-10-28T14:00:49Z</dcterms:created>
  <dcterms:modified xsi:type="dcterms:W3CDTF">2021-07-20T07:26:30Z</dcterms:modified>
</cp:coreProperties>
</file>