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snapToGrid="0">
      <p:cViewPr varScale="1">
        <p:scale>
          <a:sx n="115" d="100"/>
          <a:sy n="115" d="100"/>
        </p:scale>
        <p:origin x="45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20/07/2021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7/20/2021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7/20/2021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7/20/2021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7/20/2021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7/20/2021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7/20/2021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7/20/2021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7/20/2021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7/20/2021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7/20/2021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7/20/2021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7/20/2021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7"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02212" y="2199807"/>
            <a:ext cx="10013997" cy="1438939"/>
          </a:xfrm>
        </p:spPr>
        <p:txBody>
          <a:bodyPr anchor="ctr">
            <a:normAutofit fontScale="90000"/>
          </a:bodyPr>
          <a:lstStyle/>
          <a:p>
            <a:pPr marL="0" marR="0" algn="l">
              <a:spcBef>
                <a:spcPts val="0"/>
              </a:spcBef>
              <a:spcAft>
                <a:spcPts val="800"/>
              </a:spcAft>
            </a:pPr>
            <a:r>
              <a:rPr lang="ro-RO" sz="4000" b="1" dirty="0" smtClean="0">
                <a:latin typeface="Times New Roman" panose="02020603050405020304" pitchFamily="18" charset="0"/>
                <a:ea typeface="Calibri" panose="020F0502020204030204" pitchFamily="34" charset="0"/>
                <a:cs typeface="Times New Roman" panose="02020603050405020304" pitchFamily="18" charset="0"/>
              </a:rPr>
              <a:t>Îmbunătățirea </a:t>
            </a:r>
            <a:r>
              <a:rPr lang="ro-RO" sz="4000" b="1" dirty="0">
                <a:latin typeface="Times New Roman" panose="02020603050405020304" pitchFamily="18" charset="0"/>
                <a:ea typeface="Calibri" panose="020F0502020204030204" pitchFamily="34" charset="0"/>
                <a:cs typeface="Times New Roman" panose="02020603050405020304" pitchFamily="18" charset="0"/>
              </a:rPr>
              <a:t>aplicării dreptului </a:t>
            </a:r>
            <a:r>
              <a:rPr lang="ro-RO" sz="4000" b="1" dirty="0" smtClean="0">
                <a:latin typeface="Times New Roman" panose="02020603050405020304" pitchFamily="18" charset="0"/>
                <a:ea typeface="Calibri" panose="020F0502020204030204" pitchFamily="34" charset="0"/>
                <a:cs typeface="Times New Roman" panose="02020603050405020304" pitchFamily="18" charset="0"/>
              </a:rPr>
              <a:t>penal</a:t>
            </a:r>
            <a:r>
              <a:rPr lang="en-US" sz="4000" b="1" dirty="0" smtClean="0">
                <a:latin typeface="Times New Roman" panose="02020603050405020304" pitchFamily="18" charset="0"/>
                <a:ea typeface="Calibri" panose="020F0502020204030204" pitchFamily="34" charset="0"/>
                <a:cs typeface="Times New Roman" panose="02020603050405020304" pitchFamily="18" charset="0"/>
              </a:rPr>
              <a:t> </a:t>
            </a:r>
            <a:r>
              <a:rPr lang="ro-RO" sz="4000" b="1" dirty="0" smtClean="0">
                <a:latin typeface="Times New Roman" panose="02020603050405020304" pitchFamily="18" charset="0"/>
                <a:ea typeface="Calibri" panose="020F0502020204030204" pitchFamily="34" charset="0"/>
                <a:cs typeface="Times New Roman" panose="02020603050405020304" pitchFamily="18" charset="0"/>
              </a:rPr>
              <a:t>european</a:t>
            </a:r>
            <a:r>
              <a:rPr lang="en-US" sz="4000" dirty="0">
                <a:latin typeface="Times New Roman" panose="02020603050405020304" pitchFamily="18" charset="0"/>
                <a:ea typeface="Calibri" panose="020F0502020204030204" pitchFamily="34" charset="0"/>
                <a:cs typeface="Times New Roman" panose="02020603050405020304" pitchFamily="18" charset="0"/>
              </a:rPr>
              <a:t/>
            </a:r>
            <a:br>
              <a:rPr lang="en-US" sz="4000" dirty="0">
                <a:latin typeface="Times New Roman" panose="02020603050405020304" pitchFamily="18" charset="0"/>
                <a:ea typeface="Calibri" panose="020F0502020204030204" pitchFamily="34" charset="0"/>
                <a:cs typeface="Times New Roman" panose="02020603050405020304" pitchFamily="18" charset="0"/>
              </a:rPr>
            </a:br>
            <a:r>
              <a:rPr lang="ro-RO" sz="4000" b="1" dirty="0" smtClean="0">
                <a:latin typeface="Times New Roman" panose="02020603050405020304" pitchFamily="18" charset="0"/>
                <a:ea typeface="Calibri" panose="020F0502020204030204" pitchFamily="34" charset="0"/>
                <a:cs typeface="Times New Roman" panose="02020603050405020304" pitchFamily="18" charset="0"/>
              </a:rPr>
              <a:t>Curs</a:t>
            </a:r>
            <a:r>
              <a:rPr lang="en-US" sz="4000" b="1" dirty="0" smtClean="0">
                <a:latin typeface="Times New Roman" panose="02020603050405020304" pitchFamily="18" charset="0"/>
                <a:ea typeface="Calibri" panose="020F0502020204030204" pitchFamily="34" charset="0"/>
                <a:cs typeface="Times New Roman" panose="02020603050405020304" pitchFamily="18" charset="0"/>
              </a:rPr>
              <a:t> </a:t>
            </a:r>
            <a:r>
              <a:rPr lang="ro-RO" sz="4000" b="1" dirty="0" smtClean="0">
                <a:latin typeface="Times New Roman" panose="02020603050405020304" pitchFamily="18" charset="0"/>
                <a:ea typeface="Calibri" panose="020F0502020204030204" pitchFamily="34" charset="0"/>
                <a:cs typeface="Times New Roman" panose="02020603050405020304" pitchFamily="18" charset="0"/>
              </a:rPr>
              <a:t>ERA</a:t>
            </a:r>
            <a:r>
              <a:rPr lang="hu-HU" sz="4000" b="1" dirty="0" smtClean="0">
                <a:latin typeface="Times New Roman" panose="02020603050405020304" pitchFamily="18" charset="0"/>
                <a:ea typeface="Calibri" panose="020F0502020204030204" pitchFamily="34" charset="0"/>
                <a:cs typeface="Times New Roman" panose="02020603050405020304" pitchFamily="18" charset="0"/>
              </a:rPr>
              <a:t> </a:t>
            </a:r>
            <a:r>
              <a:rPr lang="ro-RO" sz="4000" b="1" dirty="0" smtClean="0">
                <a:latin typeface="Times New Roman" panose="02020603050405020304" pitchFamily="18" charset="0"/>
                <a:ea typeface="Calibri" panose="020F0502020204030204" pitchFamily="34" charset="0"/>
                <a:cs typeface="Times New Roman" panose="02020603050405020304" pitchFamily="18" charset="0"/>
              </a:rPr>
              <a:t>pentru</a:t>
            </a:r>
            <a:r>
              <a:rPr lang="en-US" sz="4000" b="1" dirty="0" smtClean="0">
                <a:latin typeface="Times New Roman" panose="02020603050405020304" pitchFamily="18" charset="0"/>
                <a:ea typeface="Calibri" panose="020F0502020204030204" pitchFamily="34" charset="0"/>
                <a:cs typeface="Times New Roman" panose="02020603050405020304" pitchFamily="18" charset="0"/>
              </a:rPr>
              <a:t> </a:t>
            </a:r>
            <a:r>
              <a:rPr lang="ro-RO" sz="4000" b="1" dirty="0" smtClean="0">
                <a:latin typeface="Times New Roman" panose="02020603050405020304" pitchFamily="18" charset="0"/>
                <a:ea typeface="Calibri" panose="020F0502020204030204" pitchFamily="34" charset="0"/>
                <a:cs typeface="Times New Roman" panose="02020603050405020304" pitchFamily="18" charset="0"/>
              </a:rPr>
              <a:t>personalul </a:t>
            </a:r>
            <a:r>
              <a:rPr lang="ro-RO" sz="4000" b="1" dirty="0">
                <a:latin typeface="Times New Roman" panose="02020603050405020304" pitchFamily="18" charset="0"/>
                <a:ea typeface="Calibri" panose="020F0502020204030204" pitchFamily="34" charset="0"/>
                <a:cs typeface="Times New Roman" panose="02020603050405020304" pitchFamily="18" charset="0"/>
              </a:rPr>
              <a:t>din instanţe</a:t>
            </a:r>
            <a:r>
              <a:rPr lang="en-US" sz="2800" b="1" dirty="0">
                <a:ea typeface="Calibri" panose="020F0502020204030204" pitchFamily="34" charset="0"/>
                <a:cs typeface="Times New Roman" panose="02020603050405020304" pitchFamily="18" charset="0"/>
              </a:rPr>
              <a:t/>
            </a:r>
            <a:br>
              <a:rPr lang="en-US" sz="2800" b="1" dirty="0">
                <a:ea typeface="Calibri" panose="020F0502020204030204" pitchFamily="34" charset="0"/>
                <a:cs typeface="Times New Roman" panose="02020603050405020304" pitchFamily="18" charset="0"/>
              </a:rPr>
            </a:br>
            <a:endParaRPr lang="es-ES" sz="4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33FEDA7-9401-4F3F-AC37-2B14B78F05AD}"/>
              </a:ext>
            </a:extLst>
          </p:cNvPr>
          <p:cNvSpPr txBox="1"/>
          <p:nvPr/>
        </p:nvSpPr>
        <p:spPr>
          <a:xfrm>
            <a:off x="402213" y="4138367"/>
            <a:ext cx="8012783" cy="1754326"/>
          </a:xfrm>
          <a:prstGeom prst="rect">
            <a:avLst/>
          </a:prstGeom>
          <a:noFill/>
        </p:spPr>
        <p:txBody>
          <a:bodyPr wrap="square" rtlCol="0">
            <a:spAutoFit/>
          </a:bodyPr>
          <a:lstStyle/>
          <a:p>
            <a:r>
              <a:rPr lang="ro-RO" sz="3600" b="1" i="1" dirty="0" smtClean="0">
                <a:solidFill>
                  <a:schemeClr val="bg1"/>
                </a:solidFill>
                <a:latin typeface="Times New Roman" panose="02020603050405020304" pitchFamily="18" charset="0"/>
                <a:cs typeface="Times New Roman" panose="02020603050405020304" pitchFamily="18" charset="0"/>
              </a:rPr>
              <a:t>Recunoașterea </a:t>
            </a:r>
            <a:r>
              <a:rPr lang="ro-RO" sz="3600" b="1" i="1" dirty="0" smtClean="0">
                <a:solidFill>
                  <a:schemeClr val="bg1"/>
                </a:solidFill>
                <a:latin typeface="Times New Roman" panose="02020603050405020304" pitchFamily="18" charset="0"/>
                <a:cs typeface="Times New Roman" panose="02020603050405020304" pitchFamily="18" charset="0"/>
              </a:rPr>
              <a:t>reciprocă III. – </a:t>
            </a:r>
          </a:p>
          <a:p>
            <a:r>
              <a:rPr lang="ro-RO" sz="3600" b="1" i="1" dirty="0" smtClean="0">
                <a:solidFill>
                  <a:schemeClr val="bg1"/>
                </a:solidFill>
                <a:latin typeface="Times New Roman" panose="02020603050405020304" pitchFamily="18" charset="0"/>
                <a:cs typeface="Times New Roman" panose="02020603050405020304" pitchFamily="18" charset="0"/>
              </a:rPr>
              <a:t>Decizia-cadru 2008/947/JAI a Consiliului</a:t>
            </a:r>
            <a:endParaRPr lang="ro-RO"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95618"/>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Legislația </a:t>
            </a:r>
            <a:r>
              <a:rPr lang="ro-RO" sz="3600" b="1" dirty="0" smtClean="0">
                <a:latin typeface="Times New Roman" panose="02020603050405020304" pitchFamily="18" charset="0"/>
                <a:cs typeface="Times New Roman" panose="02020603050405020304" pitchFamily="18" charset="0"/>
              </a:rPr>
              <a:t>aplicabilă </a:t>
            </a:r>
            <a:r>
              <a:rPr lang="ro-RO" sz="3600" b="1" dirty="0" smtClean="0">
                <a:latin typeface="Times New Roman" panose="02020603050405020304" pitchFamily="18" charset="0"/>
                <a:cs typeface="Times New Roman" panose="02020603050405020304" pitchFamily="18" charset="0"/>
              </a:rPr>
              <a:t>și </a:t>
            </a:r>
            <a:r>
              <a:rPr lang="ro-RO" sz="3600" b="1" dirty="0" smtClean="0">
                <a:latin typeface="Times New Roman" panose="02020603050405020304" pitchFamily="18" charset="0"/>
                <a:cs typeface="Times New Roman" panose="02020603050405020304" pitchFamily="18" charset="0"/>
              </a:rPr>
              <a:t>hotărârile ulterioare</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1355"/>
            <a:ext cx="10275501" cy="4934089"/>
          </a:xfrm>
        </p:spPr>
        <p:txBody>
          <a:bodyPr>
            <a:normAutofit fontScale="92500"/>
          </a:bodyPr>
          <a:lstStyle/>
          <a:p>
            <a:pPr marL="342900" indent="-342900" algn="just">
              <a:lnSpc>
                <a:spcPct val="97000"/>
              </a:lnSpc>
              <a:spcBef>
                <a:spcPts val="0"/>
              </a:spcBef>
              <a:buFont typeface="Wingdings" panose="05000000000000000000" pitchFamily="2" charset="2"/>
              <a:buChar char=""/>
            </a:pPr>
            <a:r>
              <a:rPr lang="ro-RO" sz="1900" dirty="0" smtClean="0">
                <a:latin typeface="Times New Roman" panose="02020603050405020304" pitchFamily="18" charset="0"/>
                <a:cs typeface="Times New Roman" panose="02020603050405020304" pitchFamily="18" charset="0"/>
              </a:rPr>
              <a:t>Supravegherea </a:t>
            </a:r>
            <a:r>
              <a:rPr lang="ro-RO" sz="1900" dirty="0" smtClean="0">
                <a:latin typeface="Times New Roman" panose="02020603050405020304" pitchFamily="18" charset="0"/>
                <a:cs typeface="Times New Roman" panose="02020603050405020304" pitchFamily="18" charset="0"/>
              </a:rPr>
              <a:t>și </a:t>
            </a:r>
            <a:r>
              <a:rPr lang="ro-RO" sz="1900" dirty="0" smtClean="0">
                <a:latin typeface="Times New Roman" panose="02020603050405020304" pitchFamily="18" charset="0"/>
                <a:cs typeface="Times New Roman" panose="02020603050405020304" pitchFamily="18" charset="0"/>
              </a:rPr>
              <a:t>aplicarea </a:t>
            </a:r>
            <a:r>
              <a:rPr lang="ro-RO" sz="1900" dirty="0" smtClean="0">
                <a:latin typeface="Times New Roman" panose="02020603050405020304" pitchFamily="18" charset="0"/>
                <a:cs typeface="Times New Roman" panose="02020603050405020304" pitchFamily="18" charset="0"/>
              </a:rPr>
              <a:t>obligațiilor </a:t>
            </a:r>
            <a:r>
              <a:rPr lang="ro-RO" sz="1900" dirty="0" smtClean="0">
                <a:latin typeface="Times New Roman" panose="02020603050405020304" pitchFamily="18" charset="0"/>
                <a:cs typeface="Times New Roman" panose="02020603050405020304" pitchFamily="18" charset="0"/>
              </a:rPr>
              <a:t>sau </a:t>
            </a:r>
            <a:r>
              <a:rPr lang="ro-RO" sz="1900" dirty="0" smtClean="0">
                <a:latin typeface="Times New Roman" panose="02020603050405020304" pitchFamily="18" charset="0"/>
                <a:cs typeface="Times New Roman" panose="02020603050405020304" pitchFamily="18" charset="0"/>
              </a:rPr>
              <a:t>sancțiunilor </a:t>
            </a:r>
            <a:r>
              <a:rPr lang="ro-RO" sz="1900" dirty="0" smtClean="0">
                <a:latin typeface="Times New Roman" panose="02020603050405020304" pitchFamily="18" charset="0"/>
                <a:cs typeface="Times New Roman" panose="02020603050405020304" pitchFamily="18" charset="0"/>
              </a:rPr>
              <a:t>alternative aplicate </a:t>
            </a:r>
            <a:r>
              <a:rPr lang="ro-RO" sz="1900" b="1" dirty="0" smtClean="0">
                <a:latin typeface="Times New Roman" panose="02020603050405020304" pitchFamily="18" charset="0"/>
                <a:cs typeface="Times New Roman" panose="02020603050405020304" pitchFamily="18" charset="0"/>
              </a:rPr>
              <a:t>vor fi reglementate de </a:t>
            </a:r>
            <a:r>
              <a:rPr lang="ro-RO" sz="1900" b="1" dirty="0" smtClean="0">
                <a:latin typeface="Times New Roman" panose="02020603050405020304" pitchFamily="18" charset="0"/>
                <a:cs typeface="Times New Roman" panose="02020603050405020304" pitchFamily="18" charset="0"/>
              </a:rPr>
              <a:t>legislația </a:t>
            </a:r>
            <a:r>
              <a:rPr lang="ro-RO" sz="1900" b="1" dirty="0" smtClean="0">
                <a:latin typeface="Times New Roman" panose="02020603050405020304" pitchFamily="18" charset="0"/>
                <a:cs typeface="Times New Roman" panose="02020603050405020304" pitchFamily="18" charset="0"/>
              </a:rPr>
              <a:t>statului executant</a:t>
            </a:r>
            <a:endParaRPr lang="en-GB" sz="1900" b="1" dirty="0">
              <a:latin typeface="Times New Roman" panose="02020603050405020304" pitchFamily="18" charset="0"/>
              <a:cs typeface="Times New Roman" panose="02020603050405020304" pitchFamily="18" charset="0"/>
            </a:endParaRPr>
          </a:p>
          <a:p>
            <a:pPr marL="0" indent="0" algn="just">
              <a:lnSpc>
                <a:spcPct val="97000"/>
              </a:lnSpc>
              <a:spcBef>
                <a:spcPts val="0"/>
              </a:spcBef>
              <a:buNone/>
            </a:pPr>
            <a:endParaRPr lang="en-GB" sz="1900" b="1" dirty="0">
              <a:latin typeface="Times New Roman" panose="02020603050405020304" pitchFamily="18" charset="0"/>
              <a:cs typeface="Times New Roman" panose="02020603050405020304" pitchFamily="18" charset="0"/>
            </a:endParaRPr>
          </a:p>
          <a:p>
            <a:pPr marL="342900" indent="-342900" algn="just">
              <a:lnSpc>
                <a:spcPct val="97000"/>
              </a:lnSpc>
              <a:spcBef>
                <a:spcPts val="0"/>
              </a:spcBef>
              <a:buFont typeface="Wingdings" panose="05000000000000000000" pitchFamily="2" charset="2"/>
              <a:buChar char=""/>
            </a:pPr>
            <a:r>
              <a:rPr lang="ro-RO" sz="1900" dirty="0" smtClean="0">
                <a:latin typeface="Times New Roman" panose="02020603050405020304" pitchFamily="18" charset="0"/>
                <a:cs typeface="Times New Roman" panose="02020603050405020304" pitchFamily="18" charset="0"/>
              </a:rPr>
              <a:t>Autoritatea competentă a statului executant </a:t>
            </a:r>
            <a:r>
              <a:rPr lang="ro-RO" sz="1900" b="1" dirty="0" smtClean="0">
                <a:latin typeface="Times New Roman" panose="02020603050405020304" pitchFamily="18" charset="0"/>
                <a:cs typeface="Times New Roman" panose="02020603050405020304" pitchFamily="18" charset="0"/>
              </a:rPr>
              <a:t>va avea </a:t>
            </a:r>
            <a:r>
              <a:rPr lang="ro-RO" sz="1900" b="1" dirty="0" smtClean="0">
                <a:latin typeface="Times New Roman" panose="02020603050405020304" pitchFamily="18" charset="0"/>
                <a:cs typeface="Times New Roman" panose="02020603050405020304" pitchFamily="18" charset="0"/>
              </a:rPr>
              <a:t>competența</a:t>
            </a:r>
            <a:r>
              <a:rPr lang="en-GB" sz="1900" b="1" dirty="0" smtClean="0">
                <a:latin typeface="Times New Roman" panose="02020603050405020304" pitchFamily="18" charset="0"/>
                <a:cs typeface="Times New Roman" panose="02020603050405020304" pitchFamily="18" charset="0"/>
              </a:rPr>
              <a:t> </a:t>
            </a:r>
            <a:r>
              <a:rPr lang="ro-RO" sz="1900" u="sng" dirty="0" smtClean="0">
                <a:latin typeface="Times New Roman" panose="02020603050405020304" pitchFamily="18" charset="0"/>
                <a:cs typeface="Times New Roman" panose="02020603050405020304" pitchFamily="18" charset="0"/>
              </a:rPr>
              <a:t>cu privire la hotărârile ulterioare</a:t>
            </a:r>
            <a:r>
              <a:rPr lang="en-GB" sz="1900" dirty="0" smtClean="0">
                <a:latin typeface="Times New Roman" panose="02020603050405020304" pitchFamily="18" charset="0"/>
                <a:cs typeface="Times New Roman" panose="02020603050405020304" pitchFamily="18" charset="0"/>
              </a:rPr>
              <a:t>, </a:t>
            </a:r>
            <a:r>
              <a:rPr lang="ro-RO" sz="1900" dirty="0" smtClean="0">
                <a:latin typeface="Times New Roman" panose="02020603050405020304" pitchFamily="18" charset="0"/>
                <a:cs typeface="Times New Roman" panose="02020603050405020304" pitchFamily="18" charset="0"/>
              </a:rPr>
              <a:t>mai precis în cazul nerespectării vreunei </a:t>
            </a:r>
            <a:r>
              <a:rPr lang="ro-RO" sz="1900" dirty="0" smtClean="0">
                <a:latin typeface="Times New Roman" panose="02020603050405020304" pitchFamily="18" charset="0"/>
                <a:cs typeface="Times New Roman" panose="02020603050405020304" pitchFamily="18" charset="0"/>
              </a:rPr>
              <a:t>obligații </a:t>
            </a:r>
            <a:r>
              <a:rPr lang="ro-RO" sz="1900" dirty="0" smtClean="0">
                <a:latin typeface="Times New Roman" panose="02020603050405020304" pitchFamily="18" charset="0"/>
                <a:cs typeface="Times New Roman" panose="02020603050405020304" pitchFamily="18" charset="0"/>
              </a:rPr>
              <a:t>impuse sau </a:t>
            </a:r>
            <a:r>
              <a:rPr lang="ro-RO" sz="1900" dirty="0" smtClean="0">
                <a:latin typeface="Times New Roman" panose="02020603050405020304" pitchFamily="18" charset="0"/>
                <a:cs typeface="Times New Roman" panose="02020603050405020304" pitchFamily="18" charset="0"/>
              </a:rPr>
              <a:t>sancțiuni </a:t>
            </a:r>
            <a:r>
              <a:rPr lang="ro-RO" sz="1900" dirty="0" smtClean="0">
                <a:latin typeface="Times New Roman" panose="02020603050405020304" pitchFamily="18" charset="0"/>
                <a:cs typeface="Times New Roman" panose="02020603050405020304" pitchFamily="18" charset="0"/>
              </a:rPr>
              <a:t>alternative aplicate</a:t>
            </a:r>
            <a:r>
              <a:rPr lang="en-GB" sz="1900" dirty="0" smtClean="0">
                <a:latin typeface="Times New Roman" panose="02020603050405020304" pitchFamily="18" charset="0"/>
                <a:cs typeface="Times New Roman" panose="02020603050405020304" pitchFamily="18" charset="0"/>
              </a:rPr>
              <a:t> </a:t>
            </a:r>
            <a:r>
              <a:rPr lang="ro-RO" sz="1900" dirty="0" smtClean="0">
                <a:latin typeface="Times New Roman" panose="02020603050405020304" pitchFamily="18" charset="0"/>
                <a:cs typeface="Times New Roman" panose="02020603050405020304" pitchFamily="18" charset="0"/>
              </a:rPr>
              <a:t>sau în cazul în care persoana condamnată </a:t>
            </a:r>
            <a:r>
              <a:rPr lang="ro-RO" sz="1900" dirty="0" smtClean="0">
                <a:latin typeface="Times New Roman" panose="02020603050405020304" pitchFamily="18" charset="0"/>
                <a:cs typeface="Times New Roman" panose="02020603050405020304" pitchFamily="18" charset="0"/>
              </a:rPr>
              <a:t>săvârșește </a:t>
            </a:r>
            <a:r>
              <a:rPr lang="ro-RO" sz="1900" dirty="0" smtClean="0">
                <a:latin typeface="Times New Roman" panose="02020603050405020304" pitchFamily="18" charset="0"/>
                <a:cs typeface="Times New Roman" panose="02020603050405020304" pitchFamily="18" charset="0"/>
              </a:rPr>
              <a:t>o nouă </a:t>
            </a:r>
            <a:r>
              <a:rPr lang="ro-RO" sz="1900" dirty="0" smtClean="0">
                <a:latin typeface="Times New Roman" panose="02020603050405020304" pitchFamily="18" charset="0"/>
                <a:cs typeface="Times New Roman" panose="02020603050405020304" pitchFamily="18" charset="0"/>
              </a:rPr>
              <a:t>infracțiune</a:t>
            </a:r>
            <a:r>
              <a:rPr lang="en-GB" sz="1900" dirty="0" smtClean="0">
                <a:latin typeface="Times New Roman" panose="02020603050405020304" pitchFamily="18" charset="0"/>
                <a:cs typeface="Times New Roman" panose="02020603050405020304" pitchFamily="18" charset="0"/>
              </a:rPr>
              <a:t>. </a:t>
            </a:r>
            <a:r>
              <a:rPr lang="ro-RO" sz="1900" dirty="0" smtClean="0">
                <a:latin typeface="Times New Roman" panose="02020603050405020304" pitchFamily="18" charset="0"/>
                <a:cs typeface="Times New Roman" panose="02020603050405020304" pitchFamily="18" charset="0"/>
              </a:rPr>
              <a:t>Astfel de hotărâri ulterioare pot viza</a:t>
            </a:r>
            <a:r>
              <a:rPr lang="en-GB" sz="1900" dirty="0" smtClean="0">
                <a:latin typeface="Times New Roman" panose="02020603050405020304" pitchFamily="18" charset="0"/>
                <a:cs typeface="Times New Roman" panose="02020603050405020304" pitchFamily="18" charset="0"/>
              </a:rPr>
              <a:t>: </a:t>
            </a:r>
            <a:endParaRPr lang="en-GB" sz="1900" dirty="0">
              <a:latin typeface="Times New Roman" panose="02020603050405020304" pitchFamily="18" charset="0"/>
              <a:cs typeface="Times New Roman" panose="02020603050405020304" pitchFamily="18" charset="0"/>
            </a:endParaRPr>
          </a:p>
          <a:p>
            <a:pPr marL="457200" indent="-457200" algn="just">
              <a:lnSpc>
                <a:spcPct val="97000"/>
              </a:lnSpc>
              <a:spcBef>
                <a:spcPts val="0"/>
              </a:spcBef>
              <a:buAutoNum type="alphaLcParenBoth"/>
            </a:pPr>
            <a:r>
              <a:rPr lang="ro-RO" sz="1900" i="1" dirty="0">
                <a:latin typeface="Times New Roman" panose="02020603050405020304" pitchFamily="18" charset="0"/>
                <a:cs typeface="Times New Roman" panose="02020603050405020304" pitchFamily="18" charset="0"/>
              </a:rPr>
              <a:t>m</a:t>
            </a:r>
            <a:r>
              <a:rPr lang="ro-RO" sz="1900" i="1" dirty="0" smtClean="0">
                <a:latin typeface="Times New Roman" panose="02020603050405020304" pitchFamily="18" charset="0"/>
                <a:cs typeface="Times New Roman" panose="02020603050405020304" pitchFamily="18" charset="0"/>
              </a:rPr>
              <a:t>odificarea obligaţiilor prevăzute în </a:t>
            </a:r>
            <a:r>
              <a:rPr lang="ro-RO" sz="1900" i="1" dirty="0">
                <a:latin typeface="Times New Roman" panose="02020603050405020304" pitchFamily="18" charset="0"/>
                <a:cs typeface="Times New Roman" panose="02020603050405020304" pitchFamily="18" charset="0"/>
              </a:rPr>
              <a:t>decizia de </a:t>
            </a:r>
            <a:r>
              <a:rPr lang="ro-RO" sz="1900" i="1" dirty="0" smtClean="0">
                <a:latin typeface="Times New Roman" panose="02020603050405020304" pitchFamily="18" charset="0"/>
                <a:cs typeface="Times New Roman" panose="02020603050405020304" pitchFamily="18" charset="0"/>
              </a:rPr>
              <a:t>probațiune</a:t>
            </a:r>
            <a:r>
              <a:rPr lang="en-GB" sz="1900" i="1" dirty="0" smtClean="0">
                <a:latin typeface="Times New Roman" panose="02020603050405020304" pitchFamily="18" charset="0"/>
                <a:cs typeface="Times New Roman" panose="02020603050405020304" pitchFamily="18" charset="0"/>
              </a:rPr>
              <a:t> </a:t>
            </a:r>
            <a:r>
              <a:rPr lang="ro-RO" sz="1900" i="1" dirty="0" smtClean="0">
                <a:latin typeface="Times New Roman" panose="02020603050405020304" pitchFamily="18" charset="0"/>
                <a:cs typeface="Times New Roman" panose="02020603050405020304" pitchFamily="18" charset="0"/>
              </a:rPr>
              <a:t>sau modificarea duratei termenului de supraveghere</a:t>
            </a:r>
            <a:r>
              <a:rPr lang="en-GB" sz="1900" i="1" dirty="0" smtClean="0">
                <a:latin typeface="Times New Roman" panose="02020603050405020304" pitchFamily="18" charset="0"/>
                <a:cs typeface="Times New Roman" panose="02020603050405020304" pitchFamily="18" charset="0"/>
              </a:rPr>
              <a:t>; </a:t>
            </a:r>
            <a:endParaRPr lang="en-GB" sz="1900" i="1" dirty="0">
              <a:latin typeface="Times New Roman" panose="02020603050405020304" pitchFamily="18" charset="0"/>
              <a:cs typeface="Times New Roman" panose="02020603050405020304" pitchFamily="18" charset="0"/>
            </a:endParaRPr>
          </a:p>
          <a:p>
            <a:pPr marL="457200" indent="-457200" algn="just">
              <a:lnSpc>
                <a:spcPct val="97000"/>
              </a:lnSpc>
              <a:spcBef>
                <a:spcPts val="0"/>
              </a:spcBef>
              <a:buAutoNum type="alphaLcParenBoth"/>
            </a:pPr>
            <a:r>
              <a:rPr lang="ro-RO" sz="1900" i="1" dirty="0" smtClean="0">
                <a:latin typeface="Times New Roman" panose="02020603050405020304" pitchFamily="18" charset="0"/>
                <a:cs typeface="Times New Roman" panose="02020603050405020304" pitchFamily="18" charset="0"/>
              </a:rPr>
              <a:t>revocarea amânării aplicării pedepsei sau suspendării executării pedepsei sub supraveghere</a:t>
            </a:r>
            <a:r>
              <a:rPr lang="en-GB" sz="1900" i="1" dirty="0" smtClean="0">
                <a:latin typeface="Times New Roman" panose="02020603050405020304" pitchFamily="18" charset="0"/>
                <a:cs typeface="Times New Roman" panose="02020603050405020304" pitchFamily="18" charset="0"/>
              </a:rPr>
              <a:t> </a:t>
            </a:r>
            <a:r>
              <a:rPr lang="ro-RO" sz="1900" i="1" dirty="0" smtClean="0">
                <a:latin typeface="Times New Roman" panose="02020603050405020304" pitchFamily="18" charset="0"/>
                <a:cs typeface="Times New Roman" panose="02020603050405020304" pitchFamily="18" charset="0"/>
              </a:rPr>
              <a:t>ori</a:t>
            </a:r>
            <a:r>
              <a:rPr lang="en-GB" sz="1900" i="1" dirty="0" smtClean="0">
                <a:latin typeface="Times New Roman" panose="02020603050405020304" pitchFamily="18" charset="0"/>
                <a:cs typeface="Times New Roman" panose="02020603050405020304" pitchFamily="18" charset="0"/>
              </a:rPr>
              <a:t> </a:t>
            </a:r>
            <a:r>
              <a:rPr lang="ro-RO" sz="1900" i="1" dirty="0" smtClean="0">
                <a:latin typeface="Times New Roman" panose="02020603050405020304" pitchFamily="18" charset="0"/>
                <a:cs typeface="Times New Roman" panose="02020603050405020304" pitchFamily="18" charset="0"/>
              </a:rPr>
              <a:t>revocarea liberării </a:t>
            </a:r>
            <a:r>
              <a:rPr lang="ro-RO" sz="1900" i="1" dirty="0" smtClean="0">
                <a:latin typeface="Times New Roman" panose="02020603050405020304" pitchFamily="18" charset="0"/>
                <a:cs typeface="Times New Roman" panose="02020603050405020304" pitchFamily="18" charset="0"/>
              </a:rPr>
              <a:t>condiționate</a:t>
            </a:r>
            <a:r>
              <a:rPr lang="en-GB" sz="1900" i="1" dirty="0" smtClean="0">
                <a:latin typeface="Times New Roman" panose="02020603050405020304" pitchFamily="18" charset="0"/>
                <a:cs typeface="Times New Roman" panose="02020603050405020304" pitchFamily="18" charset="0"/>
              </a:rPr>
              <a:t>; </a:t>
            </a:r>
            <a:endParaRPr lang="en-GB" sz="1900" i="1" dirty="0">
              <a:latin typeface="Times New Roman" panose="02020603050405020304" pitchFamily="18" charset="0"/>
              <a:cs typeface="Times New Roman" panose="02020603050405020304" pitchFamily="18" charset="0"/>
            </a:endParaRPr>
          </a:p>
          <a:p>
            <a:pPr marL="457200" indent="-457200" algn="just">
              <a:lnSpc>
                <a:spcPct val="97000"/>
              </a:lnSpc>
              <a:spcBef>
                <a:spcPts val="0"/>
              </a:spcBef>
              <a:buAutoNum type="alphaLcParenBoth"/>
            </a:pPr>
            <a:r>
              <a:rPr lang="ro-RO" sz="1900" i="1" dirty="0" smtClean="0">
                <a:latin typeface="Times New Roman" panose="02020603050405020304" pitchFamily="18" charset="0"/>
                <a:cs typeface="Times New Roman" panose="02020603050405020304" pitchFamily="18" charset="0"/>
              </a:rPr>
              <a:t>aplicarea unei pedepse cu închisoarea sau a unei măsuri </a:t>
            </a:r>
            <a:r>
              <a:rPr lang="en-US" sz="1900" i="1" dirty="0" smtClean="0">
                <a:latin typeface="Times New Roman" panose="02020603050405020304" pitchFamily="18" charset="0"/>
                <a:cs typeface="Times New Roman" panose="02020603050405020304" pitchFamily="18" charset="0"/>
              </a:rPr>
              <a:t>educative / de </a:t>
            </a:r>
            <a:r>
              <a:rPr lang="ro-RO" sz="1900" i="1" dirty="0" smtClean="0">
                <a:latin typeface="Times New Roman" panose="02020603050405020304" pitchFamily="18" charset="0"/>
                <a:cs typeface="Times New Roman" panose="02020603050405020304" pitchFamily="18" charset="0"/>
              </a:rPr>
              <a:t>siguranță</a:t>
            </a:r>
            <a:r>
              <a:rPr lang="en-US" sz="1900" i="1" dirty="0" smtClean="0">
                <a:latin typeface="Times New Roman" panose="02020603050405020304" pitchFamily="18" charset="0"/>
                <a:cs typeface="Times New Roman" panose="02020603050405020304" pitchFamily="18" charset="0"/>
              </a:rPr>
              <a:t> </a:t>
            </a:r>
            <a:r>
              <a:rPr lang="ro-RO" sz="1900" i="1" dirty="0" smtClean="0">
                <a:latin typeface="Times New Roman" panose="02020603050405020304" pitchFamily="18" charset="0"/>
                <a:cs typeface="Times New Roman" panose="02020603050405020304" pitchFamily="18" charset="0"/>
              </a:rPr>
              <a:t>privative de libertate.</a:t>
            </a:r>
            <a:endParaRPr lang="en-GB" sz="1900" i="1" dirty="0">
              <a:latin typeface="Times New Roman" panose="02020603050405020304" pitchFamily="18" charset="0"/>
              <a:cs typeface="Times New Roman" panose="02020603050405020304" pitchFamily="18" charset="0"/>
            </a:endParaRPr>
          </a:p>
          <a:p>
            <a:pPr marL="457200" indent="-457200" algn="just">
              <a:lnSpc>
                <a:spcPct val="97000"/>
              </a:lnSpc>
              <a:spcBef>
                <a:spcPts val="0"/>
              </a:spcBef>
              <a:buAutoNum type="alphaLcParenBoth"/>
            </a:pPr>
            <a:endParaRPr lang="en-GB" sz="1900" i="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1900" dirty="0" smtClean="0">
                <a:latin typeface="Times New Roman" panose="02020603050405020304" pitchFamily="18" charset="0"/>
                <a:cs typeface="Times New Roman" panose="02020603050405020304" pitchFamily="18" charset="0"/>
              </a:rPr>
              <a:t>Fiecare stat membru poate declara faptul că, în calitate de stat executant, </a:t>
            </a:r>
            <a:r>
              <a:rPr lang="ro-RO" sz="1900" b="1" dirty="0" smtClean="0">
                <a:latin typeface="Times New Roman" panose="02020603050405020304" pitchFamily="18" charset="0"/>
                <a:cs typeface="Times New Roman" panose="02020603050405020304" pitchFamily="18" charset="0"/>
              </a:rPr>
              <a:t>va refuza </a:t>
            </a:r>
            <a:r>
              <a:rPr lang="ro-RO" sz="1900" b="1" dirty="0" smtClean="0">
                <a:latin typeface="Times New Roman" panose="02020603050405020304" pitchFamily="18" charset="0"/>
                <a:cs typeface="Times New Roman" panose="02020603050405020304" pitchFamily="18" charset="0"/>
              </a:rPr>
              <a:t>să-și </a:t>
            </a:r>
            <a:r>
              <a:rPr lang="ro-RO" sz="1900" b="1" dirty="0" smtClean="0">
                <a:latin typeface="Times New Roman" panose="02020603050405020304" pitchFamily="18" charset="0"/>
                <a:cs typeface="Times New Roman" panose="02020603050405020304" pitchFamily="18" charset="0"/>
              </a:rPr>
              <a:t>asume responsabilitatea </a:t>
            </a:r>
            <a:r>
              <a:rPr lang="ro-RO" sz="1900" b="1" dirty="0" smtClean="0">
                <a:latin typeface="Times New Roman" panose="02020603050405020304" pitchFamily="18" charset="0"/>
                <a:cs typeface="Times New Roman" panose="02020603050405020304" pitchFamily="18" charset="0"/>
              </a:rPr>
              <a:t>pronunțării </a:t>
            </a:r>
            <a:r>
              <a:rPr lang="ro-RO" sz="1900" b="1" dirty="0" smtClean="0">
                <a:latin typeface="Times New Roman" panose="02020603050405020304" pitchFamily="18" charset="0"/>
                <a:cs typeface="Times New Roman" panose="02020603050405020304" pitchFamily="18" charset="0"/>
              </a:rPr>
              <a:t>unor hotărâri ulterioare</a:t>
            </a:r>
            <a:r>
              <a:rPr lang="en-GB" sz="1900" b="1" dirty="0" smtClean="0">
                <a:latin typeface="Times New Roman" panose="02020603050405020304" pitchFamily="18" charset="0"/>
                <a:cs typeface="Times New Roman" panose="02020603050405020304" pitchFamily="18" charset="0"/>
              </a:rPr>
              <a:t> </a:t>
            </a:r>
            <a:r>
              <a:rPr lang="ro-RO" sz="1900" b="1" dirty="0" smtClean="0">
                <a:latin typeface="Times New Roman" panose="02020603050405020304" pitchFamily="18" charset="0"/>
                <a:cs typeface="Times New Roman" panose="02020603050405020304" pitchFamily="18" charset="0"/>
              </a:rPr>
              <a:t>în cazurile prevăzute la art.</a:t>
            </a:r>
            <a:r>
              <a:rPr lang="en-GB" sz="1900" b="1" dirty="0" smtClean="0">
                <a:latin typeface="Times New Roman" panose="02020603050405020304" pitchFamily="18" charset="0"/>
                <a:cs typeface="Times New Roman" panose="02020603050405020304" pitchFamily="18" charset="0"/>
              </a:rPr>
              <a:t> </a:t>
            </a:r>
            <a:r>
              <a:rPr lang="en-GB" sz="1900" b="1" dirty="0">
                <a:latin typeface="Times New Roman" panose="02020603050405020304" pitchFamily="18" charset="0"/>
                <a:cs typeface="Times New Roman" panose="02020603050405020304" pitchFamily="18" charset="0"/>
              </a:rPr>
              <a:t>14 par. 3 </a:t>
            </a:r>
            <a:r>
              <a:rPr lang="ro-RO" sz="1900" b="1" dirty="0" smtClean="0">
                <a:latin typeface="Times New Roman" panose="02020603050405020304" pitchFamily="18" charset="0"/>
                <a:cs typeface="Times New Roman" panose="02020603050405020304" pitchFamily="18" charset="0"/>
              </a:rPr>
              <a:t>din Decizia-cadru</a:t>
            </a:r>
            <a:r>
              <a:rPr lang="en-GB" sz="1900" b="1" dirty="0" smtClean="0">
                <a:latin typeface="Times New Roman" panose="02020603050405020304" pitchFamily="18" charset="0"/>
                <a:cs typeface="Times New Roman" panose="02020603050405020304" pitchFamily="18" charset="0"/>
              </a:rPr>
              <a:t>. </a:t>
            </a:r>
            <a:r>
              <a:rPr lang="ro-RO" sz="1900" dirty="0" smtClean="0">
                <a:latin typeface="Times New Roman" panose="02020603050405020304" pitchFamily="18" charset="0"/>
                <a:cs typeface="Times New Roman" panose="02020603050405020304" pitchFamily="18" charset="0"/>
              </a:rPr>
              <a:t>În această </a:t>
            </a:r>
            <a:r>
              <a:rPr lang="ro-RO" sz="1900" dirty="0" smtClean="0">
                <a:latin typeface="Times New Roman" panose="02020603050405020304" pitchFamily="18" charset="0"/>
                <a:cs typeface="Times New Roman" panose="02020603050405020304" pitchFamily="18" charset="0"/>
              </a:rPr>
              <a:t>situație, </a:t>
            </a:r>
            <a:r>
              <a:rPr lang="ro-RO" sz="1900" dirty="0" smtClean="0">
                <a:latin typeface="Times New Roman" panose="02020603050405020304" pitchFamily="18" charset="0"/>
                <a:cs typeface="Times New Roman" panose="02020603050405020304" pitchFamily="18" charset="0"/>
              </a:rPr>
              <a:t>statul executant </a:t>
            </a:r>
            <a:r>
              <a:rPr lang="ro-RO" sz="1900" b="1" dirty="0" smtClean="0">
                <a:latin typeface="Times New Roman" panose="02020603050405020304" pitchFamily="18" charset="0"/>
                <a:cs typeface="Times New Roman" panose="02020603050405020304" pitchFamily="18" charset="0"/>
              </a:rPr>
              <a:t>va declina </a:t>
            </a:r>
            <a:r>
              <a:rPr lang="ro-RO" sz="1900" b="1" dirty="0" smtClean="0">
                <a:latin typeface="Times New Roman" panose="02020603050405020304" pitchFamily="18" charset="0"/>
                <a:cs typeface="Times New Roman" panose="02020603050405020304" pitchFamily="18" charset="0"/>
              </a:rPr>
              <a:t>competența </a:t>
            </a:r>
            <a:r>
              <a:rPr lang="ro-RO" sz="1900" dirty="0" smtClean="0">
                <a:latin typeface="Times New Roman" panose="02020603050405020304" pitchFamily="18" charset="0"/>
                <a:cs typeface="Times New Roman" panose="02020603050405020304" pitchFamily="18" charset="0"/>
              </a:rPr>
              <a:t>autorității </a:t>
            </a:r>
            <a:r>
              <a:rPr lang="ro-RO" sz="1900" dirty="0" smtClean="0">
                <a:latin typeface="Times New Roman" panose="02020603050405020304" pitchFamily="18" charset="0"/>
                <a:cs typeface="Times New Roman" panose="02020603050405020304" pitchFamily="18" charset="0"/>
              </a:rPr>
              <a:t>competente a statului </a:t>
            </a:r>
            <a:r>
              <a:rPr lang="ro-RO" sz="1900" dirty="0">
                <a:latin typeface="Times New Roman" panose="02020603050405020304" pitchFamily="18" charset="0"/>
                <a:cs typeface="Times New Roman" panose="02020603050405020304" pitchFamily="18" charset="0"/>
              </a:rPr>
              <a:t>emitent în cazul nerespectării vreunei </a:t>
            </a:r>
            <a:r>
              <a:rPr lang="ro-RO" sz="1900" dirty="0" smtClean="0">
                <a:latin typeface="Times New Roman" panose="02020603050405020304" pitchFamily="18" charset="0"/>
                <a:cs typeface="Times New Roman" panose="02020603050405020304" pitchFamily="18" charset="0"/>
              </a:rPr>
              <a:t>obligații </a:t>
            </a:r>
            <a:r>
              <a:rPr lang="ro-RO" sz="1900" dirty="0">
                <a:latin typeface="Times New Roman" panose="02020603050405020304" pitchFamily="18" charset="0"/>
                <a:cs typeface="Times New Roman" panose="02020603050405020304" pitchFamily="18" charset="0"/>
              </a:rPr>
              <a:t>impuse sau </a:t>
            </a:r>
            <a:r>
              <a:rPr lang="ro-RO" sz="1900" dirty="0" smtClean="0">
                <a:latin typeface="Times New Roman" panose="02020603050405020304" pitchFamily="18" charset="0"/>
                <a:cs typeface="Times New Roman" panose="02020603050405020304" pitchFamily="18" charset="0"/>
              </a:rPr>
              <a:t>sancțiuni </a:t>
            </a:r>
            <a:r>
              <a:rPr lang="ro-RO" sz="1900" dirty="0">
                <a:latin typeface="Times New Roman" panose="02020603050405020304" pitchFamily="18" charset="0"/>
                <a:cs typeface="Times New Roman" panose="02020603050405020304" pitchFamily="18" charset="0"/>
              </a:rPr>
              <a:t>alternative aplicate</a:t>
            </a:r>
            <a:r>
              <a:rPr lang="en-GB" sz="1900" dirty="0">
                <a:latin typeface="Times New Roman" panose="02020603050405020304" pitchFamily="18" charset="0"/>
                <a:cs typeface="Times New Roman" panose="02020603050405020304" pitchFamily="18" charset="0"/>
              </a:rPr>
              <a:t> </a:t>
            </a:r>
            <a:endParaRPr lang="en-US" sz="19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Consultări</a:t>
            </a:r>
            <a:r>
              <a:rPr lang="en-GB" sz="3600" b="1" dirty="0" smtClean="0">
                <a:latin typeface="Times New Roman" panose="02020603050405020304" pitchFamily="18" charset="0"/>
                <a:cs typeface="Times New Roman" panose="02020603050405020304" pitchFamily="18" charset="0"/>
              </a:rPr>
              <a:t> </a:t>
            </a:r>
            <a:r>
              <a:rPr lang="en-GB" sz="3600" b="1" dirty="0">
                <a:latin typeface="Times New Roman" panose="02020603050405020304" pitchFamily="18" charset="0"/>
                <a:cs typeface="Times New Roman" panose="02020603050405020304" pitchFamily="18" charset="0"/>
              </a:rPr>
              <a:t>(art. 15) </a:t>
            </a:r>
            <a:r>
              <a:rPr lang="ro-RO" sz="3600" b="1" dirty="0" smtClean="0">
                <a:latin typeface="Times New Roman" panose="02020603050405020304" pitchFamily="18" charset="0"/>
                <a:cs typeface="Times New Roman" panose="02020603050405020304" pitchFamily="18" charset="0"/>
              </a:rPr>
              <a:t>și</a:t>
            </a:r>
            <a:r>
              <a:rPr lang="en-GB" sz="3600" b="1" dirty="0" smtClean="0">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limbile folosite</a:t>
            </a:r>
            <a:r>
              <a:rPr lang="en-GB" sz="3600" b="1" dirty="0" smtClean="0">
                <a:latin typeface="Times New Roman" panose="02020603050405020304" pitchFamily="18" charset="0"/>
                <a:cs typeface="Times New Roman" panose="02020603050405020304" pitchFamily="18" charset="0"/>
              </a:rPr>
              <a:t> </a:t>
            </a:r>
            <a:r>
              <a:rPr lang="en-GB" sz="3600" b="1" dirty="0">
                <a:latin typeface="Times New Roman" panose="02020603050405020304" pitchFamily="18" charset="0"/>
                <a:cs typeface="Times New Roman" panose="02020603050405020304" pitchFamily="18" charset="0"/>
              </a:rPr>
              <a:t>(art. 21)</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endParaRPr lang="ro-RO" sz="2000" dirty="0" smtClean="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Ori de câte ori consideră necesar</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autoritățile </a:t>
            </a:r>
            <a:r>
              <a:rPr lang="ro-RO" sz="2000" dirty="0" smtClean="0">
                <a:latin typeface="Times New Roman" panose="02020603050405020304" pitchFamily="18" charset="0"/>
                <a:cs typeface="Times New Roman" panose="02020603050405020304" pitchFamily="18" charset="0"/>
              </a:rPr>
              <a:t>competente, atât ale statului emitent, cât </a:t>
            </a:r>
            <a:r>
              <a:rPr lang="ro-RO" sz="2000" dirty="0" smtClean="0">
                <a:latin typeface="Times New Roman" panose="02020603050405020304" pitchFamily="18" charset="0"/>
                <a:cs typeface="Times New Roman" panose="02020603050405020304" pitchFamily="18" charset="0"/>
              </a:rPr>
              <a:t>și </a:t>
            </a:r>
            <a:r>
              <a:rPr lang="ro-RO" sz="2000" dirty="0" smtClean="0">
                <a:latin typeface="Times New Roman" panose="02020603050405020304" pitchFamily="18" charset="0"/>
                <a:cs typeface="Times New Roman" panose="02020603050405020304" pitchFamily="18" charset="0"/>
              </a:rPr>
              <a:t>cele ale statului executant, </a:t>
            </a:r>
            <a:r>
              <a:rPr lang="ro-RO" sz="2000" b="1" dirty="0" smtClean="0">
                <a:latin typeface="Times New Roman" panose="02020603050405020304" pitchFamily="18" charset="0"/>
                <a:cs typeface="Times New Roman" panose="02020603050405020304" pitchFamily="18" charset="0"/>
              </a:rPr>
              <a:t>trebuie să colaboreze </a:t>
            </a:r>
            <a:r>
              <a:rPr lang="ro-RO" sz="2000" dirty="0" smtClean="0">
                <a:latin typeface="Times New Roman" panose="02020603050405020304" pitchFamily="18" charset="0"/>
                <a:cs typeface="Times New Roman" panose="02020603050405020304" pitchFamily="18" charset="0"/>
              </a:rPr>
              <a:t>în scopul aplicării eficiente a </a:t>
            </a:r>
            <a:r>
              <a:rPr lang="ro-RO" sz="2000" dirty="0" smtClean="0">
                <a:latin typeface="Times New Roman" panose="02020603050405020304" pitchFamily="18" charset="0"/>
                <a:cs typeface="Times New Roman" panose="02020603050405020304" pitchFamily="18" charset="0"/>
              </a:rPr>
              <a:t>dispozițiilor </a:t>
            </a:r>
            <a:r>
              <a:rPr lang="ro-RO" sz="2000" dirty="0" smtClean="0">
                <a:latin typeface="Times New Roman" panose="02020603050405020304" pitchFamily="18" charset="0"/>
                <a:cs typeface="Times New Roman" panose="02020603050405020304" pitchFamily="18" charset="0"/>
              </a:rPr>
              <a:t>prevăzute în Decizia-cadru</a:t>
            </a: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Certificatul prevăzut în</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art.</a:t>
            </a:r>
            <a:r>
              <a:rPr lang="en-GB" sz="2000" dirty="0" smtClean="0">
                <a:latin typeface="Times New Roman" panose="02020603050405020304" pitchFamily="18" charset="0"/>
                <a:cs typeface="Times New Roman" panose="02020603050405020304" pitchFamily="18" charset="0"/>
              </a:rPr>
              <a:t> 6</a:t>
            </a:r>
            <a:r>
              <a:rPr lang="ro-RO" sz="2000" dirty="0" smtClean="0">
                <a:latin typeface="Times New Roman" panose="02020603050405020304" pitchFamily="18" charset="0"/>
                <a:cs typeface="Times New Roman" panose="02020603050405020304" pitchFamily="18" charset="0"/>
              </a:rPr>
              <a:t> alin. </a:t>
            </a:r>
            <a:r>
              <a:rPr lang="en-GB" sz="2000" dirty="0" smtClean="0">
                <a:latin typeface="Times New Roman" panose="02020603050405020304" pitchFamily="18" charset="0"/>
                <a:cs typeface="Times New Roman" panose="02020603050405020304" pitchFamily="18" charset="0"/>
              </a:rPr>
              <a:t>1 </a:t>
            </a:r>
            <a:r>
              <a:rPr lang="ro-RO" sz="2000" b="1" dirty="0" smtClean="0">
                <a:latin typeface="Times New Roman" panose="02020603050405020304" pitchFamily="18" charset="0"/>
                <a:cs typeface="Times New Roman" panose="02020603050405020304" pitchFamily="18" charset="0"/>
              </a:rPr>
              <a:t>va fi tradus</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într-o limbă oficială sau</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una dintre limbile oficiale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ale statului executant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Orice stat membru poate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la momentul adoptării Deciziei-cadru sau la o dată ulterioară</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să depună o </a:t>
            </a:r>
            <a:r>
              <a:rPr lang="ro-RO" sz="2000" dirty="0" smtClean="0">
                <a:latin typeface="Times New Roman" panose="02020603050405020304" pitchFamily="18" charset="0"/>
                <a:cs typeface="Times New Roman" panose="02020603050405020304" pitchFamily="18" charset="0"/>
              </a:rPr>
              <a:t>declarație </a:t>
            </a:r>
            <a:r>
              <a:rPr lang="ro-RO" sz="2000" dirty="0" smtClean="0">
                <a:latin typeface="Times New Roman" panose="02020603050405020304" pitchFamily="18" charset="0"/>
                <a:cs typeface="Times New Roman" panose="02020603050405020304" pitchFamily="18" charset="0"/>
              </a:rPr>
              <a:t>la Secretariatul General al Consiliului prin care să arate că va accepta ca traducerea să fie făcută în una sau mai multe dintre limbile oficiale</a:t>
            </a:r>
            <a:r>
              <a:rPr lang="en-GB" sz="2000" dirty="0" smtClean="0">
                <a:latin typeface="Times New Roman" panose="02020603050405020304" pitchFamily="18" charset="0"/>
                <a:cs typeface="Times New Roman" panose="02020603050405020304" pitchFamily="18" charset="0"/>
              </a:rPr>
              <a:t> </a:t>
            </a:r>
            <a:r>
              <a:rPr lang="ro-RO" sz="2000" smtClean="0">
                <a:latin typeface="Times New Roman" panose="02020603050405020304" pitchFamily="18" charset="0"/>
                <a:cs typeface="Times New Roman" panose="02020603050405020304" pitchFamily="18" charset="0"/>
              </a:rPr>
              <a:t>ale </a:t>
            </a:r>
            <a:r>
              <a:rPr lang="ro-RO" sz="2000" smtClean="0">
                <a:latin typeface="Times New Roman" panose="02020603050405020304" pitchFamily="18" charset="0"/>
                <a:cs typeface="Times New Roman" panose="02020603050405020304" pitchFamily="18" charset="0"/>
              </a:rPr>
              <a:t>instituțiilor </a:t>
            </a:r>
            <a:r>
              <a:rPr lang="ro-RO" sz="2000" dirty="0" smtClean="0">
                <a:latin typeface="Times New Roman" panose="02020603050405020304" pitchFamily="18" charset="0"/>
                <a:cs typeface="Times New Roman" panose="02020603050405020304" pitchFamily="18" charset="0"/>
              </a:rPr>
              <a:t>Uniunii Europene</a:t>
            </a:r>
            <a:r>
              <a:rPr lang="en-GB"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ro-RO" sz="3600" b="1" dirty="0" smtClean="0">
                <a:latin typeface="Times New Roman" panose="02020603050405020304" pitchFamily="18" charset="0"/>
                <a:cs typeface="Times New Roman" panose="02020603050405020304" pitchFamily="18" charset="0"/>
              </a:rPr>
              <a:t>Cuprins</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Fișă </a:t>
            </a:r>
            <a:r>
              <a:rPr lang="ro-RO" sz="2000" i="1" dirty="0" smtClean="0">
                <a:latin typeface="Times New Roman" panose="02020603050405020304" pitchFamily="18" charset="0"/>
                <a:cs typeface="Times New Roman" panose="02020603050405020304" pitchFamily="18" charset="0"/>
              </a:rPr>
              <a:t>informativă </a:t>
            </a:r>
            <a:r>
              <a:rPr lang="en-US" sz="2000" i="1" dirty="0" smtClean="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Decizia-cadru</a:t>
            </a:r>
            <a:r>
              <a:rPr lang="en-US" sz="2000" i="1" dirty="0" smtClean="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2008/947</a:t>
            </a: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Obiective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Domeniul de aplicare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Autoritățile </a:t>
            </a:r>
            <a:r>
              <a:rPr lang="ro-RO" sz="2000" i="1" dirty="0" smtClean="0">
                <a:latin typeface="Times New Roman" panose="02020603050405020304" pitchFamily="18" charset="0"/>
                <a:cs typeface="Times New Roman" panose="02020603050405020304" pitchFamily="18" charset="0"/>
              </a:rPr>
              <a:t>competente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Condițiile </a:t>
            </a:r>
            <a:r>
              <a:rPr lang="ro-RO" sz="2000" i="1" dirty="0">
                <a:latin typeface="Times New Roman" panose="02020603050405020304" pitchFamily="18" charset="0"/>
                <a:cs typeface="Times New Roman" panose="02020603050405020304" pitchFamily="18" charset="0"/>
              </a:rPr>
              <a:t>de transmitere </a:t>
            </a:r>
            <a:r>
              <a:rPr lang="ro-RO" sz="2000" i="1" dirty="0" smtClean="0">
                <a:latin typeface="Times New Roman" panose="02020603050405020304" pitchFamily="18" charset="0"/>
                <a:cs typeface="Times New Roman" panose="02020603050405020304" pitchFamily="18" charset="0"/>
              </a:rPr>
              <a:t>ale </a:t>
            </a:r>
            <a:r>
              <a:rPr lang="ro-RO" sz="2000" i="1" dirty="0">
                <a:latin typeface="Times New Roman" panose="02020603050405020304" pitchFamily="18" charset="0"/>
                <a:cs typeface="Times New Roman" panose="02020603050405020304" pitchFamily="18" charset="0"/>
              </a:rPr>
              <a:t>unei hotărâri privind măsurile de supraveghere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a:latin typeface="Times New Roman" panose="02020603050405020304" pitchFamily="18" charset="0"/>
                <a:cs typeface="Times New Roman" panose="02020603050405020304" pitchFamily="18" charset="0"/>
              </a:rPr>
              <a:t>Procedura de </a:t>
            </a:r>
            <a:r>
              <a:rPr lang="ro-RO" sz="2000" i="1" dirty="0" smtClean="0">
                <a:latin typeface="Times New Roman" panose="02020603050405020304" pitchFamily="18" charset="0"/>
                <a:cs typeface="Times New Roman" panose="02020603050405020304" pitchFamily="18" charset="0"/>
              </a:rPr>
              <a:t>recunoaștere </a:t>
            </a:r>
            <a:r>
              <a:rPr lang="ro-RO" sz="2000" i="1" dirty="0">
                <a:latin typeface="Times New Roman" panose="02020603050405020304" pitchFamily="18" charset="0"/>
                <a:cs typeface="Times New Roman" panose="02020603050405020304" pitchFamily="18" charset="0"/>
              </a:rPr>
              <a:t>a unei hotărâri privind măsurile de supraveghere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a:latin typeface="Times New Roman" panose="02020603050405020304" pitchFamily="18" charset="0"/>
                <a:cs typeface="Times New Roman" panose="02020603050405020304" pitchFamily="18" charset="0"/>
              </a:rPr>
              <a:t>Temeiuri pentru </a:t>
            </a:r>
            <a:r>
              <a:rPr lang="ro-RO" sz="2000" i="1" dirty="0" smtClean="0">
                <a:latin typeface="Times New Roman" panose="02020603050405020304" pitchFamily="18" charset="0"/>
                <a:cs typeface="Times New Roman" panose="02020603050405020304" pitchFamily="18" charset="0"/>
              </a:rPr>
              <a:t>nerecunoaștere</a:t>
            </a:r>
            <a:r>
              <a:rPr lang="en-US" sz="2000" i="1" dirty="0" smtClean="0">
                <a:latin typeface="Times New Roman" panose="02020603050405020304" pitchFamily="18" charset="0"/>
                <a:cs typeface="Times New Roman" panose="02020603050405020304" pitchFamily="18" charset="0"/>
              </a:rPr>
              <a:t>. </a:t>
            </a:r>
            <a:r>
              <a:rPr lang="vi-VN" sz="2000" i="1" dirty="0">
                <a:latin typeface="Times New Roman" panose="02020603050405020304" pitchFamily="18" charset="0"/>
                <a:cs typeface="Times New Roman" panose="02020603050405020304" pitchFamily="18" charset="0"/>
              </a:rPr>
              <a:t>Adaptarea măsurilor de </a:t>
            </a:r>
            <a:r>
              <a:rPr lang="vi-VN" sz="2000" i="1" dirty="0" smtClean="0">
                <a:latin typeface="Times New Roman" panose="02020603050405020304" pitchFamily="18" charset="0"/>
                <a:cs typeface="Times New Roman" panose="02020603050405020304" pitchFamily="18" charset="0"/>
              </a:rPr>
              <a:t>supraveg</a:t>
            </a:r>
            <a:r>
              <a:rPr lang="en-US" sz="2000" i="1" dirty="0" smtClean="0">
                <a:latin typeface="Times New Roman" panose="02020603050405020304" pitchFamily="18" charset="0"/>
                <a:cs typeface="Times New Roman" panose="02020603050405020304" pitchFamily="18" charset="0"/>
              </a:rPr>
              <a:t>here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Legislația </a:t>
            </a:r>
            <a:r>
              <a:rPr lang="ro-RO" sz="2000" i="1" dirty="0">
                <a:latin typeface="Times New Roman" panose="02020603050405020304" pitchFamily="18" charset="0"/>
                <a:cs typeface="Times New Roman" panose="02020603050405020304" pitchFamily="18" charset="0"/>
              </a:rPr>
              <a:t>aplicabilă si</a:t>
            </a:r>
            <a:r>
              <a:rPr lang="en-GB" sz="2000" i="1" dirty="0">
                <a:latin typeface="Times New Roman" panose="02020603050405020304" pitchFamily="18" charset="0"/>
                <a:cs typeface="Times New Roman" panose="02020603050405020304" pitchFamily="18" charset="0"/>
              </a:rPr>
              <a:t> </a:t>
            </a:r>
            <a:r>
              <a:rPr lang="ro-RO" sz="2000" i="1" dirty="0">
                <a:latin typeface="Times New Roman" panose="02020603050405020304" pitchFamily="18" charset="0"/>
                <a:cs typeface="Times New Roman" panose="02020603050405020304" pitchFamily="18" charset="0"/>
              </a:rPr>
              <a:t>hotărârile ulterioare</a:t>
            </a:r>
            <a:endParaRPr lang="en-GB"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a:latin typeface="Times New Roman" panose="02020603050405020304" pitchFamily="18" charset="0"/>
                <a:cs typeface="Times New Roman" panose="02020603050405020304" pitchFamily="18" charset="0"/>
              </a:rPr>
              <a:t>Consultări</a:t>
            </a:r>
            <a:r>
              <a:rPr lang="en-GB" sz="2000" i="1" dirty="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și </a:t>
            </a:r>
            <a:r>
              <a:rPr lang="ro-RO" sz="2000" i="1" dirty="0">
                <a:latin typeface="Times New Roman" panose="02020603050405020304" pitchFamily="18" charset="0"/>
                <a:cs typeface="Times New Roman" panose="02020603050405020304" pitchFamily="18" charset="0"/>
              </a:rPr>
              <a:t>limbile </a:t>
            </a:r>
            <a:r>
              <a:rPr lang="ro-RO" sz="2000" i="1" dirty="0" smtClean="0">
                <a:latin typeface="Times New Roman" panose="02020603050405020304" pitchFamily="18" charset="0"/>
                <a:cs typeface="Times New Roman" panose="02020603050405020304" pitchFamily="18" charset="0"/>
              </a:rPr>
              <a:t>folosite</a:t>
            </a: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4102" y="406575"/>
            <a:ext cx="10905066" cy="1135737"/>
          </a:xfrm>
        </p:spPr>
        <p:txBody>
          <a:bodyPr>
            <a:normAutofit/>
          </a:bodyPr>
          <a:lstStyle/>
          <a:p>
            <a:r>
              <a:rPr lang="ro-RO" sz="3600" b="1" dirty="0" smtClean="0">
                <a:latin typeface="Times New Roman" panose="02020603050405020304" pitchFamily="18" charset="0"/>
                <a:cs typeface="Times New Roman" panose="02020603050405020304" pitchFamily="18" charset="0"/>
              </a:rPr>
              <a:t>Fișa </a:t>
            </a:r>
            <a:r>
              <a:rPr lang="ro-RO" sz="3600" b="1" dirty="0" smtClean="0">
                <a:latin typeface="Times New Roman" panose="02020603050405020304" pitchFamily="18" charset="0"/>
                <a:cs typeface="Times New Roman" panose="02020603050405020304" pitchFamily="18" charset="0"/>
              </a:rPr>
              <a:t>informativă</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04102" y="1812404"/>
            <a:ext cx="10905066" cy="4827557"/>
          </a:xfrm>
        </p:spPr>
        <p:txBody>
          <a:bodyPr>
            <a:noAutofit/>
          </a:bodyPr>
          <a:lstStyle/>
          <a:p>
            <a:pPr algn="just"/>
            <a:r>
              <a:rPr lang="ro-RO" sz="2000" dirty="0">
                <a:latin typeface="Times New Roman" panose="02020603050405020304" pitchFamily="18" charset="0"/>
                <a:cs typeface="Times New Roman" panose="02020603050405020304" pitchFamily="18" charset="0"/>
              </a:rPr>
              <a:t>Termenul limită pentru transpunerea Deciziei-cadru în </a:t>
            </a:r>
            <a:r>
              <a:rPr lang="ro-RO" sz="2000" dirty="0" smtClean="0">
                <a:latin typeface="Times New Roman" panose="02020603050405020304" pitchFamily="18" charset="0"/>
                <a:cs typeface="Times New Roman" panose="02020603050405020304" pitchFamily="18" charset="0"/>
              </a:rPr>
              <a:t>legislațiile naționale </a:t>
            </a:r>
            <a:r>
              <a:rPr lang="en-GB" sz="2000" dirty="0" smtClean="0">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6 </a:t>
            </a:r>
            <a:r>
              <a:rPr lang="ro-RO" sz="2000" b="1" dirty="0">
                <a:solidFill>
                  <a:srgbClr val="FF0000"/>
                </a:solidFill>
                <a:latin typeface="Times New Roman" panose="02020603050405020304" pitchFamily="18" charset="0"/>
                <a:cs typeface="Times New Roman" panose="02020603050405020304" pitchFamily="18" charset="0"/>
              </a:rPr>
              <a:t>d</a:t>
            </a:r>
            <a:r>
              <a:rPr lang="ro-RO" sz="2000" b="1" dirty="0" smtClean="0">
                <a:solidFill>
                  <a:srgbClr val="FF0000"/>
                </a:solidFill>
                <a:latin typeface="Times New Roman" panose="02020603050405020304" pitchFamily="18" charset="0"/>
                <a:cs typeface="Times New Roman" panose="02020603050405020304" pitchFamily="18" charset="0"/>
              </a:rPr>
              <a:t>ecembrie</a:t>
            </a:r>
            <a:r>
              <a:rPr lang="en-GB" sz="2000" b="1" dirty="0" smtClean="0">
                <a:solidFill>
                  <a:srgbClr val="FF0000"/>
                </a:solidFill>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2011</a:t>
            </a:r>
          </a:p>
          <a:p>
            <a:pPr algn="just"/>
            <a:endParaRPr lang="en-GB" sz="2000" b="1" dirty="0">
              <a:latin typeface="Times New Roman" panose="02020603050405020304" pitchFamily="18" charset="0"/>
              <a:cs typeface="Times New Roman" panose="02020603050405020304" pitchFamily="18" charset="0"/>
            </a:endParaRPr>
          </a:p>
          <a:p>
            <a:pPr algn="just"/>
            <a:r>
              <a:rPr lang="en-GB" sz="2000" b="1" dirty="0">
                <a:solidFill>
                  <a:srgbClr val="FF0000"/>
                </a:solidFill>
                <a:latin typeface="Times New Roman" panose="02020603050405020304" pitchFamily="18" charset="0"/>
                <a:cs typeface="Times New Roman" panose="02020603050405020304" pitchFamily="18" charset="0"/>
              </a:rPr>
              <a:t>27 </a:t>
            </a:r>
            <a:r>
              <a:rPr lang="ro-RO" sz="2000" b="1" dirty="0" smtClean="0">
                <a:solidFill>
                  <a:srgbClr val="FF0000"/>
                </a:solidFill>
                <a:latin typeface="Times New Roman" panose="02020603050405020304" pitchFamily="18" charset="0"/>
                <a:cs typeface="Times New Roman" panose="02020603050405020304" pitchFamily="18" charset="0"/>
              </a:rPr>
              <a:t>de state membre</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 transpus-o</a:t>
            </a:r>
            <a:r>
              <a:rPr lang="en-GB" sz="2000" b="1"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iar Marea Britanie nu este membră a acestei Decizii-cadru</a:t>
            </a:r>
            <a:endParaRPr lang="en-GB" sz="2000" b="1" dirty="0">
              <a:solidFill>
                <a:srgbClr val="FF0000"/>
              </a:solidFill>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Decizia-cadru</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instituie norme </a:t>
            </a:r>
            <a:r>
              <a:rPr lang="ro-RO" sz="2000" dirty="0" smtClean="0">
                <a:latin typeface="Times New Roman" panose="02020603050405020304" pitchFamily="18" charset="0"/>
                <a:cs typeface="Times New Roman" panose="02020603050405020304" pitchFamily="18" charset="0"/>
              </a:rPr>
              <a:t>conform cărora un stat membru</a:t>
            </a:r>
            <a:r>
              <a:rPr lang="en-GB" sz="2000" dirty="0" smtClean="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altul decât statul membru în care persoana în cauză a fost condamnată</a:t>
            </a:r>
            <a:r>
              <a:rPr lang="en-GB" sz="2000" dirty="0" smtClean="0">
                <a:latin typeface="Times New Roman" panose="02020603050405020304" pitchFamily="18" charset="0"/>
                <a:cs typeface="Times New Roman" panose="02020603050405020304" pitchFamily="18" charset="0"/>
              </a:rPr>
              <a:t>, </a:t>
            </a:r>
            <a:r>
              <a:rPr lang="ro-RO" sz="2000" b="1" u="sng" dirty="0" smtClean="0">
                <a:latin typeface="Times New Roman" panose="02020603050405020304" pitchFamily="18" charset="0"/>
                <a:cs typeface="Times New Roman" panose="02020603050405020304" pitchFamily="18" charset="0"/>
              </a:rPr>
              <a:t>recunoaște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hotărârea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cazurile prevăzute de lege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hotărârile prin care s-a dispus amânarea aplicării pedepsei sau suspendarea executării pedepsei sub supraveghere</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a:t>
            </a:r>
            <a:r>
              <a:rPr lang="en-US"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o sancțiune alternativă</a:t>
            </a:r>
            <a:r>
              <a:rPr lang="en-GB" sz="2000" dirty="0" smtClean="0">
                <a:latin typeface="Times New Roman" panose="02020603050405020304" pitchFamily="18" charset="0"/>
                <a:cs typeface="Times New Roman" panose="02020603050405020304" pitchFamily="18" charset="0"/>
              </a:rPr>
              <a:t>, </a:t>
            </a:r>
            <a:r>
              <a:rPr lang="ro-RO" sz="2000" b="1" u="sng" dirty="0" smtClean="0">
                <a:latin typeface="Times New Roman" panose="02020603050405020304" pitchFamily="18" charset="0"/>
                <a:cs typeface="Times New Roman" panose="02020603050405020304" pitchFamily="18" charset="0"/>
              </a:rPr>
              <a:t>monitorizează</a:t>
            </a:r>
            <a:r>
              <a:rPr lang="ro-RO" sz="2000" dirty="0" smtClean="0">
                <a:latin typeface="Times New Roman" panose="02020603050405020304" pitchFamily="18" charset="0"/>
                <a:cs typeface="Times New Roman" panose="02020603050405020304" pitchFamily="18" charset="0"/>
              </a:rPr>
              <a:t> respectarea </a:t>
            </a:r>
            <a:r>
              <a:rPr lang="ro-RO" sz="2000" dirty="0" smtClean="0">
                <a:latin typeface="Times New Roman" panose="02020603050405020304" pitchFamily="18" charset="0"/>
                <a:cs typeface="Times New Roman" panose="02020603050405020304" pitchFamily="18" charset="0"/>
              </a:rPr>
              <a:t>obligațiilor </a:t>
            </a:r>
            <a:r>
              <a:rPr lang="ro-RO" sz="2000" dirty="0" smtClean="0">
                <a:latin typeface="Times New Roman" panose="02020603050405020304" pitchFamily="18" charset="0"/>
                <a:cs typeface="Times New Roman" panose="02020603050405020304" pitchFamily="18" charset="0"/>
              </a:rPr>
              <a:t>impuse prin hotărâre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 pedepsele accesorii ori complementare prevăzute în hotărâre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și</a:t>
            </a:r>
            <a:r>
              <a:rPr lang="en-GB" sz="2000" dirty="0" smtClean="0">
                <a:latin typeface="Times New Roman" panose="02020603050405020304" pitchFamily="18" charset="0"/>
                <a:cs typeface="Times New Roman" panose="02020603050405020304" pitchFamily="18" charset="0"/>
              </a:rPr>
              <a:t> </a:t>
            </a:r>
            <a:r>
              <a:rPr lang="ro-RO" sz="2000" b="1" u="sng" dirty="0" smtClean="0">
                <a:latin typeface="Times New Roman" panose="02020603050405020304" pitchFamily="18" charset="0"/>
                <a:cs typeface="Times New Roman" panose="02020603050405020304" pitchFamily="18" charset="0"/>
              </a:rPr>
              <a:t>dispune cu privire la hotărâre</a:t>
            </a:r>
            <a:r>
              <a:rPr lang="en-GB" sz="2000" dirty="0" smtClean="0">
                <a:latin typeface="Times New Roman" panose="02020603050405020304" pitchFamily="18" charset="0"/>
                <a:cs typeface="Times New Roman" panose="02020603050405020304" pitchFamily="18" charset="0"/>
              </a:rPr>
              <a:t>,</a:t>
            </a:r>
            <a:r>
              <a:rPr lang="en-GB" sz="2000" b="1" dirty="0" smtClean="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dacă prin </a:t>
            </a:r>
            <a:r>
              <a:rPr lang="ro-RO" sz="2000" i="1" dirty="0" smtClean="0">
                <a:latin typeface="Times New Roman" panose="02020603050405020304" pitchFamily="18" charset="0"/>
                <a:cs typeface="Times New Roman" panose="02020603050405020304" pitchFamily="18" charset="0"/>
              </a:rPr>
              <a:t>dispozițiile </a:t>
            </a:r>
            <a:r>
              <a:rPr lang="ro-RO" sz="2000" i="1" dirty="0" smtClean="0">
                <a:latin typeface="Times New Roman" panose="02020603050405020304" pitchFamily="18" charset="0"/>
                <a:cs typeface="Times New Roman" panose="02020603050405020304" pitchFamily="18" charset="0"/>
              </a:rPr>
              <a:t>Deciziei-cadru nu se prevede altfel</a:t>
            </a:r>
            <a:endParaRPr lang="en-GB" sz="2000"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8"/>
            <a:ext cx="10905066" cy="1135737"/>
          </a:xfrm>
        </p:spPr>
        <p:txBody>
          <a:bodyPr>
            <a:normAutofit/>
          </a:bodyPr>
          <a:lstStyle/>
          <a:p>
            <a:r>
              <a:rPr lang="ro-RO" sz="3600" b="1" dirty="0" smtClean="0">
                <a:latin typeface="Times New Roman" panose="02020603050405020304" pitchFamily="18" charset="0"/>
                <a:cs typeface="Times New Roman" panose="02020603050405020304" pitchFamily="18" charset="0"/>
              </a:rPr>
              <a:t>Obiective</a:t>
            </a:r>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ro-RO" sz="2000" dirty="0" smtClean="0">
                <a:latin typeface="Times New Roman" panose="02020603050405020304" pitchFamily="18" charset="0"/>
                <a:cs typeface="Times New Roman" panose="02020603050405020304" pitchFamily="18" charset="0"/>
              </a:rPr>
              <a:t>Facilitarea</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reabilitării sociale a persoanelor condamnate </a:t>
            </a:r>
            <a:r>
              <a:rPr lang="ro-RO" sz="2000" dirty="0" smtClean="0">
                <a:latin typeface="Times New Roman" panose="02020603050405020304" pitchFamily="18" charset="0"/>
                <a:cs typeface="Times New Roman" panose="02020603050405020304" pitchFamily="18" charset="0"/>
              </a:rPr>
              <a:t>și</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crearea perspectivelor de reintegrare socială pentru acestea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prin </a:t>
            </a:r>
            <a:r>
              <a:rPr lang="ro-RO" sz="2000" dirty="0" smtClean="0">
                <a:latin typeface="Times New Roman" panose="02020603050405020304" pitchFamily="18" charset="0"/>
                <a:cs typeface="Times New Roman" panose="02020603050405020304" pitchFamily="18" charset="0"/>
              </a:rPr>
              <a:t>menținerea </a:t>
            </a:r>
            <a:r>
              <a:rPr lang="ro-RO" sz="2000" dirty="0" smtClean="0">
                <a:latin typeface="Times New Roman" panose="02020603050405020304" pitchFamily="18" charset="0"/>
                <a:cs typeface="Times New Roman" panose="02020603050405020304" pitchFamily="18" charset="0"/>
              </a:rPr>
              <a:t>legăturilor familiale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lingvistice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culturale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 alte asemenea conexiuni ale persoanelor în cauză</a:t>
            </a:r>
            <a:endParaRPr lang="en-GB" sz="2000" dirty="0">
              <a:latin typeface="Times New Roman" panose="02020603050405020304" pitchFamily="18" charset="0"/>
              <a:cs typeface="Times New Roman" panose="02020603050405020304" pitchFamily="18" charset="0"/>
            </a:endParaRPr>
          </a:p>
          <a:p>
            <a:pPr marL="0" indent="0" algn="just">
              <a:buNone/>
            </a:pPr>
            <a:endParaRPr lang="en-GB" sz="2000" dirty="0">
              <a:latin typeface="Times New Roman" panose="02020603050405020304" pitchFamily="18" charset="0"/>
              <a:cs typeface="Times New Roman" panose="02020603050405020304" pitchFamily="18" charset="0"/>
            </a:endParaRPr>
          </a:p>
          <a:p>
            <a:pPr algn="just"/>
            <a:r>
              <a:rPr lang="ro-RO" sz="2000" b="1" dirty="0" smtClean="0">
                <a:latin typeface="Times New Roman" panose="02020603050405020304" pitchFamily="18" charset="0"/>
                <a:cs typeface="Times New Roman" panose="02020603050405020304" pitchFamily="18" charset="0"/>
              </a:rPr>
              <a:t>Îmbunătățirea</a:t>
            </a:r>
            <a:r>
              <a:rPr lang="en-GB" sz="2000" b="1"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monitorizării respectării </a:t>
            </a:r>
            <a:r>
              <a:rPr lang="ro-RO" sz="2000" b="1" dirty="0" smtClean="0">
                <a:latin typeface="Times New Roman" panose="02020603050405020304" pitchFamily="18" charset="0"/>
                <a:cs typeface="Times New Roman" panose="02020603050405020304" pitchFamily="18" charset="0"/>
              </a:rPr>
              <a:t>obligațiilor </a:t>
            </a:r>
            <a:r>
              <a:rPr lang="ro-RO" sz="2000" b="1" dirty="0" smtClean="0">
                <a:latin typeface="Times New Roman" panose="02020603050405020304" pitchFamily="18" charset="0"/>
                <a:cs typeface="Times New Roman" panose="02020603050405020304" pitchFamily="18" charset="0"/>
              </a:rPr>
              <a:t>impuse </a:t>
            </a:r>
            <a:r>
              <a:rPr lang="ro-RO" sz="2000" b="1" dirty="0" smtClean="0">
                <a:latin typeface="Times New Roman" panose="02020603050405020304" pitchFamily="18" charset="0"/>
                <a:cs typeface="Times New Roman" panose="02020603050405020304" pitchFamily="18" charset="0"/>
              </a:rPr>
              <a:t>și </a:t>
            </a:r>
            <a:r>
              <a:rPr lang="ro-RO" sz="2000" b="1" dirty="0" smtClean="0">
                <a:latin typeface="Times New Roman" panose="02020603050405020304" pitchFamily="18" charset="0"/>
                <a:cs typeface="Times New Roman" panose="02020603050405020304" pitchFamily="18" charset="0"/>
              </a:rPr>
              <a:t>a </a:t>
            </a:r>
            <a:r>
              <a:rPr lang="ro-RO" sz="2000" b="1" dirty="0" smtClean="0">
                <a:latin typeface="Times New Roman" panose="02020603050405020304" pitchFamily="18" charset="0"/>
                <a:cs typeface="Times New Roman" panose="02020603050405020304" pitchFamily="18" charset="0"/>
              </a:rPr>
              <a:t>sancțiunilor </a:t>
            </a:r>
            <a:r>
              <a:rPr lang="ro-RO" sz="2000" b="1" dirty="0" smtClean="0">
                <a:latin typeface="Times New Roman" panose="02020603050405020304" pitchFamily="18" charset="0"/>
                <a:cs typeface="Times New Roman" panose="02020603050405020304" pitchFamily="18" charset="0"/>
              </a:rPr>
              <a:t>alternative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printr-o strategie privind prevenirea recidivei</a:t>
            </a:r>
            <a:endParaRPr lang="en-GB" sz="2000" dirty="0">
              <a:latin typeface="Times New Roman" panose="02020603050405020304" pitchFamily="18" charset="0"/>
              <a:cs typeface="Times New Roman" panose="02020603050405020304" pitchFamily="18" charset="0"/>
            </a:endParaRPr>
          </a:p>
          <a:p>
            <a:pPr algn="just"/>
            <a:endParaRPr lang="en-GB" sz="2000" dirty="0">
              <a:latin typeface="Times New Roman" panose="02020603050405020304" pitchFamily="18" charset="0"/>
              <a:cs typeface="Times New Roman" panose="02020603050405020304" pitchFamily="18" charset="0"/>
            </a:endParaRPr>
          </a:p>
          <a:p>
            <a:pPr algn="just"/>
            <a:r>
              <a:rPr lang="ro-RO" sz="2000" b="1" dirty="0" smtClean="0">
                <a:latin typeface="Times New Roman" panose="02020603050405020304" pitchFamily="18" charset="0"/>
                <a:cs typeface="Times New Roman" panose="02020603050405020304" pitchFamily="18" charset="0"/>
              </a:rPr>
              <a:t>Îmbunătățirea </a:t>
            </a:r>
            <a:r>
              <a:rPr lang="ro-RO" sz="2000" b="1" dirty="0" smtClean="0">
                <a:latin typeface="Times New Roman" panose="02020603050405020304" pitchFamily="18" charset="0"/>
                <a:cs typeface="Times New Roman" panose="02020603050405020304" pitchFamily="18" charset="0"/>
              </a:rPr>
              <a:t>gradului de </a:t>
            </a:r>
            <a:r>
              <a:rPr lang="ro-RO" sz="2000" b="1" dirty="0" smtClean="0">
                <a:latin typeface="Times New Roman" panose="02020603050405020304" pitchFamily="18" charset="0"/>
                <a:cs typeface="Times New Roman" panose="02020603050405020304" pitchFamily="18" charset="0"/>
              </a:rPr>
              <a:t>protecție </a:t>
            </a:r>
            <a:r>
              <a:rPr lang="ro-RO" sz="2000" b="1" dirty="0" smtClean="0">
                <a:latin typeface="Times New Roman" panose="02020603050405020304" pitchFamily="18" charset="0"/>
                <a:cs typeface="Times New Roman" panose="02020603050405020304" pitchFamily="18" charset="0"/>
              </a:rPr>
              <a:t>în </a:t>
            </a:r>
            <a:r>
              <a:rPr lang="ro-RO" sz="2000" b="1" dirty="0" smtClean="0">
                <a:latin typeface="Times New Roman" panose="02020603050405020304" pitchFamily="18" charset="0"/>
                <a:cs typeface="Times New Roman" panose="02020603050405020304" pitchFamily="18" charset="0"/>
              </a:rPr>
              <a:t>privința </a:t>
            </a:r>
            <a:r>
              <a:rPr lang="ro-RO" sz="2000" b="1" dirty="0" smtClean="0">
                <a:latin typeface="Times New Roman" panose="02020603050405020304" pitchFamily="18" charset="0"/>
                <a:cs typeface="Times New Roman" panose="02020603050405020304" pitchFamily="18" charset="0"/>
              </a:rPr>
              <a:t>persoanelor vătămate</a:t>
            </a:r>
            <a:r>
              <a:rPr lang="en-GB" sz="2000" b="1"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și </a:t>
            </a:r>
            <a:r>
              <a:rPr lang="ro-RO" sz="2000" b="1" dirty="0" smtClean="0">
                <a:latin typeface="Times New Roman" panose="02020603050405020304" pitchFamily="18" charset="0"/>
                <a:cs typeface="Times New Roman" panose="02020603050405020304" pitchFamily="18" charset="0"/>
              </a:rPr>
              <a:t>în </a:t>
            </a:r>
            <a:r>
              <a:rPr lang="ro-RO" sz="2000" b="1" dirty="0" smtClean="0">
                <a:latin typeface="Times New Roman" panose="02020603050405020304" pitchFamily="18" charset="0"/>
                <a:cs typeface="Times New Roman" panose="02020603050405020304" pitchFamily="18" charset="0"/>
              </a:rPr>
              <a:t>privința</a:t>
            </a:r>
            <a:r>
              <a:rPr lang="en-GB" sz="2000" b="1"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ordinii publică</a:t>
            </a:r>
            <a:endParaRPr lang="en-GB" sz="2000" b="1" dirty="0">
              <a:latin typeface="Times New Roman" panose="02020603050405020304" pitchFamily="18" charset="0"/>
              <a:cs typeface="Times New Roman" panose="02020603050405020304" pitchFamily="18" charset="0"/>
            </a:endParaRPr>
          </a:p>
          <a:p>
            <a:pPr algn="just"/>
            <a:endParaRPr lang="en-GB" sz="2000" b="1" dirty="0">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Înlesnirea</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aplicării unor măsuri de supraveghere potrivite sau </a:t>
            </a:r>
            <a:r>
              <a:rPr lang="ro-RO" sz="2000" b="1" dirty="0" smtClean="0">
                <a:latin typeface="Times New Roman" panose="02020603050405020304" pitchFamily="18" charset="0"/>
                <a:cs typeface="Times New Roman" panose="02020603050405020304" pitchFamily="18" charset="0"/>
              </a:rPr>
              <a:t>sancțiuni </a:t>
            </a:r>
            <a:r>
              <a:rPr lang="ro-RO" sz="2000" b="1" dirty="0" smtClean="0">
                <a:latin typeface="Times New Roman" panose="02020603050405020304" pitchFamily="18" charset="0"/>
                <a:cs typeface="Times New Roman" panose="02020603050405020304" pitchFamily="18" charset="0"/>
              </a:rPr>
              <a:t>alternative adecvate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cazul </a:t>
            </a:r>
            <a:r>
              <a:rPr lang="ro-RO" sz="2000" dirty="0" smtClean="0">
                <a:latin typeface="Times New Roman" panose="02020603050405020304" pitchFamily="18" charset="0"/>
                <a:cs typeface="Times New Roman" panose="02020603050405020304" pitchFamily="18" charset="0"/>
              </a:rPr>
              <a:t>inculpaților </a:t>
            </a:r>
            <a:r>
              <a:rPr lang="ro-RO" sz="2000" dirty="0" smtClean="0">
                <a:latin typeface="Times New Roman" panose="02020603050405020304" pitchFamily="18" charset="0"/>
                <a:cs typeface="Times New Roman" panose="02020603050405020304" pitchFamily="18" charset="0"/>
              </a:rPr>
              <a:t>care nu locuiesc în statul care a </a:t>
            </a:r>
            <a:r>
              <a:rPr lang="ro-RO" sz="2000" dirty="0" smtClean="0">
                <a:latin typeface="Times New Roman" panose="02020603050405020304" pitchFamily="18" charset="0"/>
                <a:cs typeface="Times New Roman" panose="02020603050405020304" pitchFamily="18" charset="0"/>
              </a:rPr>
              <a:t>pronunțat </a:t>
            </a:r>
            <a:r>
              <a:rPr lang="ro-RO" sz="2000" dirty="0" smtClean="0">
                <a:latin typeface="Times New Roman" panose="02020603050405020304" pitchFamily="18" charset="0"/>
                <a:cs typeface="Times New Roman" panose="02020603050405020304" pitchFamily="18" charset="0"/>
              </a:rPr>
              <a:t>hotărârea de condamnare</a:t>
            </a:r>
            <a:endParaRPr lang="en-GB"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a:bodyPr>
          <a:lstStyle/>
          <a:p>
            <a:r>
              <a:rPr lang="ro-RO" sz="3600" b="1" dirty="0" smtClean="0">
                <a:latin typeface="Times New Roman" panose="02020603050405020304" pitchFamily="18" charset="0"/>
                <a:cs typeface="Times New Roman" panose="02020603050405020304" pitchFamily="18" charset="0"/>
              </a:rPr>
              <a:t>Domeniul de aplicare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20000"/>
          </a:bodyPr>
          <a:lstStyle/>
          <a:p>
            <a:pPr algn="just"/>
            <a:r>
              <a:rPr lang="ro-RO" sz="2000" dirty="0" smtClean="0">
                <a:latin typeface="Times New Roman" panose="02020603050405020304" pitchFamily="18" charset="0"/>
                <a:cs typeface="Times New Roman" panose="02020603050405020304" pitchFamily="18" charset="0"/>
              </a:rPr>
              <a:t>Decizia-cadru</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se va aplica </a:t>
            </a:r>
            <a:r>
              <a:rPr lang="ro-RO" sz="2000" dirty="0" smtClean="0">
                <a:latin typeface="Times New Roman" panose="02020603050405020304" pitchFamily="18" charset="0"/>
                <a:cs typeface="Times New Roman" panose="02020603050405020304" pitchFamily="18" charset="0"/>
              </a:rPr>
              <a:t>numai</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457200" indent="-457200" algn="just">
              <a:buAutoNum type="alphaLcParenBoth"/>
            </a:pPr>
            <a:r>
              <a:rPr lang="ro-RO" sz="2000" dirty="0" smtClean="0">
                <a:latin typeface="Times New Roman" panose="02020603050405020304" pitchFamily="18" charset="0"/>
                <a:cs typeface="Times New Roman" panose="02020603050405020304" pitchFamily="18" charset="0"/>
              </a:rPr>
              <a:t>recunoașterii </a:t>
            </a:r>
            <a:r>
              <a:rPr lang="ro-RO" sz="2000" dirty="0" smtClean="0">
                <a:latin typeface="Times New Roman" panose="02020603050405020304" pitchFamily="18" charset="0"/>
                <a:cs typeface="Times New Roman" panose="02020603050405020304" pitchFamily="18" charset="0"/>
              </a:rPr>
              <a:t>hotărârilor</a:t>
            </a:r>
            <a:r>
              <a:rPr lang="en-GB"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sau</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în cazurile prevăzute de lege</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hotărârilor </a:t>
            </a:r>
            <a:r>
              <a:rPr lang="ro-RO" sz="2000" dirty="0">
                <a:latin typeface="Times New Roman" panose="02020603050405020304" pitchFamily="18" charset="0"/>
                <a:cs typeface="Times New Roman" panose="02020603050405020304" pitchFamily="18" charset="0"/>
              </a:rPr>
              <a:t>prin care s-a dispus amânarea aplicării pedepsei sau suspendarea executării pedepsei sub </a:t>
            </a:r>
            <a:r>
              <a:rPr lang="ro-RO" sz="2000" dirty="0" smtClean="0">
                <a:latin typeface="Times New Roman" panose="02020603050405020304" pitchFamily="18" charset="0"/>
                <a:cs typeface="Times New Roman" panose="02020603050405020304" pitchFamily="18" charset="0"/>
              </a:rPr>
              <a:t>supraveghere</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o </a:t>
            </a:r>
            <a:r>
              <a:rPr lang="vi-VN" sz="2000" dirty="0">
                <a:latin typeface="Times New Roman" panose="02020603050405020304" pitchFamily="18" charset="0"/>
                <a:cs typeface="Times New Roman" panose="02020603050405020304" pitchFamily="18" charset="0"/>
              </a:rPr>
              <a:t>sancțiune alternativă</a:t>
            </a:r>
            <a:r>
              <a:rPr lang="ro-RO" sz="2000" dirty="0" smtClean="0">
                <a:latin typeface="Times New Roman" panose="02020603050405020304" pitchFamily="18" charset="0"/>
                <a:cs typeface="Times New Roman" panose="02020603050405020304" pitchFamily="18" charset="0"/>
              </a:rPr>
              <a:t>;</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457200" indent="-457200" algn="just">
              <a:buAutoNum type="alphaLcParenBoth"/>
            </a:pPr>
            <a:r>
              <a:rPr lang="ro-RO" sz="2000" dirty="0" smtClean="0">
                <a:latin typeface="Times New Roman" panose="02020603050405020304" pitchFamily="18" charset="0"/>
                <a:cs typeface="Times New Roman" panose="02020603050405020304" pitchFamily="18" charset="0"/>
              </a:rPr>
              <a:t>transferului competenţei supravegherii respectării obligaţiilor impuse sau sancţiunilor alternative aplicate</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457200" indent="-457200" algn="just">
              <a:buAutoNum type="alphaLcParenBoth"/>
            </a:pPr>
            <a:r>
              <a:rPr lang="ro-RO" sz="2000" dirty="0" smtClean="0">
                <a:latin typeface="Times New Roman" panose="02020603050405020304" pitchFamily="18" charset="0"/>
                <a:cs typeface="Times New Roman" panose="02020603050405020304" pitchFamily="18" charset="0"/>
              </a:rPr>
              <a:t>tuturor hotărârilor în legătură cu cele prevăzute la lit.</a:t>
            </a:r>
            <a:r>
              <a:rPr lang="en-GB" sz="2000" dirty="0" smtClean="0">
                <a:latin typeface="Times New Roman" panose="02020603050405020304" pitchFamily="18" charset="0"/>
                <a:cs typeface="Times New Roman" panose="02020603050405020304" pitchFamily="18" charset="0"/>
              </a:rPr>
              <a:t> a </a:t>
            </a:r>
            <a:r>
              <a:rPr lang="ro-RO" sz="2000" dirty="0" smtClean="0">
                <a:latin typeface="Times New Roman" panose="02020603050405020304" pitchFamily="18" charset="0"/>
                <a:cs typeface="Times New Roman" panose="02020603050405020304" pitchFamily="18" charset="0"/>
              </a:rPr>
              <a:t>și</a:t>
            </a:r>
            <a:r>
              <a:rPr lang="en-GB" sz="2000" dirty="0" smtClean="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b; </a:t>
            </a:r>
            <a:r>
              <a:rPr lang="ro-RO" sz="2000" dirty="0" smtClean="0">
                <a:latin typeface="Times New Roman" panose="02020603050405020304" pitchFamily="18" charset="0"/>
                <a:cs typeface="Times New Roman" panose="02020603050405020304" pitchFamily="18" charset="0"/>
              </a:rPr>
              <a:t>astfel cum au fost prevăzute în </a:t>
            </a:r>
            <a:r>
              <a:rPr lang="ro-RO" sz="2000" dirty="0" smtClean="0">
                <a:latin typeface="Times New Roman" panose="02020603050405020304" pitchFamily="18" charset="0"/>
                <a:cs typeface="Times New Roman" panose="02020603050405020304" pitchFamily="18" charset="0"/>
              </a:rPr>
              <a:t>dispozițiile </a:t>
            </a:r>
            <a:r>
              <a:rPr lang="ro-RO" sz="2000" dirty="0" smtClean="0">
                <a:latin typeface="Times New Roman" panose="02020603050405020304" pitchFamily="18" charset="0"/>
                <a:cs typeface="Times New Roman" panose="02020603050405020304" pitchFamily="18" charset="0"/>
              </a:rPr>
              <a:t>Deciziei-cadru</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457200" indent="-457200" algn="just">
              <a:buAutoNum type="alphaLcParenBoth"/>
            </a:pPr>
            <a:endParaRPr lang="en-GB" sz="2000" dirty="0">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Decizia-cadru</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nu se va aplica</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457200" indent="-457200" algn="just">
              <a:buAutoNum type="alphaLcParenBoth"/>
            </a:pPr>
            <a:r>
              <a:rPr lang="ro-RO" sz="2000" dirty="0" smtClean="0">
                <a:latin typeface="Times New Roman" panose="02020603050405020304" pitchFamily="18" charset="0"/>
                <a:cs typeface="Times New Roman" panose="02020603050405020304" pitchFamily="18" charset="0"/>
              </a:rPr>
              <a:t>punerii în executare a hotărârilor penale care prevăd</a:t>
            </a:r>
            <a:r>
              <a:rPr lang="en-GB" sz="2000"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pedepse cu închisoarea</a:t>
            </a:r>
            <a:r>
              <a:rPr lang="en-US" sz="2000" u="sng" dirty="0" smtClean="0">
                <a:latin typeface="Times New Roman" panose="02020603050405020304" pitchFamily="18" charset="0"/>
                <a:cs typeface="Times New Roman" panose="02020603050405020304" pitchFamily="18" charset="0"/>
              </a:rPr>
              <a:t> cu </a:t>
            </a:r>
            <a:r>
              <a:rPr lang="ro-RO" sz="2000" u="sng" dirty="0" smtClean="0">
                <a:latin typeface="Times New Roman" panose="02020603050405020304" pitchFamily="18" charset="0"/>
                <a:cs typeface="Times New Roman" panose="02020603050405020304" pitchFamily="18" charset="0"/>
              </a:rPr>
              <a:t>executare</a:t>
            </a:r>
            <a:r>
              <a:rPr lang="en-US" sz="2000" u="sng"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efectivă sau măsuri educative privative de libertate</a:t>
            </a:r>
            <a:r>
              <a:rPr lang="en-GB" sz="2000" dirty="0" smtClean="0">
                <a:solidFill>
                  <a:srgbClr val="FFC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care intră sub </a:t>
            </a:r>
            <a:r>
              <a:rPr lang="ro-RO" sz="2000" dirty="0" smtClean="0">
                <a:latin typeface="Times New Roman" panose="02020603050405020304" pitchFamily="18" charset="0"/>
                <a:cs typeface="Times New Roman" panose="02020603050405020304" pitchFamily="18" charset="0"/>
              </a:rPr>
              <a:t>incidența dispozițiilor </a:t>
            </a:r>
            <a:r>
              <a:rPr lang="ro-RO" sz="2000" dirty="0" smtClean="0">
                <a:latin typeface="Times New Roman" panose="02020603050405020304" pitchFamily="18" charset="0"/>
                <a:cs typeface="Times New Roman" panose="02020603050405020304" pitchFamily="18" charset="0"/>
              </a:rPr>
              <a:t>Deciziei-cadru</a:t>
            </a:r>
            <a:r>
              <a:rPr lang="en-GB" sz="2000" b="1" dirty="0" smtClean="0">
                <a:latin typeface="Times New Roman" panose="02020603050405020304" pitchFamily="18" charset="0"/>
                <a:cs typeface="Times New Roman" panose="02020603050405020304" pitchFamily="18" charset="0"/>
              </a:rPr>
              <a:t> 2008/909/J</a:t>
            </a:r>
            <a:r>
              <a:rPr lang="ro-RO" sz="2000" b="1" dirty="0" smtClean="0">
                <a:latin typeface="Times New Roman" panose="02020603050405020304" pitchFamily="18" charset="0"/>
                <a:cs typeface="Times New Roman" panose="02020603050405020304" pitchFamily="18" charset="0"/>
              </a:rPr>
              <a:t>AI</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457200" indent="-457200" algn="just">
              <a:buAutoNum type="alphaLcParenBoth"/>
            </a:pPr>
            <a:r>
              <a:rPr lang="ro-RO" sz="2000" dirty="0" smtClean="0">
                <a:latin typeface="Times New Roman" panose="02020603050405020304" pitchFamily="18" charset="0"/>
                <a:cs typeface="Times New Roman" panose="02020603050405020304" pitchFamily="18" charset="0"/>
              </a:rPr>
              <a:t>recunoașterii și </a:t>
            </a:r>
            <a:r>
              <a:rPr lang="ro-RO" sz="2000" dirty="0" smtClean="0">
                <a:latin typeface="Times New Roman" panose="02020603050405020304" pitchFamily="18" charset="0"/>
                <a:cs typeface="Times New Roman" panose="02020603050405020304" pitchFamily="18" charset="0"/>
              </a:rPr>
              <a:t>punerii în executare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 </a:t>
            </a:r>
            <a:r>
              <a:rPr lang="ro-RO" sz="2000" dirty="0" smtClean="0">
                <a:latin typeface="Times New Roman" panose="02020603050405020304" pitchFamily="18" charset="0"/>
                <a:cs typeface="Times New Roman" panose="02020603050405020304" pitchFamily="18" charset="0"/>
              </a:rPr>
              <a:t>sancțiunilor </a:t>
            </a:r>
            <a:r>
              <a:rPr lang="ro-RO" sz="2000" dirty="0" smtClean="0">
                <a:latin typeface="Times New Roman" panose="02020603050405020304" pitchFamily="18" charset="0"/>
                <a:cs typeface="Times New Roman" panose="02020603050405020304" pitchFamily="18" charset="0"/>
              </a:rPr>
              <a:t>financiare </a:t>
            </a:r>
            <a:r>
              <a:rPr lang="ro-RO" sz="2000" dirty="0" smtClean="0">
                <a:latin typeface="Times New Roman" panose="02020603050405020304" pitchFamily="18" charset="0"/>
                <a:cs typeface="Times New Roman" panose="02020603050405020304" pitchFamily="18" charset="0"/>
              </a:rPr>
              <a:t>și </a:t>
            </a:r>
            <a:r>
              <a:rPr lang="ro-RO" sz="2000" dirty="0" smtClean="0">
                <a:latin typeface="Times New Roman" panose="02020603050405020304" pitchFamily="18" charset="0"/>
                <a:cs typeface="Times New Roman" panose="02020603050405020304" pitchFamily="18" charset="0"/>
              </a:rPr>
              <a:t>a ordinelor de confiscare, acestea intrând sub </a:t>
            </a:r>
            <a:r>
              <a:rPr lang="ro-RO" sz="2000" dirty="0" smtClean="0">
                <a:latin typeface="Times New Roman" panose="02020603050405020304" pitchFamily="18" charset="0"/>
                <a:cs typeface="Times New Roman" panose="02020603050405020304" pitchFamily="18" charset="0"/>
              </a:rPr>
              <a:t>incidența </a:t>
            </a:r>
            <a:r>
              <a:rPr lang="ro-RO" sz="2000" dirty="0" smtClean="0">
                <a:latin typeface="Times New Roman" panose="02020603050405020304" pitchFamily="18" charset="0"/>
                <a:cs typeface="Times New Roman" panose="02020603050405020304" pitchFamily="18" charset="0"/>
              </a:rPr>
              <a:t>Deciziei-cadru </a:t>
            </a:r>
            <a:r>
              <a:rPr lang="en-GB" sz="2000" b="1" dirty="0" smtClean="0">
                <a:latin typeface="Times New Roman" panose="02020603050405020304" pitchFamily="18" charset="0"/>
                <a:cs typeface="Times New Roman" panose="02020603050405020304" pitchFamily="18" charset="0"/>
              </a:rPr>
              <a:t>2005/214/JA</a:t>
            </a:r>
            <a:r>
              <a:rPr lang="ro-RO" sz="2000" b="1" dirty="0" smtClean="0">
                <a:latin typeface="Times New Roman" panose="02020603050405020304" pitchFamily="18" charset="0"/>
                <a:cs typeface="Times New Roman" panose="02020603050405020304" pitchFamily="18" charset="0"/>
              </a:rPr>
              <a:t>I</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24 </a:t>
            </a:r>
            <a:r>
              <a:rPr lang="ro-RO" sz="2000" dirty="0">
                <a:latin typeface="Times New Roman" panose="02020603050405020304" pitchFamily="18" charset="0"/>
                <a:cs typeface="Times New Roman" panose="02020603050405020304" pitchFamily="18" charset="0"/>
              </a:rPr>
              <a:t>f</a:t>
            </a:r>
            <a:r>
              <a:rPr lang="ro-RO" sz="2000" dirty="0" smtClean="0">
                <a:latin typeface="Times New Roman" panose="02020603050405020304" pitchFamily="18" charset="0"/>
                <a:cs typeface="Times New Roman" panose="02020603050405020304" pitchFamily="18" charset="0"/>
              </a:rPr>
              <a:t>ebruarie</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2005 </a:t>
            </a:r>
            <a:r>
              <a:rPr lang="ro-RO" sz="2000" dirty="0" smtClean="0">
                <a:latin typeface="Times New Roman" panose="02020603050405020304" pitchFamily="18" charset="0"/>
                <a:cs typeface="Times New Roman" panose="02020603050405020304" pitchFamily="18" charset="0"/>
              </a:rPr>
              <a:t>privind aplicarea principiului </a:t>
            </a:r>
            <a:r>
              <a:rPr lang="ro-RO" sz="2000" dirty="0" smtClean="0">
                <a:latin typeface="Times New Roman" panose="02020603050405020304" pitchFamily="18" charset="0"/>
                <a:cs typeface="Times New Roman" panose="02020603050405020304" pitchFamily="18" charset="0"/>
              </a:rPr>
              <a:t>recunoașterii </a:t>
            </a:r>
            <a:r>
              <a:rPr lang="ro-RO" sz="2000" dirty="0" smtClean="0">
                <a:latin typeface="Times New Roman" panose="02020603050405020304" pitchFamily="18" charset="0"/>
                <a:cs typeface="Times New Roman" panose="02020603050405020304" pitchFamily="18" charset="0"/>
              </a:rPr>
              <a:t>reciproce a</a:t>
            </a:r>
            <a:r>
              <a:rPr lang="en-GB" sz="2000"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sancțiunilor </a:t>
            </a:r>
            <a:r>
              <a:rPr lang="ro-RO" sz="2000" u="sng" dirty="0" smtClean="0">
                <a:latin typeface="Times New Roman" panose="02020603050405020304" pitchFamily="18" charset="0"/>
                <a:cs typeface="Times New Roman" panose="02020603050405020304" pitchFamily="18" charset="0"/>
              </a:rPr>
              <a:t>financiare</a:t>
            </a:r>
            <a:endParaRPr lang="en-GB" sz="2000" u="sng" dirty="0">
              <a:latin typeface="Times New Roman" panose="02020603050405020304" pitchFamily="18" charset="0"/>
              <a:cs typeface="Times New Roman" panose="02020603050405020304" pitchFamily="18" charset="0"/>
            </a:endParaRPr>
          </a:p>
          <a:p>
            <a:pPr marL="457200" indent="-457200" algn="just">
              <a:buAutoNum type="alphaLcParenBoth"/>
            </a:pPr>
            <a:r>
              <a:rPr lang="ro-RO" sz="2000" dirty="0" smtClean="0">
                <a:latin typeface="Times New Roman" panose="02020603050405020304" pitchFamily="18" charset="0"/>
                <a:cs typeface="Times New Roman" panose="02020603050405020304" pitchFamily="18" charset="0"/>
              </a:rPr>
              <a:t>Deciziei-cadru</a:t>
            </a:r>
            <a:r>
              <a:rPr lang="en-GB" sz="2000" b="1" dirty="0" smtClean="0">
                <a:latin typeface="Times New Roman" panose="02020603050405020304" pitchFamily="18" charset="0"/>
                <a:cs typeface="Times New Roman" panose="02020603050405020304" pitchFamily="18" charset="0"/>
              </a:rPr>
              <a:t> 2006/783/JA</a:t>
            </a:r>
            <a:r>
              <a:rPr lang="ro-RO" sz="2000" b="1" dirty="0" smtClean="0">
                <a:latin typeface="Times New Roman" panose="02020603050405020304" pitchFamily="18" charset="0"/>
                <a:cs typeface="Times New Roman" panose="02020603050405020304" pitchFamily="18" charset="0"/>
              </a:rPr>
              <a:t>I</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6 </a:t>
            </a:r>
            <a:r>
              <a:rPr lang="ro-RO" sz="2000" dirty="0">
                <a:latin typeface="Times New Roman" panose="02020603050405020304" pitchFamily="18" charset="0"/>
                <a:cs typeface="Times New Roman" panose="02020603050405020304" pitchFamily="18" charset="0"/>
              </a:rPr>
              <a:t>o</a:t>
            </a:r>
            <a:r>
              <a:rPr lang="ro-RO" sz="2000" dirty="0" smtClean="0">
                <a:latin typeface="Times New Roman" panose="02020603050405020304" pitchFamily="18" charset="0"/>
                <a:cs typeface="Times New Roman" panose="02020603050405020304" pitchFamily="18" charset="0"/>
              </a:rPr>
              <a:t>ctombrie</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2006 </a:t>
            </a:r>
            <a:r>
              <a:rPr lang="ro-RO" sz="2000" dirty="0" smtClean="0">
                <a:latin typeface="Times New Roman" panose="02020603050405020304" pitchFamily="18" charset="0"/>
                <a:cs typeface="Times New Roman" panose="02020603050405020304" pitchFamily="18" charset="0"/>
              </a:rPr>
              <a:t>privind aplicarea principiului </a:t>
            </a:r>
            <a:r>
              <a:rPr lang="ro-RO" sz="2000" u="sng" dirty="0" smtClean="0">
                <a:latin typeface="Times New Roman" panose="02020603050405020304" pitchFamily="18" charset="0"/>
                <a:cs typeface="Times New Roman" panose="02020603050405020304" pitchFamily="18" charset="0"/>
              </a:rPr>
              <a:t>recunoașterii </a:t>
            </a:r>
            <a:r>
              <a:rPr lang="ro-RO" sz="2000" u="sng" dirty="0" smtClean="0">
                <a:latin typeface="Times New Roman" panose="02020603050405020304" pitchFamily="18" charset="0"/>
                <a:cs typeface="Times New Roman" panose="02020603050405020304" pitchFamily="18" charset="0"/>
              </a:rPr>
              <a:t>reciproce a ordinelor de confiscare</a:t>
            </a:r>
            <a:endParaRPr lang="en-GB"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ro-RO" sz="3600" b="1" dirty="0" smtClean="0">
                <a:latin typeface="Times New Roman" panose="02020603050405020304" pitchFamily="18" charset="0"/>
                <a:cs typeface="Times New Roman" panose="02020603050405020304" pitchFamily="18" charset="0"/>
              </a:rPr>
              <a:t>Autoritățile </a:t>
            </a:r>
            <a:r>
              <a:rPr lang="ro-RO" sz="3600" b="1" dirty="0" smtClean="0">
                <a:latin typeface="Times New Roman" panose="02020603050405020304" pitchFamily="18" charset="0"/>
                <a:cs typeface="Times New Roman" panose="02020603050405020304" pitchFamily="18" charset="0"/>
              </a:rPr>
              <a:t>competente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20000"/>
          </a:bodyPr>
          <a:lstStyle/>
          <a:p>
            <a:pPr algn="just"/>
            <a:r>
              <a:rPr lang="ro-RO" sz="2000" dirty="0">
                <a:latin typeface="Times New Roman" panose="02020603050405020304" pitchFamily="18" charset="0"/>
                <a:cs typeface="Times New Roman" panose="02020603050405020304" pitchFamily="18" charset="0"/>
              </a:rPr>
              <a:t>Fiecare stat membru va informa Secretariatul General al Consiliului despre</a:t>
            </a:r>
            <a:r>
              <a:rPr lang="en-GB" sz="20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autoritatea sau </a:t>
            </a:r>
            <a:r>
              <a:rPr lang="ro-RO" sz="2000" b="1" dirty="0" smtClean="0">
                <a:latin typeface="Times New Roman" panose="02020603050405020304" pitchFamily="18" charset="0"/>
                <a:cs typeface="Times New Roman" panose="02020603050405020304" pitchFamily="18" charset="0"/>
              </a:rPr>
              <a:t>autoritățile </a:t>
            </a:r>
            <a:r>
              <a:rPr lang="ro-RO" sz="2000" b="1" dirty="0" smtClean="0">
                <a:latin typeface="Times New Roman" panose="02020603050405020304" pitchFamily="18" charset="0"/>
                <a:cs typeface="Times New Roman" panose="02020603050405020304" pitchFamily="18" charset="0"/>
              </a:rPr>
              <a:t>competente</a:t>
            </a:r>
            <a:r>
              <a:rPr lang="ro-RO" sz="2000" dirty="0">
                <a:latin typeface="Times New Roman" panose="02020603050405020304" pitchFamily="18" charset="0"/>
                <a:cs typeface="Times New Roman" panose="02020603050405020304" pitchFamily="18" charset="0"/>
              </a:rPr>
              <a:t>, desemnate în conformitate cu </a:t>
            </a:r>
            <a:r>
              <a:rPr lang="ro-RO" sz="2000" dirty="0" smtClean="0">
                <a:latin typeface="Times New Roman" panose="02020603050405020304" pitchFamily="18" charset="0"/>
                <a:cs typeface="Times New Roman" panose="02020603050405020304" pitchFamily="18" charset="0"/>
              </a:rPr>
              <a:t>legislația </a:t>
            </a:r>
            <a:r>
              <a:rPr lang="ro-RO" sz="2000" dirty="0">
                <a:latin typeface="Times New Roman" panose="02020603050405020304" pitchFamily="18" charset="0"/>
                <a:cs typeface="Times New Roman" panose="02020603050405020304" pitchFamily="18" charset="0"/>
              </a:rPr>
              <a:t>sa </a:t>
            </a:r>
            <a:r>
              <a:rPr lang="ro-RO" sz="2000" dirty="0" smtClean="0">
                <a:latin typeface="Times New Roman" panose="02020603050405020304" pitchFamily="18" charset="0"/>
                <a:cs typeface="Times New Roman" panose="02020603050405020304" pitchFamily="18" charset="0"/>
              </a:rPr>
              <a:t>națională, </a:t>
            </a:r>
            <a:r>
              <a:rPr lang="ro-RO" sz="2000" dirty="0">
                <a:latin typeface="Times New Roman" panose="02020603050405020304" pitchFamily="18" charset="0"/>
                <a:cs typeface="Times New Roman" panose="02020603050405020304" pitchFamily="18" charset="0"/>
              </a:rPr>
              <a:t>să dispună conform </a:t>
            </a:r>
            <a:r>
              <a:rPr lang="ro-RO" sz="2000" dirty="0" smtClean="0">
                <a:latin typeface="Times New Roman" panose="02020603050405020304" pitchFamily="18" charset="0"/>
                <a:cs typeface="Times New Roman" panose="02020603050405020304" pitchFamily="18" charset="0"/>
              </a:rPr>
              <a:t>dispozițiilor </a:t>
            </a:r>
            <a:r>
              <a:rPr lang="ro-RO" sz="2000" dirty="0">
                <a:latin typeface="Times New Roman" panose="02020603050405020304" pitchFamily="18" charset="0"/>
                <a:cs typeface="Times New Roman" panose="02020603050405020304" pitchFamily="18" charset="0"/>
              </a:rPr>
              <a:t>Deciziei-cadru în cazul în care statul membru este stat emitent sau stat </a:t>
            </a:r>
            <a:r>
              <a:rPr lang="ro-RO" sz="2000" dirty="0" smtClean="0">
                <a:latin typeface="Times New Roman" panose="02020603050405020304" pitchFamily="18" charset="0"/>
                <a:cs typeface="Times New Roman" panose="02020603050405020304" pitchFamily="18" charset="0"/>
              </a:rPr>
              <a:t>executant</a:t>
            </a:r>
            <a:endParaRPr lang="en-GB" sz="2000" dirty="0">
              <a:latin typeface="Times New Roman" panose="02020603050405020304" pitchFamily="18" charset="0"/>
              <a:cs typeface="Times New Roman" panose="02020603050405020304" pitchFamily="18" charset="0"/>
            </a:endParaRPr>
          </a:p>
          <a:p>
            <a:pPr algn="just"/>
            <a:endParaRPr lang="en-GB" sz="2000" dirty="0">
              <a:latin typeface="Times New Roman" panose="02020603050405020304" pitchFamily="18" charset="0"/>
              <a:cs typeface="Times New Roman" panose="02020603050405020304" pitchFamily="18" charset="0"/>
            </a:endParaRPr>
          </a:p>
          <a:p>
            <a:pPr algn="just"/>
            <a:r>
              <a:rPr lang="ro-RO" sz="2000" dirty="0">
                <a:latin typeface="Times New Roman" panose="02020603050405020304" pitchFamily="18" charset="0"/>
                <a:cs typeface="Times New Roman" panose="02020603050405020304" pitchFamily="18" charset="0"/>
              </a:rPr>
              <a:t>Statul membru trebuie să desemneze </a:t>
            </a:r>
            <a:r>
              <a:rPr lang="ro-RO" sz="2000" b="1" dirty="0">
                <a:latin typeface="Times New Roman" panose="02020603050405020304" pitchFamily="18" charset="0"/>
                <a:cs typeface="Times New Roman" panose="02020603050405020304" pitchFamily="18" charset="0"/>
              </a:rPr>
              <a:t>autorităţile</a:t>
            </a:r>
            <a:r>
              <a:rPr lang="ro-RO" sz="2000" b="1" dirty="0">
                <a:solidFill>
                  <a:srgbClr val="FF0000"/>
                </a:solidFill>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extrajudiciare</a:t>
            </a:r>
            <a:r>
              <a:rPr lang="ro-RO" sz="2000" b="1" dirty="0" smtClean="0">
                <a:solidFill>
                  <a:srgbClr val="FF0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ca </a:t>
            </a:r>
            <a:r>
              <a:rPr lang="ro-RO" sz="2000" dirty="0">
                <a:latin typeface="Times New Roman" panose="02020603050405020304" pitchFamily="18" charset="0"/>
                <a:cs typeface="Times New Roman" panose="02020603050405020304" pitchFamily="18" charset="0"/>
              </a:rPr>
              <a:t>autorităţi competente pentru pronunţarea unor hotărâri în conformitate cu dispoziţiile Deciziei-cadru</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cu condiţia ca aceste autorităţi să aibă </a:t>
            </a:r>
            <a:r>
              <a:rPr lang="ro-RO" sz="2000" dirty="0" smtClean="0">
                <a:latin typeface="Times New Roman" panose="02020603050405020304" pitchFamily="18" charset="0"/>
                <a:cs typeface="Times New Roman" panose="02020603050405020304" pitchFamily="18" charset="0"/>
              </a:rPr>
              <a:t>competentă funcțională </a:t>
            </a:r>
            <a:r>
              <a:rPr lang="ro-RO" sz="2000" dirty="0">
                <a:latin typeface="Times New Roman" panose="02020603050405020304" pitchFamily="18" charset="0"/>
                <a:cs typeface="Times New Roman" panose="02020603050405020304" pitchFamily="18" charset="0"/>
              </a:rPr>
              <a:t>în </a:t>
            </a:r>
            <a:r>
              <a:rPr lang="ro-RO" sz="2000" dirty="0" smtClean="0">
                <a:latin typeface="Times New Roman" panose="02020603050405020304" pitchFamily="18" charset="0"/>
                <a:cs typeface="Times New Roman" panose="02020603050405020304" pitchFamily="18" charset="0"/>
              </a:rPr>
              <a:t>pronunţarea </a:t>
            </a:r>
            <a:r>
              <a:rPr lang="ro-RO" sz="2000" dirty="0">
                <a:latin typeface="Times New Roman" panose="02020603050405020304" pitchFamily="18" charset="0"/>
                <a:cs typeface="Times New Roman" panose="02020603050405020304" pitchFamily="18" charset="0"/>
              </a:rPr>
              <a:t>unor hotărâri similare, în conformitate cu legislaţia naţională</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algn="just"/>
            <a:endParaRPr lang="en-GB" sz="2000" dirty="0">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În cazul în care hotărârea prevăzută în art.</a:t>
            </a:r>
            <a:r>
              <a:rPr lang="en-GB" sz="2000" dirty="0" smtClean="0">
                <a:latin typeface="Times New Roman" panose="02020603050405020304" pitchFamily="18" charset="0"/>
                <a:cs typeface="Times New Roman" panose="02020603050405020304" pitchFamily="18" charset="0"/>
              </a:rPr>
              <a:t> 14</a:t>
            </a:r>
            <a:r>
              <a:rPr lang="ro-RO" sz="2000" dirty="0" smtClean="0">
                <a:latin typeface="Times New Roman" panose="02020603050405020304" pitchFamily="18" charset="0"/>
                <a:cs typeface="Times New Roman" panose="02020603050405020304" pitchFamily="18" charset="0"/>
              </a:rPr>
              <a:t> alin. </a:t>
            </a:r>
            <a:r>
              <a:rPr lang="en-GB" sz="2000" dirty="0" smtClean="0">
                <a:latin typeface="Times New Roman" panose="02020603050405020304" pitchFamily="18" charset="0"/>
                <a:cs typeface="Times New Roman" panose="02020603050405020304" pitchFamily="18" charset="0"/>
              </a:rPr>
              <a:t>1</a:t>
            </a:r>
            <a:r>
              <a:rPr lang="ro-RO" sz="2000" dirty="0" smtClean="0">
                <a:latin typeface="Times New Roman" panose="02020603050405020304" pitchFamily="18" charset="0"/>
                <a:cs typeface="Times New Roman" panose="02020603050405020304" pitchFamily="18" charset="0"/>
              </a:rPr>
              <a:t> lit. </a:t>
            </a:r>
            <a:r>
              <a:rPr lang="en-GB" sz="2000" dirty="0" smtClean="0">
                <a:latin typeface="Times New Roman" panose="02020603050405020304" pitchFamily="18" charset="0"/>
                <a:cs typeface="Times New Roman" panose="02020603050405020304" pitchFamily="18" charset="0"/>
              </a:rPr>
              <a:t>b </a:t>
            </a:r>
            <a:r>
              <a:rPr lang="ro-RO" sz="2000" dirty="0" smtClean="0">
                <a:latin typeface="Times New Roman" panose="02020603050405020304" pitchFamily="18" charset="0"/>
                <a:cs typeface="Times New Roman" panose="02020603050405020304" pitchFamily="18" charset="0"/>
              </a:rPr>
              <a:t>sau</a:t>
            </a:r>
            <a:r>
              <a:rPr lang="en-GB" sz="2000" dirty="0" smtClean="0">
                <a:latin typeface="Times New Roman" panose="02020603050405020304" pitchFamily="18" charset="0"/>
                <a:cs typeface="Times New Roman" panose="02020603050405020304" pitchFamily="18" charset="0"/>
              </a:rPr>
              <a:t> c </a:t>
            </a:r>
            <a:r>
              <a:rPr lang="ro-RO" sz="2000" dirty="0" smtClean="0">
                <a:latin typeface="Times New Roman" panose="02020603050405020304" pitchFamily="18" charset="0"/>
                <a:cs typeface="Times New Roman" panose="02020603050405020304" pitchFamily="18" charset="0"/>
              </a:rPr>
              <a:t>este luată de o altă autoritate competentă, alta decât o </a:t>
            </a:r>
            <a:r>
              <a:rPr lang="ro-RO" sz="2000" dirty="0" smtClean="0">
                <a:latin typeface="Times New Roman" panose="02020603050405020304" pitchFamily="18" charset="0"/>
                <a:cs typeface="Times New Roman" panose="02020603050405020304" pitchFamily="18" charset="0"/>
              </a:rPr>
              <a:t>instanță </a:t>
            </a:r>
            <a:r>
              <a:rPr lang="ro-RO" sz="2000" dirty="0" smtClean="0">
                <a:latin typeface="Times New Roman" panose="02020603050405020304" pitchFamily="18" charset="0"/>
                <a:cs typeface="Times New Roman" panose="02020603050405020304" pitchFamily="18" charset="0"/>
              </a:rPr>
              <a:t>judecătorească</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statul membru</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la cererea persoanei în cauză</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va asigura</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analizarea hotărârii în vederea confirmării/infirmării</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 către o </a:t>
            </a:r>
            <a:r>
              <a:rPr lang="ro-RO" sz="2000" dirty="0" smtClean="0">
                <a:latin typeface="Times New Roman" panose="02020603050405020304" pitchFamily="18" charset="0"/>
                <a:cs typeface="Times New Roman" panose="02020603050405020304" pitchFamily="18" charset="0"/>
              </a:rPr>
              <a:t>instanță </a:t>
            </a:r>
            <a:r>
              <a:rPr lang="ro-RO" sz="2000" dirty="0" smtClean="0">
                <a:latin typeface="Times New Roman" panose="02020603050405020304" pitchFamily="18" charset="0"/>
                <a:cs typeface="Times New Roman" panose="02020603050405020304" pitchFamily="18" charset="0"/>
              </a:rPr>
              <a:t>sau de o altă autoritate cu activitate </a:t>
            </a:r>
            <a:r>
              <a:rPr lang="ro-RO" sz="2000" dirty="0" smtClean="0">
                <a:latin typeface="Times New Roman" panose="02020603050405020304" pitchFamily="18" charset="0"/>
                <a:cs typeface="Times New Roman" panose="02020603050405020304" pitchFamily="18" charset="0"/>
              </a:rPr>
              <a:t>jurisdicțională</a:t>
            </a:r>
            <a:endParaRPr lang="ro-RO" sz="2000" dirty="0" smtClean="0">
              <a:latin typeface="Times New Roman" panose="02020603050405020304" pitchFamily="18" charset="0"/>
              <a:cs typeface="Times New Roman" panose="02020603050405020304" pitchFamily="18" charset="0"/>
            </a:endParaRPr>
          </a:p>
          <a:p>
            <a:pPr marL="0" indent="0" algn="just">
              <a:buNone/>
            </a:pPr>
            <a:endParaRPr lang="en-GB" sz="2000" dirty="0">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Secretariatul General al Consiliului </a:t>
            </a:r>
            <a:r>
              <a:rPr lang="ro-RO" sz="2000" b="1" dirty="0" smtClean="0">
                <a:latin typeface="Times New Roman" panose="02020603050405020304" pitchFamily="18" charset="0"/>
                <a:cs typeface="Times New Roman" panose="02020603050405020304" pitchFamily="18" charset="0"/>
              </a:rPr>
              <a:t>va pune la </a:t>
            </a:r>
            <a:r>
              <a:rPr lang="ro-RO" sz="2000" b="1" dirty="0" smtClean="0">
                <a:latin typeface="Times New Roman" panose="02020603050405020304" pitchFamily="18" charset="0"/>
                <a:cs typeface="Times New Roman" panose="02020603050405020304" pitchFamily="18" charset="0"/>
              </a:rPr>
              <a:t>dispoziția</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tuturor statelor membre </a:t>
            </a:r>
            <a:r>
              <a:rPr lang="ro-RO" sz="2000" dirty="0" smtClean="0">
                <a:latin typeface="Times New Roman" panose="02020603050405020304" pitchFamily="18" charset="0"/>
                <a:cs typeface="Times New Roman" panose="02020603050405020304" pitchFamily="18" charset="0"/>
              </a:rPr>
              <a:t>și </a:t>
            </a:r>
            <a:r>
              <a:rPr lang="ro-RO" sz="2000" dirty="0" smtClean="0">
                <a:latin typeface="Times New Roman" panose="02020603050405020304" pitchFamily="18" charset="0"/>
                <a:cs typeface="Times New Roman" panose="02020603050405020304" pitchFamily="18" charset="0"/>
              </a:rPr>
              <a:t>a Comisiei </a:t>
            </a:r>
            <a:r>
              <a:rPr lang="ro-RO" sz="2000" b="1" dirty="0" smtClean="0">
                <a:latin typeface="Times New Roman" panose="02020603050405020304" pitchFamily="18" charset="0"/>
                <a:cs typeface="Times New Roman" panose="02020603050405020304" pitchFamily="18" charset="0"/>
              </a:rPr>
              <a:t>informațiile </a:t>
            </a:r>
            <a:r>
              <a:rPr lang="ro-RO" sz="2000" b="1" dirty="0" smtClean="0">
                <a:latin typeface="Times New Roman" panose="02020603050405020304" pitchFamily="18" charset="0"/>
                <a:cs typeface="Times New Roman" panose="02020603050405020304" pitchFamily="18" charset="0"/>
              </a:rPr>
              <a:t>primite</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16002"/>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Condițiile </a:t>
            </a:r>
            <a:r>
              <a:rPr lang="ro-RO" sz="3600" b="1" dirty="0">
                <a:latin typeface="Times New Roman" panose="02020603050405020304" pitchFamily="18" charset="0"/>
                <a:cs typeface="Times New Roman" panose="02020603050405020304" pitchFamily="18" charset="0"/>
              </a:rPr>
              <a:t>de transmitere </a:t>
            </a:r>
            <a:r>
              <a:rPr lang="ro-RO" sz="3600" b="1" dirty="0" smtClean="0">
                <a:latin typeface="Times New Roman" panose="02020603050405020304" pitchFamily="18" charset="0"/>
                <a:cs typeface="Times New Roman" panose="02020603050405020304" pitchFamily="18" charset="0"/>
              </a:rPr>
              <a:t>a </a:t>
            </a:r>
            <a:r>
              <a:rPr lang="ro-RO" sz="3600" b="1" dirty="0">
                <a:latin typeface="Times New Roman" panose="02020603050405020304" pitchFamily="18" charset="0"/>
                <a:cs typeface="Times New Roman" panose="02020603050405020304" pitchFamily="18" charset="0"/>
              </a:rPr>
              <a:t>unei hotărâri privind măsurile de supraveghere</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20000"/>
          </a:bodyPr>
          <a:lstStyle/>
          <a:p>
            <a:pPr marL="342900" marR="0" lvl="0" indent="-342900" algn="just">
              <a:lnSpc>
                <a:spcPct val="107000"/>
              </a:lnSpc>
              <a:spcBef>
                <a:spcPts val="0"/>
              </a:spcBef>
              <a:spcAft>
                <a:spcPts val="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Autoritatea competentă a statului emitent va comunica hotărârea de condamnare</a:t>
            </a:r>
            <a:r>
              <a:rPr lang="en-GB"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sau</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în cazurile prevăzute de lege</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decizia</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probațiune,</a:t>
            </a:r>
            <a:r>
              <a:rPr lang="ro-RO" sz="2000" dirty="0" smtClean="0">
                <a:solidFill>
                  <a:srgbClr val="FFC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autorităţii competente a statului executant în care</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persoana condamnată </a:t>
            </a:r>
            <a:r>
              <a:rPr lang="ro-RO" sz="2000" b="1" dirty="0" smtClean="0">
                <a:solidFill>
                  <a:srgbClr val="FF0000"/>
                </a:solidFill>
                <a:latin typeface="Times New Roman" panose="02020603050405020304" pitchFamily="18" charset="0"/>
                <a:cs typeface="Times New Roman" panose="02020603050405020304" pitchFamily="18" charset="0"/>
              </a:rPr>
              <a:t>își </a:t>
            </a:r>
            <a:r>
              <a:rPr lang="ro-RO" sz="2000" b="1" dirty="0" smtClean="0">
                <a:solidFill>
                  <a:srgbClr val="FF0000"/>
                </a:solidFill>
                <a:latin typeface="Times New Roman" panose="02020603050405020304" pitchFamily="18" charset="0"/>
                <a:cs typeface="Times New Roman" panose="02020603050405020304" pitchFamily="18" charset="0"/>
              </a:rPr>
              <a:t>are domiciliul sau </a:t>
            </a:r>
            <a:r>
              <a:rPr lang="ro-RO" sz="2000" b="1" dirty="0" smtClean="0">
                <a:solidFill>
                  <a:srgbClr val="FF0000"/>
                </a:solidFill>
                <a:latin typeface="Times New Roman" panose="02020603050405020304" pitchFamily="18" charset="0"/>
                <a:cs typeface="Times New Roman" panose="02020603050405020304" pitchFamily="18" charset="0"/>
              </a:rPr>
              <a:t>reședința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a:t>
            </a:r>
            <a:r>
              <a:rPr lang="ro-RO" sz="2000" dirty="0" smtClean="0">
                <a:latin typeface="Times New Roman" panose="02020603050405020304" pitchFamily="18" charset="0"/>
                <a:cs typeface="Times New Roman" panose="02020603050405020304" pitchFamily="18" charset="0"/>
              </a:rPr>
              <a:t>situația </a:t>
            </a:r>
            <a:r>
              <a:rPr lang="ro-RO" sz="2000" dirty="0" smtClean="0">
                <a:latin typeface="Times New Roman" panose="02020603050405020304" pitchFamily="18" charset="0"/>
                <a:cs typeface="Times New Roman" panose="02020603050405020304" pitchFamily="18" charset="0"/>
              </a:rPr>
              <a:t>în care aceasta din urmă </a:t>
            </a:r>
            <a:r>
              <a:rPr lang="ro-RO" sz="2000" b="1" dirty="0" smtClean="0">
                <a:solidFill>
                  <a:srgbClr val="FF0000"/>
                </a:solidFill>
                <a:latin typeface="Times New Roman" panose="02020603050405020304" pitchFamily="18" charset="0"/>
                <a:cs typeface="Times New Roman" panose="02020603050405020304" pitchFamily="18" charset="0"/>
              </a:rPr>
              <a:t>s-a întors sau </a:t>
            </a:r>
            <a:r>
              <a:rPr lang="ro-RO" sz="2000" b="1" dirty="0" smtClean="0">
                <a:solidFill>
                  <a:srgbClr val="FF0000"/>
                </a:solidFill>
                <a:latin typeface="Times New Roman" panose="02020603050405020304" pitchFamily="18" charset="0"/>
                <a:cs typeface="Times New Roman" panose="02020603050405020304" pitchFamily="18" charset="0"/>
              </a:rPr>
              <a:t>intenționează </a:t>
            </a:r>
            <a:r>
              <a:rPr lang="ro-RO" sz="2000" b="1" dirty="0" smtClean="0">
                <a:solidFill>
                  <a:srgbClr val="FF0000"/>
                </a:solidFill>
                <a:latin typeface="Times New Roman" panose="02020603050405020304" pitchFamily="18" charset="0"/>
                <a:cs typeface="Times New Roman" panose="02020603050405020304" pitchFamily="18" charset="0"/>
              </a:rPr>
              <a:t>să se întoarcă pe teritoriul statului respectiv </a:t>
            </a:r>
            <a:r>
              <a:rPr lang="en-GB" sz="2000" dirty="0" smtClean="0">
                <a:latin typeface="Times New Roman" panose="02020603050405020304" pitchFamily="18" charset="0"/>
                <a:cs typeface="Times New Roman" panose="02020603050405020304" pitchFamily="18" charset="0"/>
              </a:rPr>
              <a:t>(art</a:t>
            </a:r>
            <a:r>
              <a:rPr lang="en-GB" sz="2000" dirty="0">
                <a:latin typeface="Times New Roman" panose="02020603050405020304" pitchFamily="18" charset="0"/>
                <a:cs typeface="Times New Roman" panose="02020603050405020304" pitchFamily="18" charset="0"/>
              </a:rPr>
              <a:t>. 5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1)</a:t>
            </a:r>
          </a:p>
          <a:p>
            <a:pPr marL="342900" marR="0" lvl="0" indent="-342900" algn="just">
              <a:lnSpc>
                <a:spcPct val="107000"/>
              </a:lnSpc>
              <a:spcBef>
                <a:spcPts val="0"/>
              </a:spcBef>
              <a:spcAft>
                <a:spcPts val="0"/>
              </a:spcAft>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Excepție</a:t>
            </a:r>
            <a:r>
              <a:rPr lang="en-GB" sz="2000" i="1" dirty="0" smtClean="0">
                <a:latin typeface="Times New Roman" panose="02020603050405020304" pitchFamily="18" charset="0"/>
                <a:cs typeface="Times New Roman" panose="02020603050405020304" pitchFamily="18" charset="0"/>
              </a:rPr>
              <a:t>.</a:t>
            </a:r>
            <a:r>
              <a:rPr lang="en-GB" sz="2000" dirty="0" smtClean="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la cererea persoanei condamnate</a:t>
            </a:r>
            <a:r>
              <a:rPr lang="en-GB"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hotărârea de condamnare</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sau</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în cazurile prevăzute de lege</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decizia de </a:t>
            </a:r>
            <a:r>
              <a:rPr lang="ro-RO" sz="2000" dirty="0" smtClean="0">
                <a:latin typeface="Times New Roman" panose="02020603050405020304" pitchFamily="18" charset="0"/>
                <a:cs typeface="Times New Roman" panose="02020603050405020304" pitchFamily="18" charset="0"/>
              </a:rPr>
              <a:t>probațiune</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va fi comunicată autorităţii competente a unui stat membru, </a:t>
            </a:r>
            <a:r>
              <a:rPr lang="ro-RO" sz="2000" b="1" dirty="0" smtClean="0">
                <a:solidFill>
                  <a:srgbClr val="FF0000"/>
                </a:solidFill>
                <a:latin typeface="Times New Roman" panose="02020603050405020304" pitchFamily="18" charset="0"/>
                <a:cs typeface="Times New Roman" panose="02020603050405020304" pitchFamily="18" charset="0"/>
              </a:rPr>
              <a:t>altul decât statul membru în care persoana condamnată îşi are domiciliul sau reşedinţa</a:t>
            </a:r>
            <a:r>
              <a:rPr lang="en-GB" sz="2000"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cu </a:t>
            </a:r>
            <a:r>
              <a:rPr lang="ro-RO" sz="2000" u="sng" dirty="0" smtClean="0">
                <a:latin typeface="Times New Roman" panose="02020603050405020304" pitchFamily="18" charset="0"/>
                <a:cs typeface="Times New Roman" panose="02020603050405020304" pitchFamily="18" charset="0"/>
              </a:rPr>
              <a:t>condiția </a:t>
            </a:r>
            <a:r>
              <a:rPr lang="ro-RO" sz="2000" u="sng" dirty="0" smtClean="0">
                <a:latin typeface="Times New Roman" panose="02020603050405020304" pitchFamily="18" charset="0"/>
                <a:cs typeface="Times New Roman" panose="02020603050405020304" pitchFamily="18" charset="0"/>
              </a:rPr>
              <a:t>ca</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autoritatea desemnată să fie de acord cu comunicarea</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(art. 5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a:t>
            </a:r>
          </a:p>
          <a:p>
            <a:pPr marL="342900" marR="0" lvl="0" indent="-342900" algn="just">
              <a:lnSpc>
                <a:spcPct val="107000"/>
              </a:lnSpc>
              <a:spcBef>
                <a:spcPts val="0"/>
              </a:spcBef>
              <a:spcAft>
                <a:spcPts val="0"/>
              </a:spcAft>
              <a:buFont typeface="Wingdings" panose="05000000000000000000" pitchFamily="2" charset="2"/>
              <a:buChar char=""/>
            </a:pPr>
            <a:r>
              <a:rPr lang="ro-RO" sz="2000" b="1" dirty="0" smtClean="0">
                <a:latin typeface="Times New Roman" panose="02020603050405020304" pitchFamily="18" charset="0"/>
                <a:cs typeface="Times New Roman" panose="02020603050405020304" pitchFamily="18" charset="0"/>
              </a:rPr>
              <a:t>Acordul persoanei condamnate</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este</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obligatoriu în toate cazurile</a:t>
            </a:r>
            <a:endParaRPr lang="en-GB" sz="2000" b="1" dirty="0">
              <a:solidFill>
                <a:srgbClr val="FF0000"/>
              </a:solidFill>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Pentru</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 </a:t>
            </a:r>
            <a:r>
              <a:rPr lang="ro-RO" sz="2000" dirty="0">
                <a:latin typeface="Times New Roman" panose="02020603050405020304" pitchFamily="18" charset="0"/>
                <a:cs typeface="Times New Roman" panose="02020603050405020304" pitchFamily="18" charset="0"/>
              </a:rPr>
              <a:t>acordul statului executant va fi </a:t>
            </a:r>
            <a:r>
              <a:rPr lang="ro-RO" sz="2000" dirty="0" smtClean="0">
                <a:latin typeface="Times New Roman" panose="02020603050405020304" pitchFamily="18" charset="0"/>
                <a:cs typeface="Times New Roman" panose="02020603050405020304" pitchFamily="18" charset="0"/>
              </a:rPr>
              <a:t>obținut </a:t>
            </a:r>
            <a:r>
              <a:rPr lang="ro-RO" sz="2000" b="1" dirty="0">
                <a:solidFill>
                  <a:srgbClr val="FF0000"/>
                </a:solidFill>
                <a:latin typeface="Times New Roman" panose="02020603050405020304" pitchFamily="18" charset="0"/>
                <a:cs typeface="Times New Roman" panose="02020603050405020304" pitchFamily="18" charset="0"/>
              </a:rPr>
              <a:t>anterior momentului formulării cererii de către inculpat</a:t>
            </a:r>
            <a:endParaRPr lang="en-GB" sz="2000" b="1" dirty="0">
              <a:solidFill>
                <a:srgbClr val="FF0000"/>
              </a:solidFill>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Statele membre vor stabili </a:t>
            </a:r>
            <a:r>
              <a:rPr lang="ro-RO" sz="2000" b="1" dirty="0" smtClean="0">
                <a:latin typeface="Times New Roman" panose="02020603050405020304" pitchFamily="18" charset="0"/>
                <a:cs typeface="Times New Roman" panose="02020603050405020304" pitchFamily="18" charset="0"/>
              </a:rPr>
              <a:t>condițiile </a:t>
            </a:r>
            <a:r>
              <a:rPr lang="ro-RO" sz="2000" b="1" dirty="0">
                <a:latin typeface="Times New Roman" panose="02020603050405020304" pitchFamily="18" charset="0"/>
                <a:cs typeface="Times New Roman" panose="02020603050405020304" pitchFamily="18" charset="0"/>
              </a:rPr>
              <a:t>în care</a:t>
            </a:r>
            <a:r>
              <a:rPr lang="en-GB" sz="2000" b="1"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autoritățile naționale </a:t>
            </a:r>
            <a:r>
              <a:rPr lang="ro-RO" sz="2000" dirty="0">
                <a:latin typeface="Times New Roman" panose="02020603050405020304" pitchFamily="18" charset="0"/>
                <a:cs typeface="Times New Roman" panose="02020603050405020304" pitchFamily="18" charset="0"/>
              </a:rPr>
              <a:t>competente</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își </a:t>
            </a:r>
            <a:r>
              <a:rPr lang="ro-RO" sz="2000" dirty="0">
                <a:latin typeface="Times New Roman" panose="02020603050405020304" pitchFamily="18" charset="0"/>
                <a:cs typeface="Times New Roman" panose="02020603050405020304" pitchFamily="18" charset="0"/>
              </a:rPr>
              <a:t>vor manifesta acordul cu privire la transmiterea hotărârii</a:t>
            </a:r>
            <a:r>
              <a:rPr lang="en-GB"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de condamnare</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sau</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în cazurile prevăzute de lege</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deciziei de </a:t>
            </a:r>
            <a:r>
              <a:rPr lang="ro-RO" sz="2000" dirty="0" smtClean="0">
                <a:latin typeface="Times New Roman" panose="02020603050405020304" pitchFamily="18" charset="0"/>
                <a:cs typeface="Times New Roman" panose="02020603050405020304" pitchFamily="18" charset="0"/>
              </a:rPr>
              <a:t>probațiune</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conform par. </a:t>
            </a:r>
            <a:r>
              <a:rPr lang="en-GB" sz="2000" dirty="0" smtClean="0">
                <a:latin typeface="Times New Roman" panose="02020603050405020304" pitchFamily="18" charset="0"/>
                <a:cs typeface="Times New Roman" panose="02020603050405020304" pitchFamily="18" charset="0"/>
              </a:rPr>
              <a:t>2 </a:t>
            </a:r>
            <a:r>
              <a:rPr lang="en-GB" sz="2000" dirty="0">
                <a:latin typeface="Times New Roman" panose="02020603050405020304" pitchFamily="18" charset="0"/>
                <a:cs typeface="Times New Roman" panose="02020603050405020304" pitchFamily="18" charset="0"/>
              </a:rPr>
              <a:t>(art. 5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3)</a:t>
            </a:r>
          </a:p>
          <a:p>
            <a:pPr marL="342900" indent="-342900" algn="just">
              <a:lnSpc>
                <a:spcPct val="107000"/>
              </a:lnSpc>
              <a:spcBef>
                <a:spcPts val="0"/>
              </a:spcBef>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Secretariatul General va pune la </a:t>
            </a:r>
            <a:r>
              <a:rPr lang="ro-RO" sz="2000" dirty="0" smtClean="0">
                <a:latin typeface="Times New Roman" panose="02020603050405020304" pitchFamily="18" charset="0"/>
                <a:cs typeface="Times New Roman" panose="02020603050405020304" pitchFamily="18" charset="0"/>
              </a:rPr>
              <a:t>dispoziția </a:t>
            </a:r>
            <a:r>
              <a:rPr lang="ro-RO" sz="2000" dirty="0">
                <a:latin typeface="Times New Roman" panose="02020603050405020304" pitchFamily="18" charset="0"/>
                <a:cs typeface="Times New Roman" panose="02020603050405020304" pitchFamily="18" charset="0"/>
              </a:rPr>
              <a:t>statelor membre </a:t>
            </a:r>
            <a:r>
              <a:rPr lang="ro-RO" sz="2000" dirty="0" smtClean="0">
                <a:latin typeface="Times New Roman" panose="02020603050405020304" pitchFamily="18" charset="0"/>
                <a:cs typeface="Times New Roman" panose="02020603050405020304" pitchFamily="18" charset="0"/>
              </a:rPr>
              <a:t>și </a:t>
            </a:r>
            <a:r>
              <a:rPr lang="ro-RO" sz="2000" dirty="0">
                <a:latin typeface="Times New Roman" panose="02020603050405020304" pitchFamily="18" charset="0"/>
                <a:cs typeface="Times New Roman" panose="02020603050405020304" pitchFamily="18" charset="0"/>
              </a:rPr>
              <a:t>a Comisiei </a:t>
            </a:r>
            <a:r>
              <a:rPr lang="ro-RO" sz="2000" dirty="0" smtClean="0">
                <a:latin typeface="Times New Roman" panose="02020603050405020304" pitchFamily="18" charset="0"/>
                <a:cs typeface="Times New Roman" panose="02020603050405020304" pitchFamily="18" charset="0"/>
              </a:rPr>
              <a:t>informațiile </a:t>
            </a:r>
            <a:r>
              <a:rPr lang="ro-RO" sz="2000" dirty="0">
                <a:latin typeface="Times New Roman" panose="02020603050405020304" pitchFamily="18" charset="0"/>
                <a:cs typeface="Times New Roman" panose="02020603050405020304" pitchFamily="18" charset="0"/>
              </a:rPr>
              <a:t>primite </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accesați </a:t>
            </a:r>
            <a:r>
              <a:rPr lang="ro-RO" sz="2000" dirty="0">
                <a:latin typeface="Times New Roman" panose="02020603050405020304" pitchFamily="18" charset="0"/>
                <a:cs typeface="Times New Roman" panose="02020603050405020304" pitchFamily="18" charset="0"/>
              </a:rPr>
              <a:t>link-</a:t>
            </a:r>
            <a:r>
              <a:rPr lang="ro-RO" sz="2000" dirty="0" err="1">
                <a:latin typeface="Times New Roman" panose="02020603050405020304" pitchFamily="18" charset="0"/>
                <a:cs typeface="Times New Roman" panose="02020603050405020304" pitchFamily="18" charset="0"/>
              </a:rPr>
              <a:t>ul</a:t>
            </a:r>
            <a:r>
              <a:rPr lang="ro-RO" sz="2000" dirty="0">
                <a:latin typeface="Times New Roman" panose="02020603050405020304" pitchFamily="18" charset="0"/>
                <a:cs typeface="Times New Roman" panose="02020603050405020304" pitchFamily="18" charset="0"/>
              </a:rPr>
              <a:t> de mai jos pentru consultarea </a:t>
            </a:r>
            <a:r>
              <a:rPr lang="ro-RO" sz="2000" dirty="0" smtClean="0">
                <a:latin typeface="Times New Roman" panose="02020603050405020304" pitchFamily="18" charset="0"/>
                <a:cs typeface="Times New Roman" panose="02020603050405020304" pitchFamily="18" charset="0"/>
              </a:rPr>
              <a:t>informațiilor </a:t>
            </a:r>
            <a:r>
              <a:rPr lang="ro-RO" sz="2000" dirty="0">
                <a:latin typeface="Times New Roman" panose="02020603050405020304" pitchFamily="18" charset="0"/>
                <a:cs typeface="Times New Roman" panose="02020603050405020304" pitchFamily="18" charset="0"/>
              </a:rPr>
              <a:t>privind</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articolul</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5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3 </a:t>
            </a:r>
            <a:r>
              <a:rPr lang="ro-RO" sz="2000" dirty="0" smtClean="0">
                <a:latin typeface="Times New Roman" panose="02020603050405020304" pitchFamily="18" charset="0"/>
                <a:cs typeface="Times New Roman" panose="02020603050405020304" pitchFamily="18" charset="0"/>
              </a:rPr>
              <a:t>din Decizia-cadru</a:t>
            </a:r>
            <a:r>
              <a:rPr lang="en-GB" sz="2000" dirty="0" smtClean="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US" sz="2000" dirty="0">
                <a:latin typeface="Times New Roman" panose="02020603050405020304" pitchFamily="18" charset="0"/>
                <a:cs typeface="Times New Roman" panose="02020603050405020304" pitchFamily="18" charset="0"/>
                <a:hlinkClick r:id="rId3"/>
              </a:rPr>
              <a:t>https://www.ejn-crimjust.europa.eu/ejn/libdocumentproperties/EN/3187</a:t>
            </a:r>
            <a:r>
              <a:rPr lang="en-US" sz="2000" dirty="0">
                <a:latin typeface="Times New Roman" panose="02020603050405020304" pitchFamily="18"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a:latin typeface="Times New Roman" panose="02020603050405020304" pitchFamily="18" charset="0"/>
                <a:cs typeface="Times New Roman" panose="02020603050405020304" pitchFamily="18" charset="0"/>
              </a:rPr>
              <a:t>Procedura de </a:t>
            </a:r>
            <a:r>
              <a:rPr lang="ro-RO" sz="3600" b="1" dirty="0" smtClean="0">
                <a:latin typeface="Times New Roman" panose="02020603050405020304" pitchFamily="18" charset="0"/>
                <a:cs typeface="Times New Roman" panose="02020603050405020304" pitchFamily="18" charset="0"/>
              </a:rPr>
              <a:t>recunoaștere </a:t>
            </a:r>
            <a:r>
              <a:rPr lang="ro-RO" sz="3600" b="1" dirty="0">
                <a:latin typeface="Times New Roman" panose="02020603050405020304" pitchFamily="18" charset="0"/>
                <a:cs typeface="Times New Roman" panose="02020603050405020304" pitchFamily="18" charset="0"/>
              </a:rPr>
              <a:t>a unei hotărâri privind măsurile de supraveghere </a:t>
            </a:r>
            <a:r>
              <a:rPr lang="ro-RO" sz="3600" b="1" dirty="0" smtClean="0">
                <a:latin typeface="Times New Roman" panose="02020603050405020304" pitchFamily="18" charset="0"/>
                <a:cs typeface="Times New Roman" panose="02020603050405020304" pitchFamily="18" charset="0"/>
              </a:rPr>
              <a:t>și </a:t>
            </a:r>
            <a:r>
              <a:rPr lang="ro-RO" sz="3600" b="1" dirty="0">
                <a:latin typeface="Times New Roman" panose="02020603050405020304" pitchFamily="18" charset="0"/>
                <a:cs typeface="Times New Roman" panose="02020603050405020304" pitchFamily="18" charset="0"/>
              </a:rPr>
              <a:t>termenele limită</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10000"/>
          </a:bodyPr>
          <a:lstStyle/>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Autoritatea competentă din statul emitent </a:t>
            </a:r>
            <a:r>
              <a:rPr lang="ro-RO" sz="2000" b="1" dirty="0" smtClean="0">
                <a:solidFill>
                  <a:srgbClr val="FF0000"/>
                </a:solidFill>
                <a:latin typeface="Times New Roman" panose="02020603050405020304" pitchFamily="18" charset="0"/>
                <a:cs typeface="Times New Roman" panose="02020603050405020304" pitchFamily="18" charset="0"/>
              </a:rPr>
              <a:t>comunică, în mod direct,</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hotărârea de condamnare</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sau</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în cazurile prevăzute de lege</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decizia de </a:t>
            </a:r>
            <a:r>
              <a:rPr lang="ro-RO" sz="2000" dirty="0" smtClean="0">
                <a:latin typeface="Times New Roman" panose="02020603050405020304" pitchFamily="18" charset="0"/>
                <a:cs typeface="Times New Roman" panose="02020603050405020304" pitchFamily="18" charset="0"/>
              </a:rPr>
              <a:t>probațiune,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autorității </a:t>
            </a:r>
            <a:r>
              <a:rPr lang="ro-RO" sz="2000" dirty="0" smtClean="0">
                <a:latin typeface="Times New Roman" panose="02020603050405020304" pitchFamily="18" charset="0"/>
                <a:cs typeface="Times New Roman" panose="02020603050405020304" pitchFamily="18" charset="0"/>
              </a:rPr>
              <a:t>competente din celălalt stat membru</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însoțită </a:t>
            </a:r>
            <a:r>
              <a:rPr lang="ro-RO" sz="2000" dirty="0" smtClean="0">
                <a:latin typeface="Times New Roman" panose="02020603050405020304" pitchFamily="18" charset="0"/>
                <a:cs typeface="Times New Roman" panose="02020603050405020304" pitchFamily="18" charset="0"/>
              </a:rPr>
              <a:t>de Certificatul prevăzut în Anexa I</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și</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rămâne</a:t>
            </a:r>
            <a:r>
              <a:rPr lang="en-GB" sz="2000" dirty="0" smtClean="0">
                <a:solidFill>
                  <a:srgbClr val="FFC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competentă în legătură cu supravegherea respectării </a:t>
            </a:r>
            <a:r>
              <a:rPr lang="ro-RO" sz="2000" dirty="0" smtClean="0">
                <a:latin typeface="Times New Roman" panose="02020603050405020304" pitchFamily="18" charset="0"/>
                <a:cs typeface="Times New Roman" panose="02020603050405020304" pitchFamily="18" charset="0"/>
              </a:rPr>
              <a:t>obligațiilor </a:t>
            </a:r>
            <a:r>
              <a:rPr lang="ro-RO" sz="2000" dirty="0" smtClean="0">
                <a:latin typeface="Times New Roman" panose="02020603050405020304" pitchFamily="18" charset="0"/>
                <a:cs typeface="Times New Roman" panose="02020603050405020304" pitchFamily="18" charset="0"/>
              </a:rPr>
              <a:t>impuse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 a </a:t>
            </a:r>
            <a:r>
              <a:rPr lang="ro-RO" sz="2000" dirty="0" smtClean="0">
                <a:latin typeface="Times New Roman" panose="02020603050405020304" pitchFamily="18" charset="0"/>
                <a:cs typeface="Times New Roman" panose="02020603050405020304" pitchFamily="18" charset="0"/>
              </a:rPr>
              <a:t>sancțiunilor </a:t>
            </a:r>
            <a:r>
              <a:rPr lang="ro-RO" sz="2000" dirty="0" smtClean="0">
                <a:latin typeface="Times New Roman" panose="02020603050405020304" pitchFamily="18" charset="0"/>
                <a:cs typeface="Times New Roman" panose="02020603050405020304" pitchFamily="18" charset="0"/>
              </a:rPr>
              <a:t>alternative impuse</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A</a:t>
            </a:r>
            <a:r>
              <a:rPr lang="ro-RO" sz="2000" dirty="0" smtClean="0">
                <a:latin typeface="Times New Roman" panose="02020603050405020304" pitchFamily="18" charset="0"/>
                <a:cs typeface="Times New Roman" panose="02020603050405020304" pitchFamily="18" charset="0"/>
              </a:rPr>
              <a:t>utoritatea competentă din statul executant va stabili</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conformitate cu </a:t>
            </a:r>
            <a:r>
              <a:rPr lang="ro-RO" sz="2000" dirty="0" smtClean="0">
                <a:latin typeface="Times New Roman" panose="02020603050405020304" pitchFamily="18" charset="0"/>
                <a:cs typeface="Times New Roman" panose="02020603050405020304" pitchFamily="18" charset="0"/>
              </a:rPr>
              <a:t>legislația </a:t>
            </a:r>
            <a:r>
              <a:rPr lang="ro-RO" sz="2000" dirty="0" smtClean="0">
                <a:latin typeface="Times New Roman" panose="02020603050405020304" pitchFamily="18" charset="0"/>
                <a:cs typeface="Times New Roman" panose="02020603050405020304" pitchFamily="18" charset="0"/>
              </a:rPr>
              <a:t>sa </a:t>
            </a:r>
            <a:r>
              <a:rPr lang="ro-RO" sz="2000" dirty="0" smtClean="0">
                <a:latin typeface="Times New Roman" panose="02020603050405020304" pitchFamily="18" charset="0"/>
                <a:cs typeface="Times New Roman" panose="02020603050405020304" pitchFamily="18" charset="0"/>
              </a:rPr>
              <a:t>națională</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dacă va </a:t>
            </a:r>
            <a:r>
              <a:rPr lang="ro-RO" sz="2000" b="1" dirty="0" smtClean="0">
                <a:latin typeface="Times New Roman" panose="02020603050405020304" pitchFamily="18" charset="0"/>
                <a:cs typeface="Times New Roman" panose="02020603050405020304" pitchFamily="18" charset="0"/>
              </a:rPr>
              <a:t>recunoaște </a:t>
            </a:r>
            <a:r>
              <a:rPr lang="ro-RO" sz="2000" b="1" dirty="0" smtClean="0">
                <a:latin typeface="Times New Roman" panose="02020603050405020304" pitchFamily="18" charset="0"/>
                <a:cs typeface="Times New Roman" panose="02020603050405020304" pitchFamily="18" charset="0"/>
              </a:rPr>
              <a:t>sau nu </a:t>
            </a:r>
            <a:r>
              <a:rPr lang="ro-RO" sz="2000" dirty="0">
                <a:latin typeface="Times New Roman" panose="02020603050405020304" pitchFamily="18" charset="0"/>
                <a:cs typeface="Times New Roman" panose="02020603050405020304" pitchFamily="18" charset="0"/>
              </a:rPr>
              <a:t>hotărârea de condamnare</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sau</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în cazurile prevăzute de lege</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decizia de </a:t>
            </a:r>
            <a:r>
              <a:rPr lang="ro-RO" sz="2000" dirty="0" smtClean="0">
                <a:latin typeface="Times New Roman" panose="02020603050405020304" pitchFamily="18" charset="0"/>
                <a:cs typeface="Times New Roman" panose="02020603050405020304" pitchFamily="18" charset="0"/>
              </a:rPr>
              <a:t>probațiune</a:t>
            </a:r>
            <a:r>
              <a:rPr lang="en-US" sz="2000" dirty="0" smtClean="0">
                <a:latin typeface="Times New Roman" panose="02020603050405020304" pitchFamily="18" charset="0"/>
                <a:cs typeface="Times New Roman" panose="02020603050405020304" pitchFamily="18" charset="0"/>
              </a:rPr>
              <a:t>,</a:t>
            </a:r>
            <a:r>
              <a:rPr lang="en-US" sz="2000" dirty="0" smtClean="0">
                <a:solidFill>
                  <a:srgbClr val="FFC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și</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își </a:t>
            </a:r>
            <a:r>
              <a:rPr lang="ro-RO" sz="2000" b="1" dirty="0" smtClean="0">
                <a:latin typeface="Times New Roman" panose="02020603050405020304" pitchFamily="18" charset="0"/>
                <a:cs typeface="Times New Roman" panose="02020603050405020304" pitchFamily="18" charset="0"/>
              </a:rPr>
              <a:t>va asuma responsabilitatea </a:t>
            </a:r>
            <a:r>
              <a:rPr lang="ro-RO" sz="2000" dirty="0" smtClean="0">
                <a:latin typeface="Times New Roman" panose="02020603050405020304" pitchFamily="18" charset="0"/>
                <a:cs typeface="Times New Roman" panose="02020603050405020304" pitchFamily="18" charset="0"/>
              </a:rPr>
              <a:t>supravegherii </a:t>
            </a:r>
            <a:r>
              <a:rPr lang="ro-RO" sz="2000" dirty="0" smtClean="0">
                <a:latin typeface="Times New Roman" panose="02020603050405020304" pitchFamily="18" charset="0"/>
                <a:cs typeface="Times New Roman" panose="02020603050405020304" pitchFamily="18" charset="0"/>
              </a:rPr>
              <a:t>obligațiilor </a:t>
            </a:r>
            <a:r>
              <a:rPr lang="ro-RO" sz="2000" dirty="0" smtClean="0">
                <a:latin typeface="Times New Roman" panose="02020603050405020304" pitchFamily="18" charset="0"/>
                <a:cs typeface="Times New Roman" panose="02020603050405020304" pitchFamily="18" charset="0"/>
              </a:rPr>
              <a:t>sau </a:t>
            </a:r>
            <a:r>
              <a:rPr lang="ro-RO" sz="2000" dirty="0" smtClean="0">
                <a:latin typeface="Times New Roman" panose="02020603050405020304" pitchFamily="18" charset="0"/>
                <a:cs typeface="Times New Roman" panose="02020603050405020304" pitchFamily="18" charset="0"/>
              </a:rPr>
              <a:t>sancțiunilor </a:t>
            </a:r>
            <a:r>
              <a:rPr lang="ro-RO" sz="2000" dirty="0" smtClean="0">
                <a:latin typeface="Times New Roman" panose="02020603050405020304" pitchFamily="18" charset="0"/>
                <a:cs typeface="Times New Roman" panose="02020603050405020304" pitchFamily="18" charset="0"/>
              </a:rPr>
              <a:t>alternative impuse </a:t>
            </a:r>
            <a:r>
              <a:rPr lang="ro-RO" sz="2000" b="1" dirty="0" smtClean="0">
                <a:solidFill>
                  <a:srgbClr val="FF0000"/>
                </a:solidFill>
                <a:latin typeface="Times New Roman" panose="02020603050405020304" pitchFamily="18" charset="0"/>
                <a:cs typeface="Times New Roman" panose="02020603050405020304" pitchFamily="18" charset="0"/>
              </a:rPr>
              <a:t>de îndată,</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dar nu mai târziu de 60 de zile </a:t>
            </a:r>
            <a:r>
              <a:rPr lang="ro-RO" sz="2000" dirty="0" smtClean="0">
                <a:latin typeface="Times New Roman" panose="02020603050405020304" pitchFamily="18" charset="0"/>
                <a:cs typeface="Times New Roman" panose="02020603050405020304" pitchFamily="18" charset="0"/>
              </a:rPr>
              <a:t>de la data comunicării</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hotărârii </a:t>
            </a:r>
            <a:r>
              <a:rPr lang="ro-RO" sz="2000" dirty="0">
                <a:latin typeface="Times New Roman" panose="02020603050405020304" pitchFamily="18" charset="0"/>
                <a:cs typeface="Times New Roman" panose="02020603050405020304" pitchFamily="18" charset="0"/>
              </a:rPr>
              <a:t>de condamnare</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sau</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în cazurile prevăzute de lege</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deciziei de </a:t>
            </a:r>
            <a:r>
              <a:rPr lang="ro-RO" sz="2000" dirty="0" smtClean="0">
                <a:latin typeface="Times New Roman" panose="02020603050405020304" pitchFamily="18" charset="0"/>
                <a:cs typeface="Times New Roman" panose="02020603050405020304" pitchFamily="18" charset="0"/>
              </a:rPr>
              <a:t>probațiune</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b="1" dirty="0">
                <a:latin typeface="Times New Roman" panose="02020603050405020304" pitchFamily="18" charset="0"/>
                <a:cs typeface="Times New Roman" panose="02020603050405020304" pitchFamily="18" charset="0"/>
              </a:rPr>
              <a:t>În cazuri </a:t>
            </a:r>
            <a:r>
              <a:rPr lang="ro-RO" sz="2000" b="1" dirty="0" smtClean="0">
                <a:latin typeface="Times New Roman" panose="02020603050405020304" pitchFamily="18" charset="0"/>
                <a:cs typeface="Times New Roman" panose="02020603050405020304" pitchFamily="18" charset="0"/>
              </a:rPr>
              <a:t>excepționale</a:t>
            </a:r>
            <a:r>
              <a:rPr lang="en-GB"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când autoritatea competentă executantă nu poate respecta termenul limită </a:t>
            </a:r>
            <a:r>
              <a:rPr lang="ro-RO" sz="2000" dirty="0" smtClean="0">
                <a:latin typeface="Times New Roman" panose="02020603050405020304" pitchFamily="18" charset="0"/>
                <a:cs typeface="Times New Roman" panose="02020603050405020304" pitchFamily="18" charset="0"/>
              </a:rPr>
              <a:t>prevăzut în par. 1,</a:t>
            </a:r>
            <a:r>
              <a:rPr lang="en-GB" sz="2000" dirty="0" smtClean="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va informa de îndată </a:t>
            </a:r>
            <a:r>
              <a:rPr lang="ro-RO" sz="2000" dirty="0">
                <a:latin typeface="Times New Roman" panose="02020603050405020304" pitchFamily="18" charset="0"/>
                <a:cs typeface="Times New Roman" panose="02020603050405020304" pitchFamily="18" charset="0"/>
              </a:rPr>
              <a:t>autoritatea competentă din statul emitent</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prin orice mijloace</a:t>
            </a:r>
            <a:r>
              <a:rPr lang="en-GB"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despre motivele întârzierii</a:t>
            </a:r>
            <a:r>
              <a:rPr lang="en-GB"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și </a:t>
            </a:r>
            <a:r>
              <a:rPr lang="ro-RO" sz="2000" dirty="0">
                <a:latin typeface="Times New Roman" panose="02020603050405020304" pitchFamily="18" charset="0"/>
                <a:cs typeface="Times New Roman" panose="02020603050405020304" pitchFamily="18" charset="0"/>
              </a:rPr>
              <a:t>va indica perioada de timp necesară pentru </a:t>
            </a:r>
            <a:r>
              <a:rPr lang="ro-RO" sz="2000" dirty="0" smtClean="0">
                <a:latin typeface="Times New Roman" panose="02020603050405020304" pitchFamily="18" charset="0"/>
                <a:cs typeface="Times New Roman" panose="02020603050405020304" pitchFamily="18" charset="0"/>
              </a:rPr>
              <a:t>pronunțarea </a:t>
            </a:r>
            <a:r>
              <a:rPr lang="ro-RO" sz="2000" dirty="0">
                <a:latin typeface="Times New Roman" panose="02020603050405020304" pitchFamily="18" charset="0"/>
                <a:cs typeface="Times New Roman" panose="02020603050405020304" pitchFamily="18" charset="0"/>
              </a:rPr>
              <a:t>unei hotărâri finale</a:t>
            </a: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72563"/>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Temeiuri pentru refuzul </a:t>
            </a:r>
            <a:r>
              <a:rPr lang="ro-RO" sz="3600" b="1" dirty="0" smtClean="0">
                <a:latin typeface="Times New Roman" panose="02020603050405020304" pitchFamily="18" charset="0"/>
                <a:cs typeface="Times New Roman" panose="02020603050405020304" pitchFamily="18" charset="0"/>
              </a:rPr>
              <a:t>recunoașterii </a:t>
            </a:r>
            <a:r>
              <a:rPr lang="ro-RO" sz="3600" b="1" dirty="0" smtClean="0">
                <a:latin typeface="Times New Roman" panose="02020603050405020304" pitchFamily="18" charset="0"/>
                <a:cs typeface="Times New Roman" panose="02020603050405020304" pitchFamily="18" charset="0"/>
              </a:rPr>
              <a:t>sau supravegherii</a:t>
            </a:r>
            <a:r>
              <a:rPr lang="en-US" sz="3600" b="1" dirty="0" smtClean="0">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și</a:t>
            </a:r>
            <a:r>
              <a:rPr lang="en-US" sz="3600" b="1" dirty="0" smtClean="0">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adaptarea/modificarea hotărârii</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8300"/>
            <a:ext cx="10275501" cy="4792046"/>
          </a:xfrm>
        </p:spPr>
        <p:txBody>
          <a:bodyPr>
            <a:normAutofit fontScale="92500" lnSpcReduction="20000"/>
          </a:bodyPr>
          <a:lstStyle/>
          <a:p>
            <a:pPr marL="342900" indent="-342900" algn="just">
              <a:lnSpc>
                <a:spcPct val="107000"/>
              </a:lnSpc>
              <a:spcBef>
                <a:spcPts val="0"/>
              </a:spcBef>
              <a:buFont typeface="Wingdings" panose="05000000000000000000" pitchFamily="2" charset="2"/>
              <a:buChar char=""/>
            </a:pPr>
            <a:r>
              <a:rPr lang="ro-RO" sz="2100" dirty="0">
                <a:latin typeface="Times New Roman" panose="02020603050405020304" pitchFamily="18" charset="0"/>
                <a:cs typeface="Times New Roman" panose="02020603050405020304" pitchFamily="18" charset="0"/>
              </a:rPr>
              <a:t>Temeiurile pentru </a:t>
            </a:r>
            <a:r>
              <a:rPr lang="ro-RO" sz="2100" dirty="0" smtClean="0">
                <a:latin typeface="Times New Roman" panose="02020603050405020304" pitchFamily="18" charset="0"/>
                <a:cs typeface="Times New Roman" panose="02020603050405020304" pitchFamily="18" charset="0"/>
              </a:rPr>
              <a:t>refuzul </a:t>
            </a:r>
            <a:r>
              <a:rPr lang="ro-RO" sz="2100" dirty="0" smtClean="0">
                <a:latin typeface="Times New Roman" panose="02020603050405020304" pitchFamily="18" charset="0"/>
                <a:cs typeface="Times New Roman" panose="02020603050405020304" pitchFamily="18" charset="0"/>
              </a:rPr>
              <a:t>recunoașterii </a:t>
            </a:r>
            <a:r>
              <a:rPr lang="ro-RO" sz="2100" dirty="0" smtClean="0">
                <a:latin typeface="Times New Roman" panose="02020603050405020304" pitchFamily="18" charset="0"/>
                <a:cs typeface="Times New Roman" panose="02020603050405020304" pitchFamily="18" charset="0"/>
              </a:rPr>
              <a:t>sau supravegherii </a:t>
            </a:r>
            <a:r>
              <a:rPr lang="ro-RO" sz="2100" dirty="0">
                <a:latin typeface="Times New Roman" panose="02020603050405020304" pitchFamily="18" charset="0"/>
                <a:cs typeface="Times New Roman" panose="02020603050405020304" pitchFamily="18" charset="0"/>
              </a:rPr>
              <a:t>sunt prevăzute </a:t>
            </a:r>
            <a:r>
              <a:rPr lang="ro-RO" sz="2100" b="1" dirty="0">
                <a:solidFill>
                  <a:srgbClr val="FF0000"/>
                </a:solidFill>
                <a:latin typeface="Times New Roman" panose="02020603050405020304" pitchFamily="18" charset="0"/>
                <a:cs typeface="Times New Roman" panose="02020603050405020304" pitchFamily="18" charset="0"/>
              </a:rPr>
              <a:t>în mod expres</a:t>
            </a:r>
            <a:r>
              <a:rPr lang="en-US" sz="2100" b="1" dirty="0">
                <a:solidFill>
                  <a:srgbClr val="FF0000"/>
                </a:solidFill>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și</a:t>
            </a:r>
            <a:r>
              <a:rPr lang="en-US" sz="2100" b="1" dirty="0" smtClean="0">
                <a:latin typeface="Times New Roman" panose="02020603050405020304" pitchFamily="18" charset="0"/>
                <a:cs typeface="Times New Roman" panose="02020603050405020304" pitchFamily="18" charset="0"/>
              </a:rPr>
              <a:t> </a:t>
            </a:r>
            <a:r>
              <a:rPr lang="ro-RO" sz="2100" b="1" dirty="0">
                <a:solidFill>
                  <a:srgbClr val="FF0000"/>
                </a:solidFill>
                <a:latin typeface="Times New Roman" panose="02020603050405020304" pitchFamily="18" charset="0"/>
                <a:cs typeface="Times New Roman" panose="02020603050405020304" pitchFamily="18" charset="0"/>
              </a:rPr>
              <a:t>limitativ</a:t>
            </a:r>
            <a:r>
              <a:rPr lang="en-US" sz="2100" b="1" dirty="0">
                <a:latin typeface="Times New Roman" panose="02020603050405020304" pitchFamily="18" charset="0"/>
                <a:cs typeface="Times New Roman" panose="02020603050405020304" pitchFamily="18" charset="0"/>
              </a:rPr>
              <a:t> </a:t>
            </a:r>
            <a:r>
              <a:rPr lang="ro-RO" sz="2100" dirty="0">
                <a:latin typeface="Times New Roman" panose="02020603050405020304" pitchFamily="18" charset="0"/>
                <a:cs typeface="Times New Roman" panose="02020603050405020304" pitchFamily="18" charset="0"/>
              </a:rPr>
              <a:t>în </a:t>
            </a:r>
            <a:r>
              <a:rPr lang="ro-RO" sz="2100" b="1" dirty="0">
                <a:latin typeface="Times New Roman" panose="02020603050405020304" pitchFamily="18" charset="0"/>
                <a:cs typeface="Times New Roman" panose="02020603050405020304" pitchFamily="18" charset="0"/>
              </a:rPr>
              <a:t>articolul</a:t>
            </a:r>
            <a:r>
              <a:rPr lang="en-US" sz="2100" b="1" dirty="0">
                <a:latin typeface="Times New Roman" panose="02020603050405020304" pitchFamily="18" charset="0"/>
                <a:cs typeface="Times New Roman" panose="02020603050405020304" pitchFamily="18" charset="0"/>
              </a:rPr>
              <a:t> </a:t>
            </a:r>
            <a:r>
              <a:rPr lang="en-US" sz="2100" b="1" dirty="0" smtClean="0">
                <a:latin typeface="Times New Roman" panose="02020603050405020304" pitchFamily="18" charset="0"/>
                <a:cs typeface="Times New Roman" panose="02020603050405020304" pitchFamily="18" charset="0"/>
              </a:rPr>
              <a:t>11 l</a:t>
            </a:r>
            <a:r>
              <a:rPr lang="ro-RO" sz="2100" b="1" dirty="0" smtClean="0">
                <a:latin typeface="Times New Roman" panose="02020603050405020304" pitchFamily="18" charset="0"/>
                <a:cs typeface="Times New Roman" panose="02020603050405020304" pitchFamily="18" charset="0"/>
              </a:rPr>
              <a:t>i</a:t>
            </a:r>
            <a:r>
              <a:rPr lang="en-US" sz="2100" b="1" dirty="0" smtClean="0">
                <a:latin typeface="Times New Roman" panose="02020603050405020304" pitchFamily="18" charset="0"/>
                <a:cs typeface="Times New Roman" panose="02020603050405020304" pitchFamily="18" charset="0"/>
              </a:rPr>
              <a:t>t</a:t>
            </a:r>
            <a:r>
              <a:rPr lang="en-US" sz="2100" b="1" dirty="0">
                <a:latin typeface="Times New Roman" panose="02020603050405020304" pitchFamily="18" charset="0"/>
                <a:cs typeface="Times New Roman" panose="02020603050405020304" pitchFamily="18" charset="0"/>
              </a:rPr>
              <a:t>. a)-k) </a:t>
            </a:r>
            <a:r>
              <a:rPr lang="ro-RO" sz="2100" b="1" dirty="0" smtClean="0">
                <a:latin typeface="Times New Roman" panose="02020603050405020304" pitchFamily="18" charset="0"/>
                <a:cs typeface="Times New Roman" panose="02020603050405020304" pitchFamily="18" charset="0"/>
              </a:rPr>
              <a:t>din Decizia-cadru</a:t>
            </a:r>
            <a:endParaRPr lang="en-US" sz="21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o-RO" sz="2100" dirty="0" smtClean="0">
                <a:latin typeface="Times New Roman" panose="02020603050405020304" pitchFamily="18" charset="0"/>
                <a:cs typeface="Times New Roman" panose="02020603050405020304" pitchFamily="18" charset="0"/>
              </a:rPr>
              <a:t>În cazul în care </a:t>
            </a:r>
            <a:r>
              <a:rPr lang="ro-RO" sz="2100" b="1" dirty="0" smtClean="0">
                <a:solidFill>
                  <a:srgbClr val="FF0000"/>
                </a:solidFill>
                <a:latin typeface="Times New Roman" panose="02020603050405020304" pitchFamily="18" charset="0"/>
                <a:cs typeface="Times New Roman" panose="02020603050405020304" pitchFamily="18" charset="0"/>
              </a:rPr>
              <a:t>natura </a:t>
            </a:r>
            <a:r>
              <a:rPr lang="ro-RO" sz="2100" b="1" dirty="0" smtClean="0">
                <a:solidFill>
                  <a:srgbClr val="FF0000"/>
                </a:solidFill>
                <a:latin typeface="Times New Roman" panose="02020603050405020304" pitchFamily="18" charset="0"/>
                <a:cs typeface="Times New Roman" panose="02020603050405020304" pitchFamily="18" charset="0"/>
              </a:rPr>
              <a:t>obligațiilor </a:t>
            </a:r>
            <a:r>
              <a:rPr lang="ro-RO" sz="2100" b="1" dirty="0" smtClean="0">
                <a:solidFill>
                  <a:srgbClr val="FF0000"/>
                </a:solidFill>
                <a:latin typeface="Times New Roman" panose="02020603050405020304" pitchFamily="18" charset="0"/>
                <a:cs typeface="Times New Roman" panose="02020603050405020304" pitchFamily="18" charset="0"/>
              </a:rPr>
              <a:t>sau </a:t>
            </a:r>
            <a:r>
              <a:rPr lang="ro-RO" sz="2100" b="1" dirty="0" smtClean="0">
                <a:solidFill>
                  <a:srgbClr val="FF0000"/>
                </a:solidFill>
                <a:latin typeface="Times New Roman" panose="02020603050405020304" pitchFamily="18" charset="0"/>
                <a:cs typeface="Times New Roman" panose="02020603050405020304" pitchFamily="18" charset="0"/>
              </a:rPr>
              <a:t>sancțiunilor </a:t>
            </a:r>
            <a:r>
              <a:rPr lang="ro-RO" sz="2100" b="1" dirty="0" smtClean="0">
                <a:solidFill>
                  <a:srgbClr val="FF0000"/>
                </a:solidFill>
                <a:latin typeface="Times New Roman" panose="02020603050405020304" pitchFamily="18" charset="0"/>
                <a:cs typeface="Times New Roman" panose="02020603050405020304" pitchFamily="18" charset="0"/>
              </a:rPr>
              <a:t>alternative impuse</a:t>
            </a:r>
            <a:r>
              <a:rPr lang="en-GB" sz="2100" b="1" dirty="0" smtClean="0">
                <a:solidFill>
                  <a:srgbClr val="FF0000"/>
                </a:solidFill>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este incompatibilă cu </a:t>
            </a:r>
            <a:r>
              <a:rPr lang="ro-RO" sz="2100" dirty="0" smtClean="0">
                <a:latin typeface="Times New Roman" panose="02020603050405020304" pitchFamily="18" charset="0"/>
                <a:cs typeface="Times New Roman" panose="02020603050405020304" pitchFamily="18" charset="0"/>
              </a:rPr>
              <a:t>legislația </a:t>
            </a:r>
            <a:r>
              <a:rPr lang="ro-RO" sz="2100" dirty="0" smtClean="0">
                <a:latin typeface="Times New Roman" panose="02020603050405020304" pitchFamily="18" charset="0"/>
                <a:cs typeface="Times New Roman" panose="02020603050405020304" pitchFamily="18" charset="0"/>
              </a:rPr>
              <a:t>statului executant</a:t>
            </a:r>
            <a:r>
              <a:rPr lang="en-GB" sz="2100" dirty="0" smtClean="0">
                <a:latin typeface="Times New Roman" panose="02020603050405020304" pitchFamily="18" charset="0"/>
                <a:cs typeface="Times New Roman" panose="02020603050405020304" pitchFamily="18" charset="0"/>
              </a:rPr>
              <a:t> </a:t>
            </a:r>
            <a:r>
              <a:rPr lang="en-GB" sz="2100" b="1" dirty="0">
                <a:latin typeface="Times New Roman" panose="02020603050405020304" pitchFamily="18" charset="0"/>
                <a:cs typeface="Times New Roman" panose="02020603050405020304" pitchFamily="18" charset="0"/>
              </a:rPr>
              <a:t>=&gt;</a:t>
            </a:r>
            <a:r>
              <a:rPr lang="en-GB" sz="2100" dirty="0">
                <a:latin typeface="Times New Roman" panose="02020603050405020304" pitchFamily="18" charset="0"/>
                <a:cs typeface="Times New Roman" panose="02020603050405020304" pitchFamily="18" charset="0"/>
              </a:rPr>
              <a:t> </a:t>
            </a:r>
            <a:r>
              <a:rPr lang="ro-RO" sz="2100" u="sng" dirty="0" smtClean="0">
                <a:latin typeface="Times New Roman" panose="02020603050405020304" pitchFamily="18" charset="0"/>
                <a:cs typeface="Times New Roman" panose="02020603050405020304" pitchFamily="18" charset="0"/>
              </a:rPr>
              <a:t>aceasta </a:t>
            </a:r>
            <a:r>
              <a:rPr lang="ro-RO" sz="2100" u="sng" dirty="0">
                <a:latin typeface="Times New Roman" panose="02020603050405020304" pitchFamily="18" charset="0"/>
                <a:cs typeface="Times New Roman" panose="02020603050405020304" pitchFamily="18" charset="0"/>
              </a:rPr>
              <a:t>trebuie </a:t>
            </a:r>
            <a:r>
              <a:rPr lang="ro-RO" sz="2100" u="sng" dirty="0" smtClean="0">
                <a:latin typeface="Times New Roman" panose="02020603050405020304" pitchFamily="18" charset="0"/>
                <a:cs typeface="Times New Roman" panose="02020603050405020304" pitchFamily="18" charset="0"/>
              </a:rPr>
              <a:t>adaptată</a:t>
            </a:r>
            <a:r>
              <a:rPr lang="ro-RO" sz="2100" dirty="0" smtClean="0">
                <a:latin typeface="Times New Roman" panose="02020603050405020304" pitchFamily="18" charset="0"/>
                <a:cs typeface="Times New Roman" panose="02020603050405020304" pitchFamily="18" charset="0"/>
              </a:rPr>
              <a:t> </a:t>
            </a:r>
            <a:r>
              <a:rPr lang="ro-RO" sz="2100" dirty="0">
                <a:latin typeface="Times New Roman" panose="02020603050405020304" pitchFamily="18" charset="0"/>
                <a:cs typeface="Times New Roman" panose="02020603050405020304" pitchFamily="18" charset="0"/>
              </a:rPr>
              <a:t>cu </a:t>
            </a:r>
            <a:r>
              <a:rPr lang="ro-RO" sz="2100" dirty="0" smtClean="0">
                <a:latin typeface="Times New Roman" panose="02020603050405020304" pitchFamily="18" charset="0"/>
                <a:cs typeface="Times New Roman" panose="02020603050405020304" pitchFamily="18" charset="0"/>
              </a:rPr>
              <a:t>natura</a:t>
            </a:r>
            <a:r>
              <a:rPr lang="en-GB" sz="2100" dirty="0" smtClean="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obligațiilor </a:t>
            </a:r>
            <a:r>
              <a:rPr lang="ro-RO" sz="2100" dirty="0">
                <a:latin typeface="Times New Roman" panose="02020603050405020304" pitchFamily="18" charset="0"/>
                <a:cs typeface="Times New Roman" panose="02020603050405020304" pitchFamily="18" charset="0"/>
              </a:rPr>
              <a:t>sau </a:t>
            </a:r>
            <a:r>
              <a:rPr lang="ro-RO" sz="2100" dirty="0" smtClean="0">
                <a:latin typeface="Times New Roman" panose="02020603050405020304" pitchFamily="18" charset="0"/>
                <a:cs typeface="Times New Roman" panose="02020603050405020304" pitchFamily="18" charset="0"/>
              </a:rPr>
              <a:t>sancțiunilor </a:t>
            </a:r>
            <a:r>
              <a:rPr lang="ro-RO" sz="2100" dirty="0">
                <a:latin typeface="Times New Roman" panose="02020603050405020304" pitchFamily="18" charset="0"/>
                <a:cs typeface="Times New Roman" panose="02020603050405020304" pitchFamily="18" charset="0"/>
              </a:rPr>
              <a:t>alternative</a:t>
            </a:r>
            <a:r>
              <a:rPr lang="en-GB" sz="2100" dirty="0">
                <a:latin typeface="Times New Roman" panose="02020603050405020304" pitchFamily="18" charset="0"/>
                <a:cs typeface="Times New Roman" panose="02020603050405020304" pitchFamily="18" charset="0"/>
              </a:rPr>
              <a:t>, </a:t>
            </a:r>
            <a:r>
              <a:rPr lang="ro-RO" sz="2100" dirty="0">
                <a:latin typeface="Times New Roman" panose="02020603050405020304" pitchFamily="18" charset="0"/>
                <a:cs typeface="Times New Roman" panose="02020603050405020304" pitchFamily="18" charset="0"/>
              </a:rPr>
              <a:t>aplicabile, în conformitate </a:t>
            </a:r>
            <a:r>
              <a:rPr lang="en-GB" sz="2100" dirty="0">
                <a:latin typeface="Times New Roman" panose="02020603050405020304" pitchFamily="18" charset="0"/>
                <a:cs typeface="Times New Roman" panose="02020603050405020304" pitchFamily="18" charset="0"/>
              </a:rPr>
              <a:t>cu </a:t>
            </a:r>
            <a:r>
              <a:rPr lang="ro-RO" sz="2100" dirty="0" smtClean="0">
                <a:latin typeface="Times New Roman" panose="02020603050405020304" pitchFamily="18" charset="0"/>
                <a:cs typeface="Times New Roman" panose="02020603050405020304" pitchFamily="18" charset="0"/>
              </a:rPr>
              <a:t>legislația națională </a:t>
            </a:r>
            <a:r>
              <a:rPr lang="en-GB" sz="2100" dirty="0">
                <a:latin typeface="Times New Roman" panose="02020603050405020304" pitchFamily="18" charset="0"/>
                <a:cs typeface="Times New Roman" panose="02020603050405020304" pitchFamily="18" charset="0"/>
              </a:rPr>
              <a:t>a </a:t>
            </a:r>
            <a:r>
              <a:rPr lang="ro-RO" sz="2100" dirty="0">
                <a:latin typeface="Times New Roman" panose="02020603050405020304" pitchFamily="18" charset="0"/>
                <a:cs typeface="Times New Roman" panose="02020603050405020304" pitchFamily="18" charset="0"/>
              </a:rPr>
              <a:t>statului</a:t>
            </a:r>
            <a:r>
              <a:rPr lang="en-GB" sz="2100" dirty="0">
                <a:latin typeface="Times New Roman" panose="02020603050405020304" pitchFamily="18" charset="0"/>
                <a:cs typeface="Times New Roman" panose="02020603050405020304" pitchFamily="18" charset="0"/>
              </a:rPr>
              <a:t> executant, </a:t>
            </a:r>
            <a:r>
              <a:rPr lang="ro-RO" sz="2100" dirty="0" smtClean="0">
                <a:latin typeface="Times New Roman" panose="02020603050405020304" pitchFamily="18" charset="0"/>
                <a:cs typeface="Times New Roman" panose="02020603050405020304" pitchFamily="18" charset="0"/>
              </a:rPr>
              <a:t>infracțiunilor </a:t>
            </a:r>
            <a:r>
              <a:rPr lang="ro-RO" sz="2100" dirty="0">
                <a:latin typeface="Times New Roman" panose="02020603050405020304" pitchFamily="18" charset="0"/>
                <a:cs typeface="Times New Roman" panose="02020603050405020304" pitchFamily="18" charset="0"/>
              </a:rPr>
              <a:t>similare</a:t>
            </a:r>
            <a:r>
              <a:rPr lang="en-GB" sz="2100" dirty="0" smtClean="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de ex</a:t>
            </a:r>
            <a:r>
              <a:rPr lang="en-GB" sz="2100" dirty="0" smtClean="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obligația </a:t>
            </a:r>
            <a:r>
              <a:rPr lang="ro-RO" sz="2100" dirty="0" smtClean="0">
                <a:latin typeface="Times New Roman" panose="02020603050405020304" pitchFamily="18" charset="0"/>
                <a:cs typeface="Times New Roman" panose="02020603050405020304" pitchFamily="18" charset="0"/>
              </a:rPr>
              <a:t>de a presta muncă neremunerată în folosul </a:t>
            </a:r>
            <a:r>
              <a:rPr lang="ro-RO" sz="2100" dirty="0" smtClean="0">
                <a:latin typeface="Times New Roman" panose="02020603050405020304" pitchFamily="18" charset="0"/>
                <a:cs typeface="Times New Roman" panose="02020603050405020304" pitchFamily="18" charset="0"/>
              </a:rPr>
              <a:t>comunității</a:t>
            </a:r>
            <a:r>
              <a:rPr lang="en-GB" sz="2100" dirty="0" smtClean="0">
                <a:latin typeface="Times New Roman" panose="02020603050405020304" pitchFamily="18" charset="0"/>
                <a:cs typeface="Times New Roman" panose="02020603050405020304" pitchFamily="18" charset="0"/>
              </a:rPr>
              <a:t>)</a:t>
            </a:r>
            <a:r>
              <a:rPr lang="ro-RO" sz="2100" dirty="0" smtClean="0">
                <a:latin typeface="Times New Roman" panose="02020603050405020304" pitchFamily="18" charset="0"/>
                <a:cs typeface="Times New Roman" panose="02020603050405020304" pitchFamily="18" charset="0"/>
              </a:rPr>
              <a:t>.</a:t>
            </a:r>
            <a:endParaRPr lang="en-GB"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100" dirty="0" smtClean="0">
                <a:latin typeface="Times New Roman" panose="02020603050405020304" pitchFamily="18" charset="0"/>
                <a:cs typeface="Times New Roman" panose="02020603050405020304" pitchFamily="18" charset="0"/>
              </a:rPr>
              <a:t>În cazul în care</a:t>
            </a:r>
            <a:r>
              <a:rPr lang="en-GB" sz="2100" dirty="0" smtClean="0">
                <a:latin typeface="Times New Roman" panose="02020603050405020304" pitchFamily="18" charset="0"/>
                <a:cs typeface="Times New Roman" panose="02020603050405020304" pitchFamily="18" charset="0"/>
              </a:rPr>
              <a:t> </a:t>
            </a:r>
            <a:r>
              <a:rPr lang="ro-RO" sz="2100" b="1" dirty="0" smtClean="0">
                <a:solidFill>
                  <a:srgbClr val="FF0000"/>
                </a:solidFill>
                <a:latin typeface="Times New Roman" panose="02020603050405020304" pitchFamily="18" charset="0"/>
                <a:cs typeface="Times New Roman" panose="02020603050405020304" pitchFamily="18" charset="0"/>
              </a:rPr>
              <a:t>durata</a:t>
            </a:r>
            <a:r>
              <a:rPr lang="en-GB" sz="2100" dirty="0" smtClean="0">
                <a:solidFill>
                  <a:srgbClr val="FF0000"/>
                </a:solidFill>
                <a:latin typeface="Times New Roman" panose="02020603050405020304" pitchFamily="18" charset="0"/>
                <a:cs typeface="Times New Roman" panose="02020603050405020304" pitchFamily="18" charset="0"/>
              </a:rPr>
              <a:t> </a:t>
            </a:r>
            <a:r>
              <a:rPr lang="ro-RO" sz="2100" b="1" dirty="0" smtClean="0">
                <a:solidFill>
                  <a:srgbClr val="FF0000"/>
                </a:solidFill>
                <a:latin typeface="Times New Roman" panose="02020603050405020304" pitchFamily="18" charset="0"/>
                <a:cs typeface="Times New Roman" panose="02020603050405020304" pitchFamily="18" charset="0"/>
              </a:rPr>
              <a:t>obligațiilor </a:t>
            </a:r>
            <a:r>
              <a:rPr lang="ro-RO" sz="2100" b="1" dirty="0">
                <a:solidFill>
                  <a:srgbClr val="FF0000"/>
                </a:solidFill>
                <a:latin typeface="Times New Roman" panose="02020603050405020304" pitchFamily="18" charset="0"/>
                <a:cs typeface="Times New Roman" panose="02020603050405020304" pitchFamily="18" charset="0"/>
              </a:rPr>
              <a:t>sau </a:t>
            </a:r>
            <a:r>
              <a:rPr lang="ro-RO" sz="2100" b="1" dirty="0" smtClean="0">
                <a:solidFill>
                  <a:srgbClr val="FF0000"/>
                </a:solidFill>
                <a:latin typeface="Times New Roman" panose="02020603050405020304" pitchFamily="18" charset="0"/>
                <a:cs typeface="Times New Roman" panose="02020603050405020304" pitchFamily="18" charset="0"/>
              </a:rPr>
              <a:t>sancțiunilor </a:t>
            </a:r>
            <a:r>
              <a:rPr lang="ro-RO" sz="2100" b="1" dirty="0">
                <a:solidFill>
                  <a:srgbClr val="FF0000"/>
                </a:solidFill>
                <a:latin typeface="Times New Roman" panose="02020603050405020304" pitchFamily="18" charset="0"/>
                <a:cs typeface="Times New Roman" panose="02020603050405020304" pitchFamily="18" charset="0"/>
              </a:rPr>
              <a:t>alternative impuse</a:t>
            </a:r>
            <a:r>
              <a:rPr lang="en-GB" sz="2100" b="1" dirty="0">
                <a:solidFill>
                  <a:srgbClr val="FF0000"/>
                </a:solidFill>
                <a:latin typeface="Times New Roman" panose="02020603050405020304" pitchFamily="18" charset="0"/>
                <a:cs typeface="Times New Roman" panose="02020603050405020304" pitchFamily="18" charset="0"/>
              </a:rPr>
              <a:t> </a:t>
            </a:r>
            <a:r>
              <a:rPr lang="ro-RO" sz="2100" dirty="0">
                <a:latin typeface="Times New Roman" panose="02020603050405020304" pitchFamily="18" charset="0"/>
                <a:cs typeface="Times New Roman" panose="02020603050405020304" pitchFamily="18" charset="0"/>
              </a:rPr>
              <a:t>este incompatibilă cu </a:t>
            </a:r>
            <a:r>
              <a:rPr lang="ro-RO" sz="2100" dirty="0" smtClean="0">
                <a:latin typeface="Times New Roman" panose="02020603050405020304" pitchFamily="18" charset="0"/>
                <a:cs typeface="Times New Roman" panose="02020603050405020304" pitchFamily="18" charset="0"/>
              </a:rPr>
              <a:t>legislația </a:t>
            </a:r>
            <a:r>
              <a:rPr lang="ro-RO" sz="2100" dirty="0">
                <a:latin typeface="Times New Roman" panose="02020603050405020304" pitchFamily="18" charset="0"/>
                <a:cs typeface="Times New Roman" panose="02020603050405020304" pitchFamily="18" charset="0"/>
              </a:rPr>
              <a:t>statului executant</a:t>
            </a:r>
            <a:r>
              <a:rPr lang="en-GB" sz="2100" dirty="0" smtClean="0">
                <a:latin typeface="Times New Roman" panose="02020603050405020304" pitchFamily="18" charset="0"/>
                <a:cs typeface="Times New Roman" panose="02020603050405020304" pitchFamily="18" charset="0"/>
              </a:rPr>
              <a:t> </a:t>
            </a:r>
            <a:r>
              <a:rPr lang="en-GB" sz="2100" b="1" dirty="0">
                <a:latin typeface="Times New Roman" panose="02020603050405020304" pitchFamily="18" charset="0"/>
                <a:cs typeface="Times New Roman" panose="02020603050405020304" pitchFamily="18" charset="0"/>
              </a:rPr>
              <a:t>=&gt;</a:t>
            </a:r>
            <a:r>
              <a:rPr lang="en-GB" sz="2100" dirty="0">
                <a:latin typeface="Times New Roman" panose="02020603050405020304" pitchFamily="18" charset="0"/>
                <a:cs typeface="Times New Roman" panose="02020603050405020304" pitchFamily="18" charset="0"/>
              </a:rPr>
              <a:t> </a:t>
            </a:r>
            <a:r>
              <a:rPr lang="ro-RO" sz="2100" u="sng" dirty="0" smtClean="0">
                <a:latin typeface="Times New Roman" panose="02020603050405020304" pitchFamily="18" charset="0"/>
                <a:cs typeface="Times New Roman" panose="02020603050405020304" pitchFamily="18" charset="0"/>
              </a:rPr>
              <a:t>aceasta trebuie adaptată</a:t>
            </a:r>
            <a:r>
              <a:rPr lang="ro-RO" sz="2100" dirty="0" smtClean="0">
                <a:latin typeface="Times New Roman" panose="02020603050405020304" pitchFamily="18" charset="0"/>
                <a:cs typeface="Times New Roman" panose="02020603050405020304" pitchFamily="18" charset="0"/>
              </a:rPr>
              <a:t> cu durata</a:t>
            </a:r>
            <a:r>
              <a:rPr lang="en-GB" sz="2100" dirty="0" smtClean="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obligațiilor </a:t>
            </a:r>
            <a:r>
              <a:rPr lang="ro-RO" sz="2100" dirty="0" smtClean="0">
                <a:latin typeface="Times New Roman" panose="02020603050405020304" pitchFamily="18" charset="0"/>
                <a:cs typeface="Times New Roman" panose="02020603050405020304" pitchFamily="18" charset="0"/>
              </a:rPr>
              <a:t>sau </a:t>
            </a:r>
            <a:r>
              <a:rPr lang="ro-RO" sz="2100" dirty="0" smtClean="0">
                <a:latin typeface="Times New Roman" panose="02020603050405020304" pitchFamily="18" charset="0"/>
                <a:cs typeface="Times New Roman" panose="02020603050405020304" pitchFamily="18" charset="0"/>
              </a:rPr>
              <a:t>sancțiunilor </a:t>
            </a:r>
            <a:r>
              <a:rPr lang="ro-RO" sz="2100" dirty="0" smtClean="0">
                <a:latin typeface="Times New Roman" panose="02020603050405020304" pitchFamily="18" charset="0"/>
                <a:cs typeface="Times New Roman" panose="02020603050405020304" pitchFamily="18" charset="0"/>
              </a:rPr>
              <a:t>alternative</a:t>
            </a:r>
            <a:r>
              <a:rPr lang="en-GB" sz="2100" dirty="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aplicabile, în conformitate </a:t>
            </a:r>
            <a:r>
              <a:rPr lang="en-GB" sz="2100" dirty="0" smtClean="0">
                <a:latin typeface="Times New Roman" panose="02020603050405020304" pitchFamily="18" charset="0"/>
                <a:cs typeface="Times New Roman" panose="02020603050405020304" pitchFamily="18" charset="0"/>
              </a:rPr>
              <a:t>cu </a:t>
            </a:r>
            <a:r>
              <a:rPr lang="ro-RO" sz="2100" dirty="0" smtClean="0">
                <a:latin typeface="Times New Roman" panose="02020603050405020304" pitchFamily="18" charset="0"/>
                <a:cs typeface="Times New Roman" panose="02020603050405020304" pitchFamily="18" charset="0"/>
              </a:rPr>
              <a:t>legislația națională </a:t>
            </a:r>
            <a:r>
              <a:rPr lang="en-GB" sz="2100" dirty="0" smtClean="0">
                <a:latin typeface="Times New Roman" panose="02020603050405020304" pitchFamily="18" charset="0"/>
                <a:cs typeface="Times New Roman" panose="02020603050405020304" pitchFamily="18" charset="0"/>
              </a:rPr>
              <a:t>a </a:t>
            </a:r>
            <a:r>
              <a:rPr lang="ro-RO" sz="2100" dirty="0" smtClean="0">
                <a:latin typeface="Times New Roman" panose="02020603050405020304" pitchFamily="18" charset="0"/>
                <a:cs typeface="Times New Roman" panose="02020603050405020304" pitchFamily="18" charset="0"/>
              </a:rPr>
              <a:t>statului</a:t>
            </a:r>
            <a:r>
              <a:rPr lang="en-GB" sz="2100"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executant, </a:t>
            </a:r>
            <a:r>
              <a:rPr lang="ro-RO" sz="2100" dirty="0" smtClean="0">
                <a:latin typeface="Times New Roman" panose="02020603050405020304" pitchFamily="18" charset="0"/>
                <a:cs typeface="Times New Roman" panose="02020603050405020304" pitchFamily="18" charset="0"/>
              </a:rPr>
              <a:t>infracțiunilor </a:t>
            </a:r>
            <a:r>
              <a:rPr lang="ro-RO" sz="2100" dirty="0" smtClean="0">
                <a:latin typeface="Times New Roman" panose="02020603050405020304" pitchFamily="18" charset="0"/>
                <a:cs typeface="Times New Roman" panose="02020603050405020304" pitchFamily="18" charset="0"/>
              </a:rPr>
              <a:t>similare</a:t>
            </a:r>
          </a:p>
          <a:p>
            <a:pPr marL="342900" indent="-342900" algn="just">
              <a:lnSpc>
                <a:spcPct val="107000"/>
              </a:lnSpc>
              <a:spcBef>
                <a:spcPts val="0"/>
              </a:spcBef>
              <a:buFont typeface="Wingdings" panose="05000000000000000000" pitchFamily="2" charset="2"/>
              <a:buChar char=""/>
            </a:pPr>
            <a:r>
              <a:rPr lang="ro-RO" sz="2100" dirty="0" smtClean="0">
                <a:latin typeface="Times New Roman" panose="02020603050405020304" pitchFamily="18" charset="0"/>
                <a:cs typeface="Times New Roman" panose="02020603050405020304" pitchFamily="18" charset="0"/>
              </a:rPr>
              <a:t>În cazul în care</a:t>
            </a:r>
            <a:r>
              <a:rPr lang="en-GB" sz="2100" dirty="0" smtClean="0">
                <a:latin typeface="Times New Roman" panose="02020603050405020304" pitchFamily="18" charset="0"/>
                <a:cs typeface="Times New Roman" panose="02020603050405020304" pitchFamily="18" charset="0"/>
              </a:rPr>
              <a:t> </a:t>
            </a:r>
            <a:r>
              <a:rPr lang="ro-RO" sz="2100" b="1" dirty="0" smtClean="0">
                <a:solidFill>
                  <a:srgbClr val="FF0000"/>
                </a:solidFill>
                <a:latin typeface="Times New Roman" panose="02020603050405020304" pitchFamily="18" charset="0"/>
                <a:cs typeface="Times New Roman" panose="02020603050405020304" pitchFamily="18" charset="0"/>
              </a:rPr>
              <a:t>durata</a:t>
            </a:r>
            <a:r>
              <a:rPr lang="en-GB" sz="2100" b="1" dirty="0" smtClean="0">
                <a:solidFill>
                  <a:srgbClr val="FF0000"/>
                </a:solidFill>
                <a:latin typeface="Times New Roman" panose="02020603050405020304" pitchFamily="18" charset="0"/>
                <a:cs typeface="Times New Roman" panose="02020603050405020304" pitchFamily="18" charset="0"/>
              </a:rPr>
              <a:t> </a:t>
            </a:r>
            <a:r>
              <a:rPr lang="ro-RO" sz="2100" b="1" dirty="0" smtClean="0">
                <a:solidFill>
                  <a:srgbClr val="FF0000"/>
                </a:solidFill>
                <a:latin typeface="Times New Roman" panose="02020603050405020304" pitchFamily="18" charset="0"/>
                <a:cs typeface="Times New Roman" panose="02020603050405020304" pitchFamily="18" charset="0"/>
              </a:rPr>
              <a:t>termenului de supraveghere </a:t>
            </a:r>
            <a:r>
              <a:rPr lang="ro-RO" sz="2100" dirty="0">
                <a:latin typeface="Times New Roman" panose="02020603050405020304" pitchFamily="18" charset="0"/>
                <a:cs typeface="Times New Roman" panose="02020603050405020304" pitchFamily="18" charset="0"/>
              </a:rPr>
              <a:t>este incompatibilă cu </a:t>
            </a:r>
            <a:r>
              <a:rPr lang="ro-RO" sz="2100" dirty="0" smtClean="0">
                <a:latin typeface="Times New Roman" panose="02020603050405020304" pitchFamily="18" charset="0"/>
                <a:cs typeface="Times New Roman" panose="02020603050405020304" pitchFamily="18" charset="0"/>
              </a:rPr>
              <a:t>legislația </a:t>
            </a:r>
            <a:r>
              <a:rPr lang="ro-RO" sz="2100" dirty="0">
                <a:latin typeface="Times New Roman" panose="02020603050405020304" pitchFamily="18" charset="0"/>
                <a:cs typeface="Times New Roman" panose="02020603050405020304" pitchFamily="18" charset="0"/>
              </a:rPr>
              <a:t>statului executant </a:t>
            </a:r>
            <a:r>
              <a:rPr lang="ro-RO" sz="2100" dirty="0" smtClean="0">
                <a:latin typeface="Times New Roman" panose="02020603050405020304" pitchFamily="18" charset="0"/>
                <a:cs typeface="Times New Roman" panose="02020603050405020304" pitchFamily="18" charset="0"/>
              </a:rPr>
              <a:t> </a:t>
            </a:r>
            <a:r>
              <a:rPr lang="en-GB" sz="2100" b="1" dirty="0" smtClean="0">
                <a:latin typeface="Times New Roman" panose="02020603050405020304" pitchFamily="18" charset="0"/>
                <a:cs typeface="Times New Roman" panose="02020603050405020304" pitchFamily="18" charset="0"/>
              </a:rPr>
              <a:t>=&gt;</a:t>
            </a:r>
            <a:r>
              <a:rPr lang="en-GB" sz="2100" dirty="0" smtClean="0">
                <a:latin typeface="Times New Roman" panose="02020603050405020304" pitchFamily="18" charset="0"/>
                <a:cs typeface="Times New Roman" panose="02020603050405020304" pitchFamily="18" charset="0"/>
              </a:rPr>
              <a:t> </a:t>
            </a:r>
            <a:r>
              <a:rPr lang="ro-RO" sz="2100" u="sng" dirty="0">
                <a:latin typeface="Times New Roman" panose="02020603050405020304" pitchFamily="18" charset="0"/>
                <a:cs typeface="Times New Roman" panose="02020603050405020304" pitchFamily="18" charset="0"/>
              </a:rPr>
              <a:t>aceasta trebuie adaptată</a:t>
            </a:r>
            <a:r>
              <a:rPr lang="ro-RO" sz="2100" dirty="0">
                <a:latin typeface="Times New Roman" panose="02020603050405020304" pitchFamily="18" charset="0"/>
                <a:cs typeface="Times New Roman" panose="02020603050405020304" pitchFamily="18" charset="0"/>
              </a:rPr>
              <a:t> cu durata</a:t>
            </a:r>
            <a:r>
              <a:rPr lang="en-GB" sz="2100" dirty="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termenului de supraveghere</a:t>
            </a:r>
            <a:r>
              <a:rPr lang="en-GB" sz="2100" dirty="0" smtClean="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aplicabil, </a:t>
            </a:r>
            <a:r>
              <a:rPr lang="ro-RO" sz="2100" dirty="0">
                <a:latin typeface="Times New Roman" panose="02020603050405020304" pitchFamily="18" charset="0"/>
                <a:cs typeface="Times New Roman" panose="02020603050405020304" pitchFamily="18" charset="0"/>
              </a:rPr>
              <a:t>în conformitate </a:t>
            </a:r>
            <a:r>
              <a:rPr lang="en-GB" sz="2100" dirty="0">
                <a:latin typeface="Times New Roman" panose="02020603050405020304" pitchFamily="18" charset="0"/>
                <a:cs typeface="Times New Roman" panose="02020603050405020304" pitchFamily="18" charset="0"/>
              </a:rPr>
              <a:t>cu </a:t>
            </a:r>
            <a:r>
              <a:rPr lang="ro-RO" sz="2100" dirty="0" smtClean="0">
                <a:latin typeface="Times New Roman" panose="02020603050405020304" pitchFamily="18" charset="0"/>
                <a:cs typeface="Times New Roman" panose="02020603050405020304" pitchFamily="18" charset="0"/>
              </a:rPr>
              <a:t>legislația națională </a:t>
            </a:r>
            <a:r>
              <a:rPr lang="en-GB" sz="2100" dirty="0">
                <a:latin typeface="Times New Roman" panose="02020603050405020304" pitchFamily="18" charset="0"/>
                <a:cs typeface="Times New Roman" panose="02020603050405020304" pitchFamily="18" charset="0"/>
              </a:rPr>
              <a:t>a </a:t>
            </a:r>
            <a:r>
              <a:rPr lang="ro-RO" sz="2100" dirty="0">
                <a:latin typeface="Times New Roman" panose="02020603050405020304" pitchFamily="18" charset="0"/>
                <a:cs typeface="Times New Roman" panose="02020603050405020304" pitchFamily="18" charset="0"/>
              </a:rPr>
              <a:t>statului</a:t>
            </a:r>
            <a:r>
              <a:rPr lang="en-GB" sz="2100" dirty="0">
                <a:latin typeface="Times New Roman" panose="02020603050405020304" pitchFamily="18" charset="0"/>
                <a:cs typeface="Times New Roman" panose="02020603050405020304" pitchFamily="18" charset="0"/>
              </a:rPr>
              <a:t> executant, </a:t>
            </a:r>
            <a:r>
              <a:rPr lang="ro-RO" sz="2100" dirty="0" smtClean="0">
                <a:latin typeface="Times New Roman" panose="02020603050405020304" pitchFamily="18" charset="0"/>
                <a:cs typeface="Times New Roman" panose="02020603050405020304" pitchFamily="18" charset="0"/>
              </a:rPr>
              <a:t>infracțiunilor </a:t>
            </a:r>
            <a:r>
              <a:rPr lang="ro-RO" sz="2100" dirty="0">
                <a:latin typeface="Times New Roman" panose="02020603050405020304" pitchFamily="18" charset="0"/>
                <a:cs typeface="Times New Roman" panose="02020603050405020304" pitchFamily="18" charset="0"/>
              </a:rPr>
              <a:t>similare</a:t>
            </a:r>
            <a:endParaRPr lang="en-GB" sz="2100" dirty="0">
              <a:latin typeface="Times New Roman" panose="02020603050405020304" pitchFamily="18" charset="0"/>
              <a:cs typeface="Times New Roman" panose="02020603050405020304" pitchFamily="18" charset="0"/>
            </a:endParaRPr>
          </a:p>
          <a:p>
            <a:pPr marL="342900" indent="-342900" algn="just">
              <a:lnSpc>
                <a:spcPct val="117000"/>
              </a:lnSpc>
              <a:spcBef>
                <a:spcPts val="0"/>
              </a:spcBef>
              <a:buFont typeface="Wingdings" panose="05000000000000000000" pitchFamily="2" charset="2"/>
              <a:buChar char=""/>
            </a:pPr>
            <a:r>
              <a:rPr lang="ro-RO" sz="2100" dirty="0" smtClean="0">
                <a:latin typeface="Times New Roman" panose="02020603050405020304" pitchFamily="18" charset="0"/>
                <a:cs typeface="Times New Roman" panose="02020603050405020304" pitchFamily="18" charset="0"/>
              </a:rPr>
              <a:t>Durata adaptată/modificată a</a:t>
            </a:r>
            <a:r>
              <a:rPr lang="en-GB" sz="2100" dirty="0" smtClean="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obligațiilor </a:t>
            </a:r>
            <a:r>
              <a:rPr lang="ro-RO" sz="2100" dirty="0" smtClean="0">
                <a:latin typeface="Times New Roman" panose="02020603050405020304" pitchFamily="18" charset="0"/>
                <a:cs typeface="Times New Roman" panose="02020603050405020304" pitchFamily="18" charset="0"/>
              </a:rPr>
              <a:t>impuse</a:t>
            </a:r>
            <a:r>
              <a:rPr lang="en-GB" sz="2100" dirty="0" smtClean="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a </a:t>
            </a:r>
            <a:r>
              <a:rPr lang="ro-RO" sz="2100" dirty="0" smtClean="0">
                <a:latin typeface="Times New Roman" panose="02020603050405020304" pitchFamily="18" charset="0"/>
                <a:cs typeface="Times New Roman" panose="02020603050405020304" pitchFamily="18" charset="0"/>
              </a:rPr>
              <a:t>sancțiunilor </a:t>
            </a:r>
            <a:r>
              <a:rPr lang="ro-RO" sz="2100" dirty="0" smtClean="0">
                <a:latin typeface="Times New Roman" panose="02020603050405020304" pitchFamily="18" charset="0"/>
                <a:cs typeface="Times New Roman" panose="02020603050405020304" pitchFamily="18" charset="0"/>
              </a:rPr>
              <a:t>alternative</a:t>
            </a:r>
            <a:r>
              <a:rPr lang="en-GB" sz="2100" dirty="0" smtClean="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sau a</a:t>
            </a:r>
            <a:r>
              <a:rPr lang="en-GB" sz="2100" dirty="0" smtClean="0">
                <a:latin typeface="Times New Roman" panose="02020603050405020304" pitchFamily="18" charset="0"/>
                <a:cs typeface="Times New Roman" panose="02020603050405020304" pitchFamily="18" charset="0"/>
              </a:rPr>
              <a:t> </a:t>
            </a:r>
            <a:r>
              <a:rPr lang="ro-RO" sz="2100" dirty="0" smtClean="0">
                <a:latin typeface="Times New Roman" panose="02020603050405020304" pitchFamily="18" charset="0"/>
                <a:cs typeface="Times New Roman" panose="02020603050405020304" pitchFamily="18" charset="0"/>
              </a:rPr>
              <a:t>termenului de supraveghere </a:t>
            </a:r>
            <a:r>
              <a:rPr lang="ro-RO" sz="2100" b="1" dirty="0" smtClean="0">
                <a:latin typeface="Times New Roman" panose="02020603050405020304" pitchFamily="18" charset="0"/>
                <a:cs typeface="Times New Roman" panose="02020603050405020304" pitchFamily="18" charset="0"/>
              </a:rPr>
              <a:t>nu va </a:t>
            </a:r>
            <a:r>
              <a:rPr lang="ro-RO" sz="2100" b="1" dirty="0" smtClean="0">
                <a:latin typeface="Times New Roman" panose="02020603050405020304" pitchFamily="18" charset="0"/>
                <a:cs typeface="Times New Roman" panose="02020603050405020304" pitchFamily="18" charset="0"/>
              </a:rPr>
              <a:t>depăși </a:t>
            </a:r>
            <a:r>
              <a:rPr lang="ro-RO" sz="2100" b="1" dirty="0" smtClean="0">
                <a:latin typeface="Times New Roman" panose="02020603050405020304" pitchFamily="18" charset="0"/>
                <a:cs typeface="Times New Roman" panose="02020603050405020304" pitchFamily="18" charset="0"/>
              </a:rPr>
              <a:t>durata maximă prevăzută de </a:t>
            </a:r>
            <a:r>
              <a:rPr lang="ro-RO" sz="2100" b="1" dirty="0" smtClean="0">
                <a:latin typeface="Times New Roman" panose="02020603050405020304" pitchFamily="18" charset="0"/>
                <a:cs typeface="Times New Roman" panose="02020603050405020304" pitchFamily="18" charset="0"/>
              </a:rPr>
              <a:t>legislația </a:t>
            </a:r>
            <a:r>
              <a:rPr lang="ro-RO" sz="2100" b="1" dirty="0" smtClean="0">
                <a:latin typeface="Times New Roman" panose="02020603050405020304" pitchFamily="18" charset="0"/>
                <a:cs typeface="Times New Roman" panose="02020603050405020304" pitchFamily="18" charset="0"/>
              </a:rPr>
              <a:t>statului executant</a:t>
            </a:r>
            <a:r>
              <a:rPr lang="en-GB" sz="2100" b="1" dirty="0" smtClean="0">
                <a:latin typeface="Times New Roman" panose="02020603050405020304" pitchFamily="18" charset="0"/>
                <a:cs typeface="Times New Roman" panose="02020603050405020304" pitchFamily="18" charset="0"/>
              </a:rPr>
              <a:t> </a:t>
            </a:r>
            <a:r>
              <a:rPr lang="ro-RO" sz="2100" b="1" dirty="0" smtClean="0">
                <a:latin typeface="Times New Roman" panose="02020603050405020304" pitchFamily="18" charset="0"/>
                <a:cs typeface="Times New Roman" panose="02020603050405020304" pitchFamily="18" charset="0"/>
              </a:rPr>
              <a:t>pentru </a:t>
            </a:r>
            <a:r>
              <a:rPr lang="ro-RO" sz="2100" b="1" dirty="0" smtClean="0">
                <a:latin typeface="Times New Roman" panose="02020603050405020304" pitchFamily="18" charset="0"/>
                <a:cs typeface="Times New Roman" panose="02020603050405020304" pitchFamily="18" charset="0"/>
              </a:rPr>
              <a:t>infracțiuni </a:t>
            </a:r>
            <a:r>
              <a:rPr lang="ro-RO" sz="2100" b="1" dirty="0" smtClean="0">
                <a:latin typeface="Times New Roman" panose="02020603050405020304" pitchFamily="18" charset="0"/>
                <a:cs typeface="Times New Roman" panose="02020603050405020304" pitchFamily="18" charset="0"/>
              </a:rPr>
              <a:t>similare</a:t>
            </a:r>
            <a:endParaRPr lang="en-GB" sz="2100" b="1" dirty="0">
              <a:latin typeface="Times New Roman" panose="02020603050405020304" pitchFamily="18" charset="0"/>
              <a:cs typeface="Times New Roman" panose="02020603050405020304" pitchFamily="18" charset="0"/>
            </a:endParaRPr>
          </a:p>
          <a:p>
            <a:pPr marL="342900" indent="-342900" algn="just">
              <a:lnSpc>
                <a:spcPct val="117000"/>
              </a:lnSpc>
              <a:spcBef>
                <a:spcPts val="0"/>
              </a:spcBef>
              <a:buFont typeface="Wingdings" panose="05000000000000000000" pitchFamily="2" charset="2"/>
              <a:buChar char=""/>
            </a:pPr>
            <a:r>
              <a:rPr lang="ro-RO" sz="2100" dirty="0" smtClean="0">
                <a:latin typeface="Times New Roman" panose="02020603050405020304" pitchFamily="18" charset="0"/>
                <a:cs typeface="Times New Roman" panose="02020603050405020304" pitchFamily="18" charset="0"/>
              </a:rPr>
              <a:t>Obligațiile </a:t>
            </a:r>
            <a:r>
              <a:rPr lang="ro-RO" sz="2100" dirty="0" smtClean="0">
                <a:latin typeface="Times New Roman" panose="02020603050405020304" pitchFamily="18" charset="0"/>
                <a:cs typeface="Times New Roman" panose="02020603050405020304" pitchFamily="18" charset="0"/>
              </a:rPr>
              <a:t>impuse, </a:t>
            </a:r>
            <a:r>
              <a:rPr lang="ro-RO" sz="2100" dirty="0" smtClean="0">
                <a:latin typeface="Times New Roman" panose="02020603050405020304" pitchFamily="18" charset="0"/>
                <a:cs typeface="Times New Roman" panose="02020603050405020304" pitchFamily="18" charset="0"/>
              </a:rPr>
              <a:t>sancțiunile </a:t>
            </a:r>
            <a:r>
              <a:rPr lang="ro-RO" sz="2100" dirty="0" smtClean="0">
                <a:latin typeface="Times New Roman" panose="02020603050405020304" pitchFamily="18" charset="0"/>
                <a:cs typeface="Times New Roman" panose="02020603050405020304" pitchFamily="18" charset="0"/>
              </a:rPr>
              <a:t>alternative sau termenul de supraveghere adaptate/modificate</a:t>
            </a:r>
            <a:r>
              <a:rPr lang="en-GB" sz="2100" dirty="0" smtClean="0">
                <a:latin typeface="Times New Roman" panose="02020603050405020304" pitchFamily="18" charset="0"/>
                <a:cs typeface="Times New Roman" panose="02020603050405020304" pitchFamily="18" charset="0"/>
              </a:rPr>
              <a:t> </a:t>
            </a:r>
            <a:r>
              <a:rPr lang="ro-RO" sz="2100" b="1" dirty="0" smtClean="0">
                <a:latin typeface="Times New Roman" panose="02020603050405020304" pitchFamily="18" charset="0"/>
                <a:cs typeface="Times New Roman" panose="02020603050405020304" pitchFamily="18" charset="0"/>
              </a:rPr>
              <a:t>nu vor fi mai severe </a:t>
            </a:r>
            <a:r>
              <a:rPr lang="ro-RO" sz="2100" b="1" dirty="0" smtClean="0">
                <a:latin typeface="Times New Roman" panose="02020603050405020304" pitchFamily="18" charset="0"/>
                <a:cs typeface="Times New Roman" panose="02020603050405020304" pitchFamily="18" charset="0"/>
              </a:rPr>
              <a:t>și </a:t>
            </a:r>
            <a:r>
              <a:rPr lang="ro-RO" sz="2100" b="1" dirty="0" smtClean="0">
                <a:latin typeface="Times New Roman" panose="02020603050405020304" pitchFamily="18" charset="0"/>
                <a:cs typeface="Times New Roman" panose="02020603050405020304" pitchFamily="18" charset="0"/>
              </a:rPr>
              <a:t>nu vor </a:t>
            </a:r>
            <a:r>
              <a:rPr lang="ro-RO" sz="2100" b="1" dirty="0" smtClean="0">
                <a:latin typeface="Times New Roman" panose="02020603050405020304" pitchFamily="18" charset="0"/>
                <a:cs typeface="Times New Roman" panose="02020603050405020304" pitchFamily="18" charset="0"/>
              </a:rPr>
              <a:t>depăși </a:t>
            </a:r>
            <a:r>
              <a:rPr lang="ro-RO" sz="2100" b="1" dirty="0" smtClean="0">
                <a:latin typeface="Times New Roman" panose="02020603050405020304" pitchFamily="18" charset="0"/>
                <a:cs typeface="Times New Roman" panose="02020603050405020304" pitchFamily="18" charset="0"/>
              </a:rPr>
              <a:t>durata stabilită </a:t>
            </a:r>
            <a:r>
              <a:rPr lang="ro-RO" sz="2100" b="1" dirty="0" smtClean="0">
                <a:latin typeface="Times New Roman" panose="02020603050405020304" pitchFamily="18" charset="0"/>
                <a:cs typeface="Times New Roman" panose="02020603050405020304" pitchFamily="18" charset="0"/>
              </a:rPr>
              <a:t>inițial</a:t>
            </a: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457</TotalTime>
  <Words>1479</Words>
  <Application>Microsoft Office PowerPoint</Application>
  <PresentationFormat>Widescreen</PresentationFormat>
  <Paragraphs>93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Îmbunătățirea aplicării dreptului penal european Curs ERA pentru personalul din instanţe </vt:lpstr>
      <vt:lpstr>Cuprins:</vt:lpstr>
      <vt:lpstr>Fișa informativă</vt:lpstr>
      <vt:lpstr>Obiective </vt:lpstr>
      <vt:lpstr>Domeniul de aplicare</vt:lpstr>
      <vt:lpstr>Autoritățile competente</vt:lpstr>
      <vt:lpstr>  Condițiile de transmitere a unei hotărâri privind măsurile de supraveghere  </vt:lpstr>
      <vt:lpstr>   Procedura de recunoaștere a unei hotărâri privind măsurile de supraveghere și termenele limită   </vt:lpstr>
      <vt:lpstr>    Temeiuri pentru refuzul recunoașterii sau supravegherii și adaptarea/modificarea hotărârii    </vt:lpstr>
      <vt:lpstr>     Legislația aplicabilă și hotărârile ulterioare     </vt:lpstr>
      <vt:lpstr>     Consultări (art. 15) și limbile folosite (art. 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Paul Ciobanu</cp:lastModifiedBy>
  <cp:revision>96</cp:revision>
  <dcterms:created xsi:type="dcterms:W3CDTF">2020-10-28T14:00:49Z</dcterms:created>
  <dcterms:modified xsi:type="dcterms:W3CDTF">2021-07-20T07:33:53Z</dcterms:modified>
</cp:coreProperties>
</file>